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0" r:id="rId2"/>
    <p:sldMasterId id="2147483663" r:id="rId3"/>
  </p:sldMasterIdLst>
  <p:notesMasterIdLst>
    <p:notesMasterId r:id="rId90"/>
  </p:notesMasterIdLst>
  <p:sldIdLst>
    <p:sldId id="256" r:id="rId4"/>
    <p:sldId id="257" r:id="rId5"/>
    <p:sldId id="258" r:id="rId6"/>
    <p:sldId id="259" r:id="rId7"/>
    <p:sldId id="261" r:id="rId8"/>
    <p:sldId id="262" r:id="rId9"/>
    <p:sldId id="263" r:id="rId10"/>
    <p:sldId id="338"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369" r:id="rId28"/>
    <p:sldId id="280" r:id="rId29"/>
    <p:sldId id="281" r:id="rId30"/>
    <p:sldId id="282" r:id="rId31"/>
    <p:sldId id="283" r:id="rId32"/>
    <p:sldId id="370"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71" r:id="rId53"/>
    <p:sldId id="372" r:id="rId54"/>
    <p:sldId id="303" r:id="rId55"/>
    <p:sldId id="304" r:id="rId56"/>
    <p:sldId id="305"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18" r:id="rId70"/>
    <p:sldId id="319" r:id="rId71"/>
    <p:sldId id="351" r:id="rId72"/>
    <p:sldId id="352" r:id="rId73"/>
    <p:sldId id="353" r:id="rId74"/>
    <p:sldId id="354" r:id="rId75"/>
    <p:sldId id="355" r:id="rId76"/>
    <p:sldId id="356" r:id="rId77"/>
    <p:sldId id="357" r:id="rId78"/>
    <p:sldId id="358" r:id="rId79"/>
    <p:sldId id="359" r:id="rId80"/>
    <p:sldId id="360" r:id="rId81"/>
    <p:sldId id="361" r:id="rId82"/>
    <p:sldId id="362" r:id="rId83"/>
    <p:sldId id="363" r:id="rId84"/>
    <p:sldId id="364" r:id="rId85"/>
    <p:sldId id="365" r:id="rId86"/>
    <p:sldId id="366" r:id="rId87"/>
    <p:sldId id="367" r:id="rId88"/>
    <p:sldId id="368" r:id="rId89"/>
  </p:sldIdLst>
  <p:sldSz cx="9144000" cy="6858000" type="screen4x3"/>
  <p:notesSz cx="6858000" cy="9144000"/>
  <p:embeddedFontLst>
    <p:embeddedFont>
      <p:font typeface="Nunito Sans" panose="020B0604020202020204" charset="0"/>
      <p:regular r:id="rId91"/>
      <p:bold r:id="rId92"/>
      <p:italic r:id="rId93"/>
      <p:boldItalic r:id="rId94"/>
    </p:embeddedFont>
    <p:embeddedFont>
      <p:font typeface="Calibri" panose="020F0502020204030204" pitchFamily="34" charset="0"/>
      <p:regular r:id="rId95"/>
      <p:bold r:id="rId96"/>
      <p:italic r:id="rId97"/>
      <p:boldItalic r:id="rId98"/>
    </p:embeddedFont>
    <p:embeddedFont>
      <p:font typeface="Tahoma" panose="020B0604030504040204" pitchFamily="34" charset="0"/>
      <p:regular r:id="rId99"/>
      <p:bold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1" roundtripDataSignature="AMtx7mj88XKzV1IOGA/7+yyLoNH1vtxw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CFC5D2-4A80-46B1-BC5E-9740D1F5B4B2}">
  <a:tblStyle styleId="{40CFC5D2-4A80-46B1-BC5E-9740D1F5B4B2}"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167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presProps" Target="presProps.xml"/><Relationship Id="rId5" Type="http://schemas.openxmlformats.org/officeDocument/2006/relationships/slide" Target="slides/slide2.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font" Target="fonts/font4.fntdata"/><Relationship Id="rId99" Type="http://schemas.openxmlformats.org/officeDocument/2006/relationships/font" Target="fonts/font9.fntdata"/><Relationship Id="rId101"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7.fntdata"/><Relationship Id="rId104"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10.fntdata"/><Relationship Id="rId105"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406975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94209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93" name="Google Shape;29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1819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01" name="Google Shape;30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0057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10" name="Google Shape;310;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2948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18" name="Google Shape;318;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907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24" name="Google Shape;32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8039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32" name="Google Shape;332;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43030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42" name="Google Shape;34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2821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50" name="Google Shape;350;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5416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64" name="Google Shape;364;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1024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73" name="Google Shape;373;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89933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25" name="Google Shape;22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4636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0" name="Google Shape;380;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3598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88" name="Google Shape;38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157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c801758fd9_0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95" name="Google Shape;395;gc801758fd9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3304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c801758fd9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02" name="Google Shape;402;gc801758fd9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5146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c801758fd9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09" name="Google Shape;409;gc801758fd9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6933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c801758fd9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09" name="Google Shape;409;gc801758fd9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7072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c801758fd9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16" name="Google Shape;416;gc801758fd9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3185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cd4a6a59c2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gcd4a6a59c2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27" name="Google Shape;427;gcd4a6a59c2_0_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extLst>
      <p:ext uri="{BB962C8B-B14F-4D97-AF65-F5344CB8AC3E}">
        <p14:creationId xmlns:p14="http://schemas.microsoft.com/office/powerpoint/2010/main" val="18026493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36" name="Google Shape;436;p5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a:t>
            </a:fld>
            <a:endParaRPr/>
          </a:p>
        </p:txBody>
      </p:sp>
    </p:spTree>
    <p:extLst>
      <p:ext uri="{BB962C8B-B14F-4D97-AF65-F5344CB8AC3E}">
        <p14:creationId xmlns:p14="http://schemas.microsoft.com/office/powerpoint/2010/main" val="2005647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cd4a6a59c2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gcd4a6a59c2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46" name="Google Shape;446;gcd4a6a59c2_0_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29</a:t>
            </a:fld>
            <a:endParaRPr/>
          </a:p>
        </p:txBody>
      </p:sp>
    </p:spTree>
    <p:extLst>
      <p:ext uri="{BB962C8B-B14F-4D97-AF65-F5344CB8AC3E}">
        <p14:creationId xmlns:p14="http://schemas.microsoft.com/office/powerpoint/2010/main" val="1655054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200"/>
              <a:buFont typeface="Calibri"/>
              <a:buNone/>
            </a:pPr>
            <a:endParaRPr/>
          </a:p>
        </p:txBody>
      </p:sp>
    </p:spTree>
    <p:extLst>
      <p:ext uri="{BB962C8B-B14F-4D97-AF65-F5344CB8AC3E}">
        <p14:creationId xmlns:p14="http://schemas.microsoft.com/office/powerpoint/2010/main" val="2334388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cd4a6a59c2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gcd4a6a59c2_0_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46" name="Google Shape;446;gcd4a6a59c2_0_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30</a:t>
            </a:fld>
            <a:endParaRPr/>
          </a:p>
        </p:txBody>
      </p:sp>
    </p:spTree>
    <p:extLst>
      <p:ext uri="{BB962C8B-B14F-4D97-AF65-F5344CB8AC3E}">
        <p14:creationId xmlns:p14="http://schemas.microsoft.com/office/powerpoint/2010/main" val="27275507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4" name="Google Shape;454;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0674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61" name="Google Shape;461;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2896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cd4a6a59c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gcd4a6a59c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69" name="Google Shape;469;gcd4a6a59c2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33</a:t>
            </a:fld>
            <a:endParaRPr/>
          </a:p>
        </p:txBody>
      </p:sp>
    </p:spTree>
    <p:extLst>
      <p:ext uri="{BB962C8B-B14F-4D97-AF65-F5344CB8AC3E}">
        <p14:creationId xmlns:p14="http://schemas.microsoft.com/office/powerpoint/2010/main" val="18508249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d06e03e2b6_4_1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78" name="Google Shape;478;gd06e03e2b6_4_1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83078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d06e03e2b6_4_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85" name="Google Shape;485;gd06e03e2b6_4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45544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d06e03e2b6_4_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92" name="Google Shape;492;gd06e03e2b6_4_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8250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d06e03e2b6_4_1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00" name="Google Shape;500;gd06e03e2b6_4_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7588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d06e03e2b6_4_1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09" name="Google Shape;509;gd06e03e2b6_4_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7593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d06e03e2b6_4_1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19" name="Google Shape;519;gd06e03e2b6_4_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8696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41" name="Google Shape;24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91176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d06e03e2b6_4_1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28" name="Google Shape;528;gd06e03e2b6_4_1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59375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d06e03e2b6_4_1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37" name="Google Shape;537;gd06e03e2b6_4_1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594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d06e03e2b6_4_1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46" name="Google Shape;546;gd06e03e2b6_4_1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4616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55" name="Google Shape;555;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7531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d06e03e2b6_4_1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64" name="Google Shape;564;gd06e03e2b6_4_1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63494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d06e03e2b6_4_1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75" name="Google Shape;575;gd06e03e2b6_4_1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765665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d06e03e2b6_4_1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dirty="0"/>
          </a:p>
        </p:txBody>
      </p:sp>
      <p:sp>
        <p:nvSpPr>
          <p:cNvPr id="584" name="Google Shape;584;gd06e03e2b6_4_1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13049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d06e03e2b6_4_1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592" name="Google Shape;592;gd06e03e2b6_4_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45462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d06e03e2b6_4_1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00" name="Google Shape;600;gd06e03e2b6_4_1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20282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d06e03e2b6_4_2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09" name="Google Shape;609;gd06e03e2b6_4_2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4993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61" name="Google Shape;26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52622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06e03e2b6_4_2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dirty="0"/>
              <a:t>Vanishing gradient — for very high or very low values of X, there is almost no change to the prediction, causing a vanishing gradient problem. Due to vanishing gradient problem, sigmoid have slow convergence</a:t>
            </a:r>
            <a:endParaRPr dirty="0"/>
          </a:p>
        </p:txBody>
      </p:sp>
      <p:sp>
        <p:nvSpPr>
          <p:cNvPr id="617" name="Google Shape;617;gd06e03e2b6_4_2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13921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06e03e2b6_4_2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dirty="0"/>
          </a:p>
        </p:txBody>
      </p:sp>
      <p:sp>
        <p:nvSpPr>
          <p:cNvPr id="617" name="Google Shape;617;gd06e03e2b6_4_2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82571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06e03e2b6_4_2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a:t>Vanishing gradient — for very high or very low values of X, there is almost no change to the prediction, causing a vanishing gradient problem. Due to vanishing gradient problem, sigmoid have slow convergence</a:t>
            </a:r>
            <a:endParaRPr/>
          </a:p>
        </p:txBody>
      </p:sp>
      <p:sp>
        <p:nvSpPr>
          <p:cNvPr id="617" name="Google Shape;617;gd06e03e2b6_4_2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74451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200"/>
              <a:buFont typeface="Calibri"/>
              <a:buNone/>
            </a:pPr>
            <a:endParaRPr/>
          </a:p>
        </p:txBody>
      </p:sp>
    </p:spTree>
    <p:extLst>
      <p:ext uri="{BB962C8B-B14F-4D97-AF65-F5344CB8AC3E}">
        <p14:creationId xmlns:p14="http://schemas.microsoft.com/office/powerpoint/2010/main" val="19377066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37" name="Google Shape;637;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1704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d5be30c990_0_23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13" name="Google Shape;613;gd5be30c990_0_23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45020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d5be30c990_0_24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663" name="Google Shape;663;gd5be30c990_0_24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48548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d5be30c990_0_24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30" name="Google Shape;730;gd5be30c990_0_24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19460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d5be30c990_0_25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81" name="Google Shape;781;gd5be30c990_0_25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2" name="Google Shape;782;gd5be30c990_0_25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58</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75681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d5be30c990_0_25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835" name="Google Shape;835;gd5be30c990_0_25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2756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69" name="Google Shape;26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93519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d5be30c990_0_26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886" name="Google Shape;886;gd5be30c990_0_26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7419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d5be30c990_0_26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956" name="Google Shape;956;gd5be30c990_0_26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89883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d5be30c990_0_27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022" name="Google Shape;1022;gd5be30c990_0_27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0645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d5be30c990_0_28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085" name="Google Shape;1085;gd5be30c990_0_28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012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d5be30c990_0_28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148" name="Google Shape;1148;gd5be30c990_0_28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33197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d5be30c990_0_29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208" name="Google Shape;1208;gd5be30c990_0_29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7338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d5be30c990_0_29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268" name="Google Shape;1268;gd5be30c990_0_29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8218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359" name="Google Shape;1359;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56239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366" name="Google Shape;1366;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34026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d5be30c990_0_30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344" name="Google Shape;1344;gd5be30c990_0_30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8149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77" name="Google Shape;27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014189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d5be30c990_0_31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04" name="Google Shape;1404;gd5be30c990_0_31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5" name="Google Shape;1405;gd5be30c990_0_31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70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07023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d5be30c990_0_31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60" name="Google Shape;1460;gd5be30c990_0_31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1" name="Google Shape;1461;gd5be30c990_0_318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71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43504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d5be30c990_0_32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32" name="Google Shape;1532;gd5be30c990_0_32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3" name="Google Shape;1533;gd5be30c990_0_32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72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44724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d5be30c990_0_32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47" name="Google Shape;1547;gd5be30c990_0_32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8" name="Google Shape;1548;gd5be30c990_0_32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73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20769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d5be30c990_0_32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563" name="Google Shape;1563;gd5be30c990_0_32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862540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d5be30c990_0_32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72" name="Google Shape;1572;gd5be30c990_0_32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3" name="Google Shape;1573;gd5be30c990_0_32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75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55196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d5be30c990_0_33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584" name="Google Shape;1584;gd5be30c990_0_33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69915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d5be30c990_0_33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596" name="Google Shape;1596;gd5be30c990_0_33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75639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d5be30c990_0_33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608" name="Google Shape;1608;gd5be30c990_0_33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71591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d5be30c990_0_33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620" name="Google Shape;1620;gd5be30c990_0_33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31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51" name="Google Shape;25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40741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d5be30c990_0_33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32" name="Google Shape;1632;gd5be30c990_0_33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3" name="Google Shape;1633;gd5be30c990_0_33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80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64166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d5be30c990_0_33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43" name="Google Shape;1643;gd5be30c990_0_33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4" name="Google Shape;1644;gd5be30c990_0_33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81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4000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d5be30c990_0_33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56" name="Google Shape;1656;gd5be30c990_0_33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7" name="Google Shape;1657;gd5be30c990_0_337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82</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73640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d5be30c990_0_33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70" name="Google Shape;1670;gd5be30c990_0_33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1" name="Google Shape;1671;gd5be30c990_0_33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83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376860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gd5be30c990_0_33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84" name="Google Shape;1684;gd5be30c990_0_33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5" name="Google Shape;1685;gd5be30c990_0_33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84</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42416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d5be30c990_0_34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96" name="Google Shape;1696;gd5be30c990_0_340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7" name="Google Shape;1697;gd5be30c990_0_340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85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0048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gd5be30c990_0_34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06" name="Google Shape;1706;gd5be30c990_0_34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8442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85" name="Google Shape;28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3674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dk2"/>
        </a:solidFill>
        <a:effectLst/>
      </p:bgPr>
    </p:bg>
    <p:spTree>
      <p:nvGrpSpPr>
        <p:cNvPr id="1" name="Shape 18"/>
        <p:cNvGrpSpPr/>
        <p:nvPr/>
      </p:nvGrpSpPr>
      <p:grpSpPr>
        <a:xfrm>
          <a:off x="0" y="0"/>
          <a:ext cx="0" cy="0"/>
          <a:chOff x="0" y="0"/>
          <a:chExt cx="0" cy="0"/>
        </a:xfrm>
      </p:grpSpPr>
      <p:sp>
        <p:nvSpPr>
          <p:cNvPr id="19" name="Google Shape;19;p59"/>
          <p:cNvSpPr/>
          <p:nvPr/>
        </p:nvSpPr>
        <p:spPr>
          <a:xfrm>
            <a:off x="0" y="5970588"/>
            <a:ext cx="9144000" cy="8874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 name="Google Shape;20;p59"/>
          <p:cNvSpPr/>
          <p:nvPr/>
        </p:nvSpPr>
        <p:spPr>
          <a:xfrm>
            <a:off x="-9525" y="6053138"/>
            <a:ext cx="2249488" cy="71278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 name="Google Shape;21;p59"/>
          <p:cNvSpPr/>
          <p:nvPr/>
        </p:nvSpPr>
        <p:spPr>
          <a:xfrm>
            <a:off x="2359025" y="6043613"/>
            <a:ext cx="6784975" cy="7143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 name="Google Shape;22;p59"/>
          <p:cNvSpPr txBox="1">
            <a:spLocks noGrp="1"/>
          </p:cNvSpPr>
          <p:nvPr>
            <p:ph type="ctrTitle"/>
          </p:nvPr>
        </p:nvSpPr>
        <p:spPr>
          <a:xfrm>
            <a:off x="2362200" y="4038600"/>
            <a:ext cx="6477000" cy="1828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9"/>
          <p:cNvSpPr txBox="1">
            <a:spLocks noGrp="1"/>
          </p:cNvSpPr>
          <p:nvPr>
            <p:ph type="subTitle" idx="1"/>
          </p:nvPr>
        </p:nvSpPr>
        <p:spPr>
          <a:xfrm>
            <a:off x="2362200" y="6050037"/>
            <a:ext cx="6705600" cy="6858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700"/>
              </a:spcBef>
              <a:spcAft>
                <a:spcPts val="0"/>
              </a:spcAft>
              <a:buSzPts val="1560"/>
              <a:buNone/>
              <a:defRPr sz="2600">
                <a:solidFill>
                  <a:srgbClr val="FFFFFF"/>
                </a:solidFill>
              </a:defRPr>
            </a:lvl1pPr>
            <a:lvl2pPr lvl="1" algn="ctr">
              <a:lnSpc>
                <a:spcPct val="100000"/>
              </a:lnSpc>
              <a:spcBef>
                <a:spcPts val="550"/>
              </a:spcBef>
              <a:spcAft>
                <a:spcPts val="0"/>
              </a:spcAft>
              <a:buSzPts val="1260"/>
              <a:buNone/>
              <a:defRPr/>
            </a:lvl2pPr>
            <a:lvl3pPr lvl="2" algn="ctr">
              <a:lnSpc>
                <a:spcPct val="100000"/>
              </a:lnSpc>
              <a:spcBef>
                <a:spcPts val="500"/>
              </a:spcBef>
              <a:spcAft>
                <a:spcPts val="0"/>
              </a:spcAft>
              <a:buSzPts val="1350"/>
              <a:buNone/>
              <a:defRPr/>
            </a:lvl3pPr>
            <a:lvl4pPr lvl="3" algn="ctr">
              <a:lnSpc>
                <a:spcPct val="100000"/>
              </a:lnSpc>
              <a:spcBef>
                <a:spcPts val="400"/>
              </a:spcBef>
              <a:spcAft>
                <a:spcPts val="0"/>
              </a:spcAft>
              <a:buSzPts val="1350"/>
              <a:buNone/>
              <a:defRPr/>
            </a:lvl4pPr>
            <a:lvl5pPr lvl="4" algn="ctr">
              <a:lnSpc>
                <a:spcPct val="100000"/>
              </a:lnSpc>
              <a:spcBef>
                <a:spcPts val="400"/>
              </a:spcBef>
              <a:spcAft>
                <a:spcPts val="0"/>
              </a:spcAft>
              <a:buSzPts val="1170"/>
              <a:buNone/>
              <a:defRPr/>
            </a:lvl5pPr>
            <a:lvl6pPr lvl="5" algn="ctr">
              <a:lnSpc>
                <a:spcPct val="100000"/>
              </a:lnSpc>
              <a:spcBef>
                <a:spcPts val="360"/>
              </a:spcBef>
              <a:spcAft>
                <a:spcPts val="0"/>
              </a:spcAft>
              <a:buSzPts val="1800"/>
              <a:buNone/>
              <a:defRPr/>
            </a:lvl6pPr>
            <a:lvl7pPr lvl="6" algn="ctr">
              <a:lnSpc>
                <a:spcPct val="100000"/>
              </a:lnSpc>
              <a:spcBef>
                <a:spcPts val="360"/>
              </a:spcBef>
              <a:spcAft>
                <a:spcPts val="0"/>
              </a:spcAft>
              <a:buSzPts val="180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a:endParaRPr/>
          </a:p>
        </p:txBody>
      </p:sp>
      <p:sp>
        <p:nvSpPr>
          <p:cNvPr id="24" name="Google Shape;24;p59"/>
          <p:cNvSpPr txBox="1">
            <a:spLocks noGrp="1"/>
          </p:cNvSpPr>
          <p:nvPr>
            <p:ph type="dt" idx="10"/>
          </p:nvPr>
        </p:nvSpPr>
        <p:spPr>
          <a:xfrm>
            <a:off x="76200" y="6069013"/>
            <a:ext cx="2057400" cy="6858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20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endParaRPr/>
          </a:p>
        </p:txBody>
      </p:sp>
      <p:sp>
        <p:nvSpPr>
          <p:cNvPr id="25" name="Google Shape;25;p59"/>
          <p:cNvSpPr txBox="1">
            <a:spLocks noGrp="1"/>
          </p:cNvSpPr>
          <p:nvPr>
            <p:ph type="ftr" idx="11"/>
          </p:nvPr>
        </p:nvSpPr>
        <p:spPr>
          <a:xfrm>
            <a:off x="2085975" y="236538"/>
            <a:ext cx="58674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9"/>
          <p:cNvSpPr txBox="1">
            <a:spLocks noGrp="1"/>
          </p:cNvSpPr>
          <p:nvPr>
            <p:ph type="sldNum" idx="12"/>
          </p:nvPr>
        </p:nvSpPr>
        <p:spPr>
          <a:xfrm>
            <a:off x="8001000" y="228600"/>
            <a:ext cx="838200" cy="381000"/>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bg>
      <p:bgPr>
        <a:blipFill rotWithShape="1">
          <a:blip r:embed="rId2">
            <a:alphaModFix/>
          </a:blip>
          <a:tile tx="0" ty="0" sx="100000" sy="100000" flip="none" algn="tl"/>
        </a:blipFill>
        <a:effectLst/>
      </p:bgPr>
    </p:bg>
    <p:spTree>
      <p:nvGrpSpPr>
        <p:cNvPr id="1" name="Shape 92"/>
        <p:cNvGrpSpPr/>
        <p:nvPr/>
      </p:nvGrpSpPr>
      <p:grpSpPr>
        <a:xfrm>
          <a:off x="0" y="0"/>
          <a:ext cx="0" cy="0"/>
          <a:chOff x="0" y="0"/>
          <a:chExt cx="0" cy="0"/>
        </a:xfrm>
      </p:grpSpPr>
      <p:sp>
        <p:nvSpPr>
          <p:cNvPr id="93" name="Google Shape;93;p67"/>
          <p:cNvSpPr/>
          <p:nvPr/>
        </p:nvSpPr>
        <p:spPr>
          <a:xfrm>
            <a:off x="-9525" y="4572000"/>
            <a:ext cx="9144000" cy="88741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4" name="Google Shape;94;p67"/>
          <p:cNvSpPr/>
          <p:nvPr/>
        </p:nvSpPr>
        <p:spPr>
          <a:xfrm>
            <a:off x="-9525" y="4664075"/>
            <a:ext cx="1463675" cy="7127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 name="Google Shape;95;p67"/>
          <p:cNvSpPr/>
          <p:nvPr/>
        </p:nvSpPr>
        <p:spPr>
          <a:xfrm>
            <a:off x="1544638" y="4654550"/>
            <a:ext cx="7599362" cy="7127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6" name="Google Shape;96;p67"/>
          <p:cNvSpPr/>
          <p:nvPr/>
        </p:nvSpPr>
        <p:spPr>
          <a:xfrm>
            <a:off x="1447800" y="0"/>
            <a:ext cx="100013" cy="686752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97" name="Google Shape;97;p67"/>
          <p:cNvSpPr txBox="1">
            <a:spLocks noGrp="1"/>
          </p:cNvSpPr>
          <p:nvPr>
            <p:ph type="body" idx="1"/>
          </p:nvPr>
        </p:nvSpPr>
        <p:spPr>
          <a:xfrm>
            <a:off x="1600200" y="5486400"/>
            <a:ext cx="7315200" cy="6858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00"/>
              </a:spcBef>
              <a:spcAft>
                <a:spcPts val="0"/>
              </a:spcAft>
              <a:buSzPts val="1020"/>
              <a:buFont typeface="Twentieth Century"/>
              <a:buNone/>
              <a:defRPr sz="1700"/>
            </a:lvl1pPr>
            <a:lvl2pPr marL="914400" lvl="1" indent="-228600" algn="l">
              <a:lnSpc>
                <a:spcPct val="100000"/>
              </a:lnSpc>
              <a:spcBef>
                <a:spcPts val="550"/>
              </a:spcBef>
              <a:spcAft>
                <a:spcPts val="0"/>
              </a:spcAft>
              <a:buSzPts val="840"/>
              <a:buFont typeface="Twentieth Century"/>
              <a:buNone/>
              <a:defRPr sz="1200"/>
            </a:lvl2pPr>
            <a:lvl3pPr marL="1371600" lvl="2" indent="-228600" algn="l">
              <a:lnSpc>
                <a:spcPct val="100000"/>
              </a:lnSpc>
              <a:spcBef>
                <a:spcPts val="500"/>
              </a:spcBef>
              <a:spcAft>
                <a:spcPts val="0"/>
              </a:spcAft>
              <a:buSzPts val="750"/>
              <a:buFont typeface="Twentieth Century"/>
              <a:buNone/>
              <a:defRPr sz="1000"/>
            </a:lvl3pPr>
            <a:lvl4pPr marL="1828800" lvl="3" indent="-228600" algn="l">
              <a:lnSpc>
                <a:spcPct val="100000"/>
              </a:lnSpc>
              <a:spcBef>
                <a:spcPts val="400"/>
              </a:spcBef>
              <a:spcAft>
                <a:spcPts val="0"/>
              </a:spcAft>
              <a:buSzPts val="675"/>
              <a:buFont typeface="Twentieth Century"/>
              <a:buNone/>
              <a:defRPr sz="900"/>
            </a:lvl4pPr>
            <a:lvl5pPr marL="2286000" lvl="4" indent="-228600" algn="l">
              <a:lnSpc>
                <a:spcPct val="100000"/>
              </a:lnSpc>
              <a:spcBef>
                <a:spcPts val="400"/>
              </a:spcBef>
              <a:spcAft>
                <a:spcPts val="0"/>
              </a:spcAft>
              <a:buSzPts val="585"/>
              <a:buFont typeface="Twentieth Century"/>
              <a:buNone/>
              <a:defRPr sz="900"/>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98" name="Google Shape;98;p67"/>
          <p:cNvSpPr txBox="1">
            <a:spLocks noGrp="1"/>
          </p:cNvSpPr>
          <p:nvPr>
            <p:ph type="title"/>
          </p:nvPr>
        </p:nvSpPr>
        <p:spPr>
          <a:xfrm>
            <a:off x="1600200" y="4648200"/>
            <a:ext cx="7315200" cy="6858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FFFFFF"/>
              </a:buClr>
              <a:buSzPts val="2800"/>
              <a:buFont typeface="Twentieth Century"/>
              <a:buNone/>
              <a:defRPr sz="28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67"/>
          <p:cNvSpPr>
            <a:spLocks noGrp="1"/>
          </p:cNvSpPr>
          <p:nvPr>
            <p:ph type="pic" idx="2"/>
          </p:nvPr>
        </p:nvSpPr>
        <p:spPr>
          <a:xfrm>
            <a:off x="1560576" y="0"/>
            <a:ext cx="7583424" cy="4568952"/>
          </a:xfrm>
          <a:prstGeom prst="rect">
            <a:avLst/>
          </a:prstGeom>
          <a:solidFill>
            <a:srgbClr val="CFD7E7"/>
          </a:solidFill>
          <a:ln>
            <a:noFill/>
          </a:ln>
        </p:spPr>
      </p:sp>
      <p:sp>
        <p:nvSpPr>
          <p:cNvPr id="100" name="Google Shape;100;p67"/>
          <p:cNvSpPr txBox="1">
            <a:spLocks noGrp="1"/>
          </p:cNvSpPr>
          <p:nvPr>
            <p:ph type="dt" idx="10"/>
          </p:nvPr>
        </p:nvSpPr>
        <p:spPr>
          <a:xfrm>
            <a:off x="6248400" y="6248400"/>
            <a:ext cx="26670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1" name="Google Shape;101;p67"/>
          <p:cNvSpPr txBox="1">
            <a:spLocks noGrp="1"/>
          </p:cNvSpPr>
          <p:nvPr>
            <p:ph type="sldNum" idx="12"/>
          </p:nvPr>
        </p:nvSpPr>
        <p:spPr>
          <a:xfrm>
            <a:off x="0" y="4667250"/>
            <a:ext cx="1447800" cy="663575"/>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2800"/>
              <a:buFont typeface="Arial"/>
              <a:buNone/>
              <a:defRPr sz="2800" b="1" i="0" u="none" strike="noStrike" cap="none">
                <a:solidFill>
                  <a:srgbClr val="FFFFFF"/>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2800"/>
              <a:buFont typeface="Arial"/>
              <a:buNone/>
              <a:defRPr sz="2800" b="1" i="0" u="none" strike="noStrike" cap="none">
                <a:solidFill>
                  <a:srgbClr val="FFFFFF"/>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2800"/>
              <a:buFont typeface="Arial"/>
              <a:buNone/>
              <a:defRPr sz="2800" b="1" i="0" u="none" strike="noStrike" cap="none">
                <a:solidFill>
                  <a:srgbClr val="FFFFFF"/>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2800"/>
              <a:buFont typeface="Arial"/>
              <a:buNone/>
              <a:defRPr sz="2800" b="1" i="0" u="none" strike="noStrike" cap="none">
                <a:solidFill>
                  <a:srgbClr val="FFFFFF"/>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2800"/>
              <a:buFont typeface="Arial"/>
              <a:buNone/>
              <a:defRPr sz="2800" b="1" i="0" u="none" strike="noStrike" cap="none">
                <a:solidFill>
                  <a:srgbClr val="FFFFFF"/>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2800"/>
              <a:buFont typeface="Arial"/>
              <a:buNone/>
              <a:defRPr sz="2800" b="1" i="0" u="none" strike="noStrike" cap="none">
                <a:solidFill>
                  <a:srgbClr val="FFFFFF"/>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2800"/>
              <a:buFont typeface="Arial"/>
              <a:buNone/>
              <a:defRPr sz="2800" b="1" i="0" u="none" strike="noStrike" cap="none">
                <a:solidFill>
                  <a:srgbClr val="FFFFFF"/>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2800"/>
              <a:buFont typeface="Arial"/>
              <a:buNone/>
              <a:defRPr sz="2800" b="1" i="0" u="none" strike="noStrike" cap="none">
                <a:solidFill>
                  <a:srgbClr val="FFFFFF"/>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2800"/>
              <a:buFont typeface="Arial"/>
              <a:buNone/>
              <a:defRPr sz="28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
        <p:nvSpPr>
          <p:cNvPr id="102" name="Google Shape;102;p67"/>
          <p:cNvSpPr txBox="1">
            <a:spLocks noGrp="1"/>
          </p:cNvSpPr>
          <p:nvPr>
            <p:ph type="ftr" idx="11"/>
          </p:nvPr>
        </p:nvSpPr>
        <p:spPr>
          <a:xfrm>
            <a:off x="1600200" y="6248400"/>
            <a:ext cx="4572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3"/>
        <p:cNvGrpSpPr/>
        <p:nvPr/>
      </p:nvGrpSpPr>
      <p:grpSpPr>
        <a:xfrm>
          <a:off x="0" y="0"/>
          <a:ext cx="0" cy="0"/>
          <a:chOff x="0" y="0"/>
          <a:chExt cx="0" cy="0"/>
        </a:xfrm>
      </p:grpSpPr>
      <p:sp>
        <p:nvSpPr>
          <p:cNvPr id="104" name="Google Shape;104;p68"/>
          <p:cNvSpPr txBox="1">
            <a:spLocks noGrp="1"/>
          </p:cNvSpPr>
          <p:nvPr>
            <p:ph type="title"/>
          </p:nvPr>
        </p:nvSpPr>
        <p:spPr>
          <a:xfrm>
            <a:off x="76200" y="152400"/>
            <a:ext cx="8025199" cy="990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68"/>
          <p:cNvSpPr txBox="1">
            <a:spLocks noGrp="1"/>
          </p:cNvSpPr>
          <p:nvPr>
            <p:ph type="body" idx="1"/>
          </p:nvPr>
        </p:nvSpPr>
        <p:spPr>
          <a:xfrm rot="5400000">
            <a:off x="2247900" y="-190499"/>
            <a:ext cx="4876800" cy="8458199"/>
          </a:xfrm>
          <a:prstGeom prst="rect">
            <a:avLst/>
          </a:prstGeom>
          <a:noFill/>
          <a:ln>
            <a:noFill/>
          </a:ln>
        </p:spPr>
        <p:txBody>
          <a:bodyPr spcFirstLastPara="1" wrap="square" lIns="91425" tIns="45700" rIns="91425" bIns="45700" anchor="t" anchorCtr="0">
            <a:noAutofit/>
          </a:bodyPr>
          <a:lstStyle>
            <a:lvl1pPr marL="457200" lvl="0" indent="-297180" algn="l">
              <a:lnSpc>
                <a:spcPct val="100000"/>
              </a:lnSpc>
              <a:spcBef>
                <a:spcPts val="700"/>
              </a:spcBef>
              <a:spcAft>
                <a:spcPts val="0"/>
              </a:spcAft>
              <a:buSzPts val="1080"/>
              <a:buChar char="◻"/>
              <a:defRPr/>
            </a:lvl1pPr>
            <a:lvl2pPr marL="914400" lvl="1" indent="-308610" algn="l">
              <a:lnSpc>
                <a:spcPct val="100000"/>
              </a:lnSpc>
              <a:spcBef>
                <a:spcPts val="550"/>
              </a:spcBef>
              <a:spcAft>
                <a:spcPts val="0"/>
              </a:spcAft>
              <a:buSzPts val="1260"/>
              <a:buChar char="?"/>
              <a:defRPr/>
            </a:lvl2pPr>
            <a:lvl3pPr marL="1371600" lvl="2" indent="-314325" algn="l">
              <a:lnSpc>
                <a:spcPct val="100000"/>
              </a:lnSpc>
              <a:spcBef>
                <a:spcPts val="500"/>
              </a:spcBef>
              <a:spcAft>
                <a:spcPts val="0"/>
              </a:spcAft>
              <a:buSzPts val="1350"/>
              <a:buChar char="■"/>
              <a:defRPr/>
            </a:lvl3pPr>
            <a:lvl4pPr marL="1828800" lvl="3" indent="-314325" algn="l">
              <a:lnSpc>
                <a:spcPct val="100000"/>
              </a:lnSpc>
              <a:spcBef>
                <a:spcPts val="400"/>
              </a:spcBef>
              <a:spcAft>
                <a:spcPts val="0"/>
              </a:spcAft>
              <a:buSzPts val="1350"/>
              <a:buChar char="■"/>
              <a:defRPr/>
            </a:lvl4pPr>
            <a:lvl5pPr marL="2286000" lvl="4" indent="-302895" algn="l">
              <a:lnSpc>
                <a:spcPct val="100000"/>
              </a:lnSpc>
              <a:spcBef>
                <a:spcPts val="400"/>
              </a:spcBef>
              <a:spcAft>
                <a:spcPts val="0"/>
              </a:spcAft>
              <a:buSzPts val="117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06" name="Google Shape;106;p68"/>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7" name="Google Shape;107;p68"/>
          <p:cNvSpPr txBox="1">
            <a:spLocks noGrp="1"/>
          </p:cNvSpPr>
          <p:nvPr>
            <p:ph type="ftr" idx="11"/>
          </p:nvPr>
        </p:nvSpPr>
        <p:spPr>
          <a:xfrm>
            <a:off x="3352800" y="6477000"/>
            <a:ext cx="542131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68"/>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9"/>
        <p:cNvGrpSpPr/>
        <p:nvPr/>
      </p:nvGrpSpPr>
      <p:grpSpPr>
        <a:xfrm>
          <a:off x="0" y="0"/>
          <a:ext cx="0" cy="0"/>
          <a:chOff x="0" y="0"/>
          <a:chExt cx="0" cy="0"/>
        </a:xfrm>
      </p:grpSpPr>
      <p:sp>
        <p:nvSpPr>
          <p:cNvPr id="110" name="Google Shape;110;p69"/>
          <p:cNvSpPr/>
          <p:nvPr/>
        </p:nvSpPr>
        <p:spPr>
          <a:xfrm>
            <a:off x="6096000" y="0"/>
            <a:ext cx="320675"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1" name="Google Shape;111;p69"/>
          <p:cNvSpPr/>
          <p:nvPr/>
        </p:nvSpPr>
        <p:spPr>
          <a:xfrm>
            <a:off x="6142038" y="609600"/>
            <a:ext cx="228600" cy="6248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2" name="Google Shape;112;p69"/>
          <p:cNvSpPr/>
          <p:nvPr/>
        </p:nvSpPr>
        <p:spPr>
          <a:xfrm>
            <a:off x="6142038" y="0"/>
            <a:ext cx="228600" cy="533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3" name="Google Shape;113;p69"/>
          <p:cNvSpPr txBox="1">
            <a:spLocks noGrp="1"/>
          </p:cNvSpPr>
          <p:nvPr>
            <p:ph type="title"/>
          </p:nvPr>
        </p:nvSpPr>
        <p:spPr>
          <a:xfrm rot="5400000">
            <a:off x="4823619" y="2339181"/>
            <a:ext cx="5516563" cy="2057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69"/>
          <p:cNvSpPr txBox="1">
            <a:spLocks noGrp="1"/>
          </p:cNvSpPr>
          <p:nvPr>
            <p:ph type="body" idx="1"/>
          </p:nvPr>
        </p:nvSpPr>
        <p:spPr>
          <a:xfrm rot="5400000">
            <a:off x="480218" y="586582"/>
            <a:ext cx="5516564" cy="5562600"/>
          </a:xfrm>
          <a:prstGeom prst="rect">
            <a:avLst/>
          </a:prstGeom>
          <a:noFill/>
          <a:ln>
            <a:noFill/>
          </a:ln>
        </p:spPr>
        <p:txBody>
          <a:bodyPr spcFirstLastPara="1" wrap="square" lIns="91425" tIns="45700" rIns="91425" bIns="45700" anchor="t" anchorCtr="0">
            <a:noAutofit/>
          </a:bodyPr>
          <a:lstStyle>
            <a:lvl1pPr marL="457200" lvl="0" indent="-297180" algn="l">
              <a:lnSpc>
                <a:spcPct val="100000"/>
              </a:lnSpc>
              <a:spcBef>
                <a:spcPts val="700"/>
              </a:spcBef>
              <a:spcAft>
                <a:spcPts val="0"/>
              </a:spcAft>
              <a:buSzPts val="1080"/>
              <a:buChar char="◻"/>
              <a:defRPr/>
            </a:lvl1pPr>
            <a:lvl2pPr marL="914400" lvl="1" indent="-308610" algn="l">
              <a:lnSpc>
                <a:spcPct val="100000"/>
              </a:lnSpc>
              <a:spcBef>
                <a:spcPts val="550"/>
              </a:spcBef>
              <a:spcAft>
                <a:spcPts val="0"/>
              </a:spcAft>
              <a:buSzPts val="1260"/>
              <a:buChar char="?"/>
              <a:defRPr/>
            </a:lvl2pPr>
            <a:lvl3pPr marL="1371600" lvl="2" indent="-314325" algn="l">
              <a:lnSpc>
                <a:spcPct val="100000"/>
              </a:lnSpc>
              <a:spcBef>
                <a:spcPts val="500"/>
              </a:spcBef>
              <a:spcAft>
                <a:spcPts val="0"/>
              </a:spcAft>
              <a:buSzPts val="1350"/>
              <a:buChar char="■"/>
              <a:defRPr/>
            </a:lvl3pPr>
            <a:lvl4pPr marL="1828800" lvl="3" indent="-314325" algn="l">
              <a:lnSpc>
                <a:spcPct val="100000"/>
              </a:lnSpc>
              <a:spcBef>
                <a:spcPts val="400"/>
              </a:spcBef>
              <a:spcAft>
                <a:spcPts val="0"/>
              </a:spcAft>
              <a:buSzPts val="1350"/>
              <a:buChar char="■"/>
              <a:defRPr/>
            </a:lvl4pPr>
            <a:lvl5pPr marL="2286000" lvl="4" indent="-302895" algn="l">
              <a:lnSpc>
                <a:spcPct val="100000"/>
              </a:lnSpc>
              <a:spcBef>
                <a:spcPts val="400"/>
              </a:spcBef>
              <a:spcAft>
                <a:spcPts val="0"/>
              </a:spcAft>
              <a:buSzPts val="117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15" name="Google Shape;115;p69"/>
          <p:cNvSpPr txBox="1">
            <a:spLocks noGrp="1"/>
          </p:cNvSpPr>
          <p:nvPr>
            <p:ph type="dt" idx="10"/>
          </p:nvPr>
        </p:nvSpPr>
        <p:spPr>
          <a:xfrm>
            <a:off x="6553200" y="6248400"/>
            <a:ext cx="2209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16" name="Google Shape;116;p69"/>
          <p:cNvSpPr txBox="1">
            <a:spLocks noGrp="1"/>
          </p:cNvSpPr>
          <p:nvPr>
            <p:ph type="ftr" idx="11"/>
          </p:nvPr>
        </p:nvSpPr>
        <p:spPr>
          <a:xfrm>
            <a:off x="457200" y="6248400"/>
            <a:ext cx="557371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69"/>
          <p:cNvSpPr txBox="1">
            <a:spLocks noGrp="1"/>
          </p:cNvSpPr>
          <p:nvPr>
            <p:ph type="sldNum" idx="12"/>
          </p:nvPr>
        </p:nvSpPr>
        <p:spPr>
          <a:xfrm rot="5400000">
            <a:off x="5989638" y="144462"/>
            <a:ext cx="533400" cy="244475"/>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18"/>
        <p:cNvGrpSpPr/>
        <p:nvPr/>
      </p:nvGrpSpPr>
      <p:grpSpPr>
        <a:xfrm>
          <a:off x="0" y="0"/>
          <a:ext cx="0" cy="0"/>
          <a:chOff x="0" y="0"/>
          <a:chExt cx="0" cy="0"/>
        </a:xfrm>
      </p:grpSpPr>
      <p:sp>
        <p:nvSpPr>
          <p:cNvPr id="119" name="Google Shape;119;p70"/>
          <p:cNvSpPr txBox="1">
            <a:spLocks noGrp="1"/>
          </p:cNvSpPr>
          <p:nvPr>
            <p:ph type="title"/>
          </p:nvPr>
        </p:nvSpPr>
        <p:spPr>
          <a:xfrm>
            <a:off x="76200" y="152400"/>
            <a:ext cx="8025199" cy="990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70"/>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21" name="Google Shape;121;p70"/>
          <p:cNvSpPr txBox="1">
            <a:spLocks noGrp="1"/>
          </p:cNvSpPr>
          <p:nvPr>
            <p:ph type="ftr" idx="11"/>
          </p:nvPr>
        </p:nvSpPr>
        <p:spPr>
          <a:xfrm>
            <a:off x="3352800" y="6477000"/>
            <a:ext cx="542131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70"/>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2"/>
        <p:cNvGrpSpPr/>
        <p:nvPr/>
      </p:nvGrpSpPr>
      <p:grpSpPr>
        <a:xfrm>
          <a:off x="0" y="0"/>
          <a:ext cx="0" cy="0"/>
          <a:chOff x="0" y="0"/>
          <a:chExt cx="0" cy="0"/>
        </a:xfrm>
      </p:grpSpPr>
      <p:sp>
        <p:nvSpPr>
          <p:cNvPr id="133" name="Google Shape;133;gd06e03e2b6_4_9"/>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gd06e03e2b6_4_9"/>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Autofit/>
          </a:bodyPr>
          <a:lstStyle>
            <a:lvl1pPr marL="457200" lvl="0" indent="-297180" algn="l">
              <a:lnSpc>
                <a:spcPct val="100000"/>
              </a:lnSpc>
              <a:spcBef>
                <a:spcPts val="700"/>
              </a:spcBef>
              <a:spcAft>
                <a:spcPts val="0"/>
              </a:spcAft>
              <a:buSzPts val="1080"/>
              <a:buChar char="◻"/>
              <a:defRPr/>
            </a:lvl1pPr>
            <a:lvl2pPr marL="914400" lvl="1" indent="-308610" algn="l">
              <a:lnSpc>
                <a:spcPct val="100000"/>
              </a:lnSpc>
              <a:spcBef>
                <a:spcPts val="550"/>
              </a:spcBef>
              <a:spcAft>
                <a:spcPts val="0"/>
              </a:spcAft>
              <a:buSzPts val="1260"/>
              <a:buChar char="?"/>
              <a:defRPr/>
            </a:lvl2pPr>
            <a:lvl3pPr marL="1371600" lvl="2" indent="-314325" algn="l">
              <a:lnSpc>
                <a:spcPct val="100000"/>
              </a:lnSpc>
              <a:spcBef>
                <a:spcPts val="500"/>
              </a:spcBef>
              <a:spcAft>
                <a:spcPts val="0"/>
              </a:spcAft>
              <a:buSzPts val="1350"/>
              <a:buChar char="■"/>
              <a:defRPr/>
            </a:lvl3pPr>
            <a:lvl4pPr marL="1828800" lvl="3" indent="-314325" algn="l">
              <a:lnSpc>
                <a:spcPct val="100000"/>
              </a:lnSpc>
              <a:spcBef>
                <a:spcPts val="400"/>
              </a:spcBef>
              <a:spcAft>
                <a:spcPts val="0"/>
              </a:spcAft>
              <a:buSzPts val="1350"/>
              <a:buChar char="■"/>
              <a:defRPr/>
            </a:lvl4pPr>
            <a:lvl5pPr marL="2286000" lvl="4" indent="-302895" algn="l">
              <a:lnSpc>
                <a:spcPct val="100000"/>
              </a:lnSpc>
              <a:spcBef>
                <a:spcPts val="400"/>
              </a:spcBef>
              <a:spcAft>
                <a:spcPts val="0"/>
              </a:spcAft>
              <a:buSzPts val="117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35" name="Google Shape;135;gd06e03e2b6_4_9"/>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6" name="Google Shape;136;gd06e03e2b6_4_9"/>
          <p:cNvSpPr txBox="1">
            <a:spLocks noGrp="1"/>
          </p:cNvSpPr>
          <p:nvPr>
            <p:ph type="ftr" idx="11"/>
          </p:nvPr>
        </p:nvSpPr>
        <p:spPr>
          <a:xfrm>
            <a:off x="3352800" y="6477000"/>
            <a:ext cx="542131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gd06e03e2b6_4_9"/>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dk2"/>
        </a:solidFill>
        <a:effectLst/>
      </p:bgPr>
    </p:bg>
    <p:spTree>
      <p:nvGrpSpPr>
        <p:cNvPr id="1" name="Shape 138"/>
        <p:cNvGrpSpPr/>
        <p:nvPr/>
      </p:nvGrpSpPr>
      <p:grpSpPr>
        <a:xfrm>
          <a:off x="0" y="0"/>
          <a:ext cx="0" cy="0"/>
          <a:chOff x="0" y="0"/>
          <a:chExt cx="0" cy="0"/>
        </a:xfrm>
      </p:grpSpPr>
      <p:sp>
        <p:nvSpPr>
          <p:cNvPr id="139" name="Google Shape;139;gd06e03e2b6_4_15"/>
          <p:cNvSpPr/>
          <p:nvPr/>
        </p:nvSpPr>
        <p:spPr>
          <a:xfrm>
            <a:off x="0" y="5970588"/>
            <a:ext cx="9144000" cy="8874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0" name="Google Shape;140;gd06e03e2b6_4_15"/>
          <p:cNvSpPr/>
          <p:nvPr/>
        </p:nvSpPr>
        <p:spPr>
          <a:xfrm>
            <a:off x="-9525" y="6053138"/>
            <a:ext cx="2249488" cy="71278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1" name="Google Shape;141;gd06e03e2b6_4_15"/>
          <p:cNvSpPr/>
          <p:nvPr/>
        </p:nvSpPr>
        <p:spPr>
          <a:xfrm>
            <a:off x="2359025" y="6043613"/>
            <a:ext cx="6784975" cy="7143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2" name="Google Shape;142;gd06e03e2b6_4_15"/>
          <p:cNvSpPr txBox="1">
            <a:spLocks noGrp="1"/>
          </p:cNvSpPr>
          <p:nvPr>
            <p:ph type="ctrTitle"/>
          </p:nvPr>
        </p:nvSpPr>
        <p:spPr>
          <a:xfrm>
            <a:off x="2362200" y="4038600"/>
            <a:ext cx="6477000" cy="1828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gd06e03e2b6_4_15"/>
          <p:cNvSpPr txBox="1">
            <a:spLocks noGrp="1"/>
          </p:cNvSpPr>
          <p:nvPr>
            <p:ph type="subTitle" idx="1"/>
          </p:nvPr>
        </p:nvSpPr>
        <p:spPr>
          <a:xfrm>
            <a:off x="2362200" y="6050037"/>
            <a:ext cx="6705600" cy="6858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700"/>
              </a:spcBef>
              <a:spcAft>
                <a:spcPts val="0"/>
              </a:spcAft>
              <a:buSzPts val="1560"/>
              <a:buNone/>
              <a:defRPr sz="2600">
                <a:solidFill>
                  <a:srgbClr val="FFFFFF"/>
                </a:solidFill>
              </a:defRPr>
            </a:lvl1pPr>
            <a:lvl2pPr lvl="1" algn="ctr">
              <a:lnSpc>
                <a:spcPct val="100000"/>
              </a:lnSpc>
              <a:spcBef>
                <a:spcPts val="550"/>
              </a:spcBef>
              <a:spcAft>
                <a:spcPts val="0"/>
              </a:spcAft>
              <a:buSzPts val="1260"/>
              <a:buNone/>
              <a:defRPr/>
            </a:lvl2pPr>
            <a:lvl3pPr lvl="2" algn="ctr">
              <a:lnSpc>
                <a:spcPct val="100000"/>
              </a:lnSpc>
              <a:spcBef>
                <a:spcPts val="500"/>
              </a:spcBef>
              <a:spcAft>
                <a:spcPts val="0"/>
              </a:spcAft>
              <a:buSzPts val="1350"/>
              <a:buNone/>
              <a:defRPr/>
            </a:lvl3pPr>
            <a:lvl4pPr lvl="3" algn="ctr">
              <a:lnSpc>
                <a:spcPct val="100000"/>
              </a:lnSpc>
              <a:spcBef>
                <a:spcPts val="400"/>
              </a:spcBef>
              <a:spcAft>
                <a:spcPts val="0"/>
              </a:spcAft>
              <a:buSzPts val="1350"/>
              <a:buNone/>
              <a:defRPr/>
            </a:lvl4pPr>
            <a:lvl5pPr lvl="4" algn="ctr">
              <a:lnSpc>
                <a:spcPct val="100000"/>
              </a:lnSpc>
              <a:spcBef>
                <a:spcPts val="400"/>
              </a:spcBef>
              <a:spcAft>
                <a:spcPts val="0"/>
              </a:spcAft>
              <a:buSzPts val="1170"/>
              <a:buNone/>
              <a:defRPr/>
            </a:lvl5pPr>
            <a:lvl6pPr lvl="5" algn="ctr">
              <a:lnSpc>
                <a:spcPct val="100000"/>
              </a:lnSpc>
              <a:spcBef>
                <a:spcPts val="360"/>
              </a:spcBef>
              <a:spcAft>
                <a:spcPts val="0"/>
              </a:spcAft>
              <a:buSzPts val="1800"/>
              <a:buNone/>
              <a:defRPr/>
            </a:lvl6pPr>
            <a:lvl7pPr lvl="6" algn="ctr">
              <a:lnSpc>
                <a:spcPct val="100000"/>
              </a:lnSpc>
              <a:spcBef>
                <a:spcPts val="360"/>
              </a:spcBef>
              <a:spcAft>
                <a:spcPts val="0"/>
              </a:spcAft>
              <a:buSzPts val="180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a:endParaRPr/>
          </a:p>
        </p:txBody>
      </p:sp>
      <p:sp>
        <p:nvSpPr>
          <p:cNvPr id="144" name="Google Shape;144;gd06e03e2b6_4_15"/>
          <p:cNvSpPr txBox="1">
            <a:spLocks noGrp="1"/>
          </p:cNvSpPr>
          <p:nvPr>
            <p:ph type="dt" idx="10"/>
          </p:nvPr>
        </p:nvSpPr>
        <p:spPr>
          <a:xfrm>
            <a:off x="76200" y="6069013"/>
            <a:ext cx="2057400" cy="6858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20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endParaRPr/>
          </a:p>
        </p:txBody>
      </p:sp>
      <p:sp>
        <p:nvSpPr>
          <p:cNvPr id="145" name="Google Shape;145;gd06e03e2b6_4_15"/>
          <p:cNvSpPr txBox="1">
            <a:spLocks noGrp="1"/>
          </p:cNvSpPr>
          <p:nvPr>
            <p:ph type="ftr" idx="11"/>
          </p:nvPr>
        </p:nvSpPr>
        <p:spPr>
          <a:xfrm>
            <a:off x="2085975" y="236538"/>
            <a:ext cx="58674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gd06e03e2b6_4_15"/>
          <p:cNvSpPr txBox="1">
            <a:spLocks noGrp="1"/>
          </p:cNvSpPr>
          <p:nvPr>
            <p:ph type="sldNum" idx="12"/>
          </p:nvPr>
        </p:nvSpPr>
        <p:spPr>
          <a:xfrm>
            <a:off x="8001000" y="228600"/>
            <a:ext cx="838200" cy="381000"/>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blipFill rotWithShape="1">
          <a:blip r:embed="rId2">
            <a:alphaModFix/>
          </a:blip>
          <a:tile tx="0" ty="0" sx="100000" sy="100000" flip="none" algn="tl"/>
        </a:blipFill>
        <a:effectLst/>
      </p:bgPr>
    </p:bg>
    <p:spTree>
      <p:nvGrpSpPr>
        <p:cNvPr id="1" name="Shape 147"/>
        <p:cNvGrpSpPr/>
        <p:nvPr/>
      </p:nvGrpSpPr>
      <p:grpSpPr>
        <a:xfrm>
          <a:off x="0" y="0"/>
          <a:ext cx="0" cy="0"/>
          <a:chOff x="0" y="0"/>
          <a:chExt cx="0" cy="0"/>
        </a:xfrm>
      </p:grpSpPr>
      <p:sp>
        <p:nvSpPr>
          <p:cNvPr id="148" name="Google Shape;148;gd06e03e2b6_4_24"/>
          <p:cNvSpPr/>
          <p:nvPr/>
        </p:nvSpPr>
        <p:spPr>
          <a:xfrm>
            <a:off x="0" y="1524000"/>
            <a:ext cx="9144000" cy="1143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9" name="Google Shape;149;gd06e03e2b6_4_24"/>
          <p:cNvSpPr/>
          <p:nvPr/>
        </p:nvSpPr>
        <p:spPr>
          <a:xfrm>
            <a:off x="0" y="1600200"/>
            <a:ext cx="1295400" cy="990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0" name="Google Shape;150;gd06e03e2b6_4_24"/>
          <p:cNvSpPr/>
          <p:nvPr/>
        </p:nvSpPr>
        <p:spPr>
          <a:xfrm>
            <a:off x="1371600" y="1600200"/>
            <a:ext cx="7772400" cy="990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1" name="Google Shape;151;gd06e03e2b6_4_24"/>
          <p:cNvSpPr txBox="1">
            <a:spLocks noGrp="1"/>
          </p:cNvSpPr>
          <p:nvPr>
            <p:ph type="body" idx="1"/>
          </p:nvPr>
        </p:nvSpPr>
        <p:spPr>
          <a:xfrm>
            <a:off x="1371600" y="2743200"/>
            <a:ext cx="7123113" cy="167322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00"/>
              </a:spcBef>
              <a:spcAft>
                <a:spcPts val="0"/>
              </a:spcAft>
              <a:buSzPts val="1680"/>
              <a:buNone/>
              <a:defRPr sz="2800">
                <a:solidFill>
                  <a:schemeClr val="dk2"/>
                </a:solidFill>
              </a:defRPr>
            </a:lvl1pPr>
            <a:lvl2pPr marL="914400" lvl="1" indent="-228600" algn="l">
              <a:lnSpc>
                <a:spcPct val="100000"/>
              </a:lnSpc>
              <a:spcBef>
                <a:spcPts val="550"/>
              </a:spcBef>
              <a:spcAft>
                <a:spcPts val="0"/>
              </a:spcAft>
              <a:buSzPts val="1260"/>
              <a:buNone/>
              <a:defRPr sz="1800">
                <a:solidFill>
                  <a:srgbClr val="888888"/>
                </a:solidFill>
              </a:defRPr>
            </a:lvl2pPr>
            <a:lvl3pPr marL="1371600" lvl="2" indent="-228600" algn="l">
              <a:lnSpc>
                <a:spcPct val="100000"/>
              </a:lnSpc>
              <a:spcBef>
                <a:spcPts val="500"/>
              </a:spcBef>
              <a:spcAft>
                <a:spcPts val="0"/>
              </a:spcAft>
              <a:buSzPts val="1200"/>
              <a:buNone/>
              <a:defRPr sz="1600">
                <a:solidFill>
                  <a:srgbClr val="888888"/>
                </a:solidFill>
              </a:defRPr>
            </a:lvl3pPr>
            <a:lvl4pPr marL="1828800" lvl="3" indent="-228600" algn="l">
              <a:lnSpc>
                <a:spcPct val="100000"/>
              </a:lnSpc>
              <a:spcBef>
                <a:spcPts val="400"/>
              </a:spcBef>
              <a:spcAft>
                <a:spcPts val="0"/>
              </a:spcAft>
              <a:buSzPts val="1050"/>
              <a:buNone/>
              <a:defRPr sz="1400">
                <a:solidFill>
                  <a:srgbClr val="888888"/>
                </a:solidFill>
              </a:defRPr>
            </a:lvl4pPr>
            <a:lvl5pPr marL="2286000" lvl="4" indent="-228600" algn="l">
              <a:lnSpc>
                <a:spcPct val="100000"/>
              </a:lnSpc>
              <a:spcBef>
                <a:spcPts val="400"/>
              </a:spcBef>
              <a:spcAft>
                <a:spcPts val="0"/>
              </a:spcAft>
              <a:buSzPts val="910"/>
              <a:buNone/>
              <a:defRPr sz="1400">
                <a:solidFill>
                  <a:srgbClr val="888888"/>
                </a:solidFill>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52" name="Google Shape;152;gd06e03e2b6_4_24"/>
          <p:cNvSpPr txBox="1">
            <a:spLocks noGrp="1"/>
          </p:cNvSpPr>
          <p:nvPr>
            <p:ph type="title"/>
          </p:nvPr>
        </p:nvSpPr>
        <p:spPr>
          <a:xfrm>
            <a:off x="1371600" y="1600200"/>
            <a:ext cx="7620000" cy="990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FFFFFF"/>
              </a:buClr>
              <a:buSzPts val="4400"/>
              <a:buFont typeface="Twentieth Century"/>
              <a:buNone/>
              <a:defRPr sz="4400" b="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d06e03e2b6_4_24"/>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4" name="Google Shape;154;gd06e03e2b6_4_24"/>
          <p:cNvSpPr txBox="1">
            <a:spLocks noGrp="1"/>
          </p:cNvSpPr>
          <p:nvPr>
            <p:ph type="sldNum" idx="12"/>
          </p:nvPr>
        </p:nvSpPr>
        <p:spPr>
          <a:xfrm>
            <a:off x="0" y="1752600"/>
            <a:ext cx="1295400" cy="70167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1" i="0" u="none" strike="noStrike" cap="none">
                <a:solidFill>
                  <a:srgbClr val="FFFFFF"/>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2400"/>
              <a:buFont typeface="Arial"/>
              <a:buNone/>
              <a:defRPr sz="2400" b="1" i="0" u="none" strike="noStrike" cap="none">
                <a:solidFill>
                  <a:srgbClr val="FFFFFF"/>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2400"/>
              <a:buFont typeface="Arial"/>
              <a:buNone/>
              <a:defRPr sz="2400" b="1" i="0" u="none" strike="noStrike" cap="none">
                <a:solidFill>
                  <a:srgbClr val="FFFFFF"/>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2400"/>
              <a:buFont typeface="Arial"/>
              <a:buNone/>
              <a:defRPr sz="2400" b="1" i="0" u="none" strike="noStrike" cap="none">
                <a:solidFill>
                  <a:srgbClr val="FFFFFF"/>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2400"/>
              <a:buFont typeface="Arial"/>
              <a:buNone/>
              <a:defRPr sz="2400" b="1" i="0" u="none" strike="noStrike" cap="none">
                <a:solidFill>
                  <a:srgbClr val="FFFFFF"/>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2400"/>
              <a:buFont typeface="Arial"/>
              <a:buNone/>
              <a:defRPr sz="2400" b="1" i="0" u="none" strike="noStrike" cap="none">
                <a:solidFill>
                  <a:srgbClr val="FFFFFF"/>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2400"/>
              <a:buFont typeface="Arial"/>
              <a:buNone/>
              <a:defRPr sz="2400" b="1" i="0" u="none" strike="noStrike" cap="none">
                <a:solidFill>
                  <a:srgbClr val="FFFFFF"/>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2400"/>
              <a:buFont typeface="Arial"/>
              <a:buNone/>
              <a:defRPr sz="2400" b="1" i="0" u="none" strike="noStrike" cap="none">
                <a:solidFill>
                  <a:srgbClr val="FFFFFF"/>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2400"/>
              <a:buFont typeface="Arial"/>
              <a:buNone/>
              <a:defRPr sz="2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
        <p:nvSpPr>
          <p:cNvPr id="155" name="Google Shape;155;gd06e03e2b6_4_24"/>
          <p:cNvSpPr txBox="1">
            <a:spLocks noGrp="1"/>
          </p:cNvSpPr>
          <p:nvPr>
            <p:ph type="ftr" idx="11"/>
          </p:nvPr>
        </p:nvSpPr>
        <p:spPr>
          <a:xfrm>
            <a:off x="3352800" y="6477000"/>
            <a:ext cx="542131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6"/>
        <p:cNvGrpSpPr/>
        <p:nvPr/>
      </p:nvGrpSpPr>
      <p:grpSpPr>
        <a:xfrm>
          <a:off x="0" y="0"/>
          <a:ext cx="0" cy="0"/>
          <a:chOff x="0" y="0"/>
          <a:chExt cx="0" cy="0"/>
        </a:xfrm>
      </p:grpSpPr>
      <p:sp>
        <p:nvSpPr>
          <p:cNvPr id="157" name="Google Shape;157;gd06e03e2b6_4_33"/>
          <p:cNvSpPr txBox="1">
            <a:spLocks noGrp="1"/>
          </p:cNvSpPr>
          <p:nvPr>
            <p:ph type="title"/>
          </p:nvPr>
        </p:nvSpPr>
        <p:spPr>
          <a:xfrm>
            <a:off x="76200" y="152400"/>
            <a:ext cx="8025199" cy="990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gd06e03e2b6_4_33"/>
          <p:cNvSpPr txBox="1">
            <a:spLocks noGrp="1"/>
          </p:cNvSpPr>
          <p:nvPr>
            <p:ph type="body" idx="1"/>
          </p:nvPr>
        </p:nvSpPr>
        <p:spPr>
          <a:xfrm>
            <a:off x="609600" y="1589567"/>
            <a:ext cx="3886200" cy="4572000"/>
          </a:xfrm>
          <a:prstGeom prst="rect">
            <a:avLst/>
          </a:prstGeom>
          <a:noFill/>
          <a:ln>
            <a:noFill/>
          </a:ln>
        </p:spPr>
        <p:txBody>
          <a:bodyPr spcFirstLastPara="1" wrap="square" lIns="91425" tIns="45700" rIns="91425" bIns="45700" anchor="t" anchorCtr="0">
            <a:noAutofit/>
          </a:bodyPr>
          <a:lstStyle>
            <a:lvl1pPr marL="457200" lvl="0" indent="-297180" algn="l">
              <a:lnSpc>
                <a:spcPct val="100000"/>
              </a:lnSpc>
              <a:spcBef>
                <a:spcPts val="700"/>
              </a:spcBef>
              <a:spcAft>
                <a:spcPts val="0"/>
              </a:spcAft>
              <a:buSzPts val="1080"/>
              <a:buChar char="◻"/>
              <a:defRPr/>
            </a:lvl1pPr>
            <a:lvl2pPr marL="914400" lvl="1" indent="-308610" algn="l">
              <a:lnSpc>
                <a:spcPct val="100000"/>
              </a:lnSpc>
              <a:spcBef>
                <a:spcPts val="550"/>
              </a:spcBef>
              <a:spcAft>
                <a:spcPts val="0"/>
              </a:spcAft>
              <a:buSzPts val="1260"/>
              <a:buChar char="?"/>
              <a:defRPr/>
            </a:lvl2pPr>
            <a:lvl3pPr marL="1371600" lvl="2" indent="-314325" algn="l">
              <a:lnSpc>
                <a:spcPct val="100000"/>
              </a:lnSpc>
              <a:spcBef>
                <a:spcPts val="500"/>
              </a:spcBef>
              <a:spcAft>
                <a:spcPts val="0"/>
              </a:spcAft>
              <a:buSzPts val="1350"/>
              <a:buChar char="■"/>
              <a:defRPr/>
            </a:lvl3pPr>
            <a:lvl4pPr marL="1828800" lvl="3" indent="-314325" algn="l">
              <a:lnSpc>
                <a:spcPct val="100000"/>
              </a:lnSpc>
              <a:spcBef>
                <a:spcPts val="400"/>
              </a:spcBef>
              <a:spcAft>
                <a:spcPts val="0"/>
              </a:spcAft>
              <a:buSzPts val="1350"/>
              <a:buChar char="■"/>
              <a:defRPr/>
            </a:lvl4pPr>
            <a:lvl5pPr marL="2286000" lvl="4" indent="-302895" algn="l">
              <a:lnSpc>
                <a:spcPct val="100000"/>
              </a:lnSpc>
              <a:spcBef>
                <a:spcPts val="400"/>
              </a:spcBef>
              <a:spcAft>
                <a:spcPts val="0"/>
              </a:spcAft>
              <a:buSzPts val="117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59" name="Google Shape;159;gd06e03e2b6_4_33"/>
          <p:cNvSpPr txBox="1">
            <a:spLocks noGrp="1"/>
          </p:cNvSpPr>
          <p:nvPr>
            <p:ph type="body" idx="2"/>
          </p:nvPr>
        </p:nvSpPr>
        <p:spPr>
          <a:xfrm>
            <a:off x="4844901" y="1589567"/>
            <a:ext cx="3886200" cy="4572000"/>
          </a:xfrm>
          <a:prstGeom prst="rect">
            <a:avLst/>
          </a:prstGeom>
          <a:noFill/>
          <a:ln>
            <a:noFill/>
          </a:ln>
        </p:spPr>
        <p:txBody>
          <a:bodyPr spcFirstLastPara="1" wrap="square" lIns="91425" tIns="45700" rIns="91425" bIns="45700" anchor="t" anchorCtr="0">
            <a:noAutofit/>
          </a:bodyPr>
          <a:lstStyle>
            <a:lvl1pPr marL="457200" lvl="0" indent="-297180" algn="l">
              <a:lnSpc>
                <a:spcPct val="100000"/>
              </a:lnSpc>
              <a:spcBef>
                <a:spcPts val="700"/>
              </a:spcBef>
              <a:spcAft>
                <a:spcPts val="0"/>
              </a:spcAft>
              <a:buSzPts val="1080"/>
              <a:buChar char="◻"/>
              <a:defRPr/>
            </a:lvl1pPr>
            <a:lvl2pPr marL="914400" lvl="1" indent="-308610" algn="l">
              <a:lnSpc>
                <a:spcPct val="100000"/>
              </a:lnSpc>
              <a:spcBef>
                <a:spcPts val="550"/>
              </a:spcBef>
              <a:spcAft>
                <a:spcPts val="0"/>
              </a:spcAft>
              <a:buSzPts val="1260"/>
              <a:buChar char="?"/>
              <a:defRPr/>
            </a:lvl2pPr>
            <a:lvl3pPr marL="1371600" lvl="2" indent="-314325" algn="l">
              <a:lnSpc>
                <a:spcPct val="100000"/>
              </a:lnSpc>
              <a:spcBef>
                <a:spcPts val="500"/>
              </a:spcBef>
              <a:spcAft>
                <a:spcPts val="0"/>
              </a:spcAft>
              <a:buSzPts val="1350"/>
              <a:buChar char="■"/>
              <a:defRPr/>
            </a:lvl3pPr>
            <a:lvl4pPr marL="1828800" lvl="3" indent="-314325" algn="l">
              <a:lnSpc>
                <a:spcPct val="100000"/>
              </a:lnSpc>
              <a:spcBef>
                <a:spcPts val="400"/>
              </a:spcBef>
              <a:spcAft>
                <a:spcPts val="0"/>
              </a:spcAft>
              <a:buSzPts val="1350"/>
              <a:buChar char="■"/>
              <a:defRPr/>
            </a:lvl4pPr>
            <a:lvl5pPr marL="2286000" lvl="4" indent="-302895" algn="l">
              <a:lnSpc>
                <a:spcPct val="100000"/>
              </a:lnSpc>
              <a:spcBef>
                <a:spcPts val="400"/>
              </a:spcBef>
              <a:spcAft>
                <a:spcPts val="0"/>
              </a:spcAft>
              <a:buSzPts val="117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60" name="Google Shape;160;gd06e03e2b6_4_33"/>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61" name="Google Shape;161;gd06e03e2b6_4_33"/>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
        <p:nvSpPr>
          <p:cNvPr id="162" name="Google Shape;162;gd06e03e2b6_4_33"/>
          <p:cNvSpPr txBox="1">
            <a:spLocks noGrp="1"/>
          </p:cNvSpPr>
          <p:nvPr>
            <p:ph type="ftr" idx="11"/>
          </p:nvPr>
        </p:nvSpPr>
        <p:spPr>
          <a:xfrm>
            <a:off x="3352800" y="6477000"/>
            <a:ext cx="542131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63"/>
        <p:cNvGrpSpPr/>
        <p:nvPr/>
      </p:nvGrpSpPr>
      <p:grpSpPr>
        <a:xfrm>
          <a:off x="0" y="0"/>
          <a:ext cx="0" cy="0"/>
          <a:chOff x="0" y="0"/>
          <a:chExt cx="0" cy="0"/>
        </a:xfrm>
      </p:grpSpPr>
      <p:sp>
        <p:nvSpPr>
          <p:cNvPr id="164" name="Google Shape;164;gd06e03e2b6_4_40"/>
          <p:cNvSpPr txBox="1">
            <a:spLocks noGrp="1"/>
          </p:cNvSpPr>
          <p:nvPr>
            <p:ph type="title"/>
          </p:nvPr>
        </p:nvSpPr>
        <p:spPr>
          <a:xfrm>
            <a:off x="533400" y="273050"/>
            <a:ext cx="8153400" cy="8699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gd06e03e2b6_4_40"/>
          <p:cNvSpPr txBox="1">
            <a:spLocks noGrp="1"/>
          </p:cNvSpPr>
          <p:nvPr>
            <p:ph type="body" idx="1"/>
          </p:nvPr>
        </p:nvSpPr>
        <p:spPr>
          <a:xfrm>
            <a:off x="609600" y="2438400"/>
            <a:ext cx="3886200" cy="3581400"/>
          </a:xfrm>
          <a:prstGeom prst="rect">
            <a:avLst/>
          </a:prstGeom>
          <a:noFill/>
          <a:ln>
            <a:noFill/>
          </a:ln>
        </p:spPr>
        <p:txBody>
          <a:bodyPr spcFirstLastPara="1" wrap="square" lIns="91425" tIns="45700" rIns="91425" bIns="45700" anchor="t" anchorCtr="0">
            <a:noAutofit/>
          </a:bodyPr>
          <a:lstStyle>
            <a:lvl1pPr marL="457200" lvl="0" indent="-297180" algn="l">
              <a:lnSpc>
                <a:spcPct val="100000"/>
              </a:lnSpc>
              <a:spcBef>
                <a:spcPts val="700"/>
              </a:spcBef>
              <a:spcAft>
                <a:spcPts val="0"/>
              </a:spcAft>
              <a:buSzPts val="1080"/>
              <a:buChar char="◻"/>
              <a:defRPr/>
            </a:lvl1pPr>
            <a:lvl2pPr marL="914400" lvl="1" indent="-308610" algn="l">
              <a:lnSpc>
                <a:spcPct val="100000"/>
              </a:lnSpc>
              <a:spcBef>
                <a:spcPts val="550"/>
              </a:spcBef>
              <a:spcAft>
                <a:spcPts val="0"/>
              </a:spcAft>
              <a:buSzPts val="1260"/>
              <a:buChar char="?"/>
              <a:defRPr/>
            </a:lvl2pPr>
            <a:lvl3pPr marL="1371600" lvl="2" indent="-314325" algn="l">
              <a:lnSpc>
                <a:spcPct val="100000"/>
              </a:lnSpc>
              <a:spcBef>
                <a:spcPts val="500"/>
              </a:spcBef>
              <a:spcAft>
                <a:spcPts val="0"/>
              </a:spcAft>
              <a:buSzPts val="1350"/>
              <a:buChar char="■"/>
              <a:defRPr/>
            </a:lvl3pPr>
            <a:lvl4pPr marL="1828800" lvl="3" indent="-314325" algn="l">
              <a:lnSpc>
                <a:spcPct val="100000"/>
              </a:lnSpc>
              <a:spcBef>
                <a:spcPts val="400"/>
              </a:spcBef>
              <a:spcAft>
                <a:spcPts val="0"/>
              </a:spcAft>
              <a:buSzPts val="1350"/>
              <a:buChar char="■"/>
              <a:defRPr/>
            </a:lvl4pPr>
            <a:lvl5pPr marL="2286000" lvl="4" indent="-302895" algn="l">
              <a:lnSpc>
                <a:spcPct val="100000"/>
              </a:lnSpc>
              <a:spcBef>
                <a:spcPts val="400"/>
              </a:spcBef>
              <a:spcAft>
                <a:spcPts val="0"/>
              </a:spcAft>
              <a:buSzPts val="117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66" name="Google Shape;166;gd06e03e2b6_4_40"/>
          <p:cNvSpPr txBox="1">
            <a:spLocks noGrp="1"/>
          </p:cNvSpPr>
          <p:nvPr>
            <p:ph type="body" idx="2"/>
          </p:nvPr>
        </p:nvSpPr>
        <p:spPr>
          <a:xfrm>
            <a:off x="4800600" y="2438400"/>
            <a:ext cx="3886200" cy="3581400"/>
          </a:xfrm>
          <a:prstGeom prst="rect">
            <a:avLst/>
          </a:prstGeom>
          <a:noFill/>
          <a:ln>
            <a:noFill/>
          </a:ln>
        </p:spPr>
        <p:txBody>
          <a:bodyPr spcFirstLastPara="1" wrap="square" lIns="91425" tIns="45700" rIns="91425" bIns="45700" anchor="t" anchorCtr="0">
            <a:noAutofit/>
          </a:bodyPr>
          <a:lstStyle>
            <a:lvl1pPr marL="457200" lvl="0" indent="-297180" algn="l">
              <a:lnSpc>
                <a:spcPct val="100000"/>
              </a:lnSpc>
              <a:spcBef>
                <a:spcPts val="700"/>
              </a:spcBef>
              <a:spcAft>
                <a:spcPts val="0"/>
              </a:spcAft>
              <a:buSzPts val="1080"/>
              <a:buChar char="◻"/>
              <a:defRPr/>
            </a:lvl1pPr>
            <a:lvl2pPr marL="914400" lvl="1" indent="-308610" algn="l">
              <a:lnSpc>
                <a:spcPct val="100000"/>
              </a:lnSpc>
              <a:spcBef>
                <a:spcPts val="550"/>
              </a:spcBef>
              <a:spcAft>
                <a:spcPts val="0"/>
              </a:spcAft>
              <a:buSzPts val="1260"/>
              <a:buChar char="?"/>
              <a:defRPr/>
            </a:lvl2pPr>
            <a:lvl3pPr marL="1371600" lvl="2" indent="-314325" algn="l">
              <a:lnSpc>
                <a:spcPct val="100000"/>
              </a:lnSpc>
              <a:spcBef>
                <a:spcPts val="500"/>
              </a:spcBef>
              <a:spcAft>
                <a:spcPts val="0"/>
              </a:spcAft>
              <a:buSzPts val="1350"/>
              <a:buChar char="■"/>
              <a:defRPr/>
            </a:lvl3pPr>
            <a:lvl4pPr marL="1828800" lvl="3" indent="-314325" algn="l">
              <a:lnSpc>
                <a:spcPct val="100000"/>
              </a:lnSpc>
              <a:spcBef>
                <a:spcPts val="400"/>
              </a:spcBef>
              <a:spcAft>
                <a:spcPts val="0"/>
              </a:spcAft>
              <a:buSzPts val="1350"/>
              <a:buChar char="■"/>
              <a:defRPr/>
            </a:lvl4pPr>
            <a:lvl5pPr marL="2286000" lvl="4" indent="-302895" algn="l">
              <a:lnSpc>
                <a:spcPct val="100000"/>
              </a:lnSpc>
              <a:spcBef>
                <a:spcPts val="400"/>
              </a:spcBef>
              <a:spcAft>
                <a:spcPts val="0"/>
              </a:spcAft>
              <a:buSzPts val="117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67" name="Google Shape;167;gd06e03e2b6_4_40"/>
          <p:cNvSpPr txBox="1">
            <a:spLocks noGrp="1"/>
          </p:cNvSpPr>
          <p:nvPr>
            <p:ph type="body" idx="3"/>
          </p:nvPr>
        </p:nvSpPr>
        <p:spPr>
          <a:xfrm>
            <a:off x="609600" y="1752600"/>
            <a:ext cx="3886200" cy="640080"/>
          </a:xfrm>
          <a:prstGeom prst="rect">
            <a:avLst/>
          </a:prstGeom>
          <a:solidFill>
            <a:schemeClr val="accent2"/>
          </a:solidFill>
          <a:ln>
            <a:noFill/>
          </a:ln>
        </p:spPr>
        <p:txBody>
          <a:bodyPr spcFirstLastPara="1" wrap="square" lIns="91425" tIns="45700" rIns="91425" bIns="45700" anchor="ctr" anchorCtr="0">
            <a:noAutofit/>
          </a:bodyPr>
          <a:lstStyle>
            <a:lvl1pPr marL="457200" lvl="0" indent="-228600" algn="l">
              <a:lnSpc>
                <a:spcPct val="100000"/>
              </a:lnSpc>
              <a:spcBef>
                <a:spcPts val="700"/>
              </a:spcBef>
              <a:spcAft>
                <a:spcPts val="0"/>
              </a:spcAft>
              <a:buSzPts val="1200"/>
              <a:buFont typeface="Twentieth Century"/>
              <a:buNone/>
              <a:defRPr sz="2000" b="1">
                <a:solidFill>
                  <a:srgbClr val="FFFFFF"/>
                </a:solidFill>
              </a:defRPr>
            </a:lvl1pPr>
            <a:lvl2pPr marL="914400" lvl="1" indent="-308610" algn="l">
              <a:lnSpc>
                <a:spcPct val="100000"/>
              </a:lnSpc>
              <a:spcBef>
                <a:spcPts val="550"/>
              </a:spcBef>
              <a:spcAft>
                <a:spcPts val="0"/>
              </a:spcAft>
              <a:buSzPts val="1260"/>
              <a:buChar char="?"/>
              <a:defRPr/>
            </a:lvl2pPr>
            <a:lvl3pPr marL="1371600" lvl="2" indent="-314325" algn="l">
              <a:lnSpc>
                <a:spcPct val="100000"/>
              </a:lnSpc>
              <a:spcBef>
                <a:spcPts val="500"/>
              </a:spcBef>
              <a:spcAft>
                <a:spcPts val="0"/>
              </a:spcAft>
              <a:buSzPts val="1350"/>
              <a:buChar char="■"/>
              <a:defRPr/>
            </a:lvl3pPr>
            <a:lvl4pPr marL="1828800" lvl="3" indent="-314325" algn="l">
              <a:lnSpc>
                <a:spcPct val="100000"/>
              </a:lnSpc>
              <a:spcBef>
                <a:spcPts val="400"/>
              </a:spcBef>
              <a:spcAft>
                <a:spcPts val="0"/>
              </a:spcAft>
              <a:buSzPts val="1350"/>
              <a:buChar char="■"/>
              <a:defRPr/>
            </a:lvl4pPr>
            <a:lvl5pPr marL="2286000" lvl="4" indent="-302895" algn="l">
              <a:lnSpc>
                <a:spcPct val="100000"/>
              </a:lnSpc>
              <a:spcBef>
                <a:spcPts val="400"/>
              </a:spcBef>
              <a:spcAft>
                <a:spcPts val="0"/>
              </a:spcAft>
              <a:buSzPts val="117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68" name="Google Shape;168;gd06e03e2b6_4_40"/>
          <p:cNvSpPr txBox="1">
            <a:spLocks noGrp="1"/>
          </p:cNvSpPr>
          <p:nvPr>
            <p:ph type="body" idx="4"/>
          </p:nvPr>
        </p:nvSpPr>
        <p:spPr>
          <a:xfrm>
            <a:off x="4800600" y="1752600"/>
            <a:ext cx="3886200" cy="640080"/>
          </a:xfrm>
          <a:prstGeom prst="rect">
            <a:avLst/>
          </a:prstGeom>
          <a:solidFill>
            <a:schemeClr val="accent4"/>
          </a:solidFill>
          <a:ln>
            <a:noFill/>
          </a:ln>
        </p:spPr>
        <p:txBody>
          <a:bodyPr spcFirstLastPara="1" wrap="square" lIns="91425" tIns="45700" rIns="91425" bIns="45700" anchor="ctr" anchorCtr="0">
            <a:noAutofit/>
          </a:bodyPr>
          <a:lstStyle>
            <a:lvl1pPr marL="457200" lvl="0" indent="-228600" algn="l">
              <a:lnSpc>
                <a:spcPct val="100000"/>
              </a:lnSpc>
              <a:spcBef>
                <a:spcPts val="700"/>
              </a:spcBef>
              <a:spcAft>
                <a:spcPts val="0"/>
              </a:spcAft>
              <a:buSzPts val="1200"/>
              <a:buFont typeface="Twentieth Century"/>
              <a:buNone/>
              <a:defRPr sz="2000" b="1">
                <a:solidFill>
                  <a:srgbClr val="FFFFFF"/>
                </a:solidFill>
              </a:defRPr>
            </a:lvl1pPr>
            <a:lvl2pPr marL="914400" lvl="1" indent="-308610" algn="l">
              <a:lnSpc>
                <a:spcPct val="100000"/>
              </a:lnSpc>
              <a:spcBef>
                <a:spcPts val="550"/>
              </a:spcBef>
              <a:spcAft>
                <a:spcPts val="0"/>
              </a:spcAft>
              <a:buSzPts val="1260"/>
              <a:buChar char="?"/>
              <a:defRPr/>
            </a:lvl2pPr>
            <a:lvl3pPr marL="1371600" lvl="2" indent="-314325" algn="l">
              <a:lnSpc>
                <a:spcPct val="100000"/>
              </a:lnSpc>
              <a:spcBef>
                <a:spcPts val="500"/>
              </a:spcBef>
              <a:spcAft>
                <a:spcPts val="0"/>
              </a:spcAft>
              <a:buSzPts val="1350"/>
              <a:buChar char="■"/>
              <a:defRPr/>
            </a:lvl3pPr>
            <a:lvl4pPr marL="1828800" lvl="3" indent="-314325" algn="l">
              <a:lnSpc>
                <a:spcPct val="100000"/>
              </a:lnSpc>
              <a:spcBef>
                <a:spcPts val="400"/>
              </a:spcBef>
              <a:spcAft>
                <a:spcPts val="0"/>
              </a:spcAft>
              <a:buSzPts val="1350"/>
              <a:buChar char="■"/>
              <a:defRPr/>
            </a:lvl4pPr>
            <a:lvl5pPr marL="2286000" lvl="4" indent="-302895" algn="l">
              <a:lnSpc>
                <a:spcPct val="100000"/>
              </a:lnSpc>
              <a:spcBef>
                <a:spcPts val="400"/>
              </a:spcBef>
              <a:spcAft>
                <a:spcPts val="0"/>
              </a:spcAft>
              <a:buSzPts val="117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69" name="Google Shape;169;gd06e03e2b6_4_40"/>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70" name="Google Shape;170;gd06e03e2b6_4_40"/>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
        <p:nvSpPr>
          <p:cNvPr id="171" name="Google Shape;171;gd06e03e2b6_4_40"/>
          <p:cNvSpPr txBox="1">
            <a:spLocks noGrp="1"/>
          </p:cNvSpPr>
          <p:nvPr>
            <p:ph type="ftr" idx="11"/>
          </p:nvPr>
        </p:nvSpPr>
        <p:spPr>
          <a:xfrm>
            <a:off x="3352800" y="6477000"/>
            <a:ext cx="542131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72"/>
        <p:cNvGrpSpPr/>
        <p:nvPr/>
      </p:nvGrpSpPr>
      <p:grpSpPr>
        <a:xfrm>
          <a:off x="0" y="0"/>
          <a:ext cx="0" cy="0"/>
          <a:chOff x="0" y="0"/>
          <a:chExt cx="0" cy="0"/>
        </a:xfrm>
      </p:grpSpPr>
      <p:sp>
        <p:nvSpPr>
          <p:cNvPr id="173" name="Google Shape;173;gd06e03e2b6_4_49"/>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74" name="Google Shape;174;gd06e03e2b6_4_49"/>
          <p:cNvSpPr txBox="1">
            <a:spLocks noGrp="1"/>
          </p:cNvSpPr>
          <p:nvPr>
            <p:ph type="ftr" idx="11"/>
          </p:nvPr>
        </p:nvSpPr>
        <p:spPr>
          <a:xfrm>
            <a:off x="3352800" y="6477000"/>
            <a:ext cx="542131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gd06e03e2b6_4_49"/>
          <p:cNvSpPr txBox="1">
            <a:spLocks noGrp="1"/>
          </p:cNvSpPr>
          <p:nvPr>
            <p:ph type="sldNum" idx="12"/>
          </p:nvPr>
        </p:nvSpPr>
        <p:spPr>
          <a:xfrm>
            <a:off x="0" y="6248400"/>
            <a:ext cx="533400" cy="381000"/>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chemeClr val="dk2"/>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chemeClr val="dk2"/>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chemeClr val="dk2"/>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chemeClr val="dk2"/>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chemeClr val="dk2"/>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chemeClr val="dk2"/>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chemeClr val="dk2"/>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chemeClr val="dk2"/>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chemeClr val="dk2"/>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sp>
        <p:nvSpPr>
          <p:cNvPr id="37" name="Google Shape;37;p60"/>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0"/>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Autofit/>
          </a:bodyPr>
          <a:lstStyle>
            <a:lvl1pPr marL="457200" lvl="0" indent="-297180" algn="l">
              <a:lnSpc>
                <a:spcPct val="100000"/>
              </a:lnSpc>
              <a:spcBef>
                <a:spcPts val="700"/>
              </a:spcBef>
              <a:spcAft>
                <a:spcPts val="0"/>
              </a:spcAft>
              <a:buSzPts val="1080"/>
              <a:buChar char="◻"/>
              <a:defRPr/>
            </a:lvl1pPr>
            <a:lvl2pPr marL="914400" lvl="1" indent="-308610" algn="l">
              <a:lnSpc>
                <a:spcPct val="100000"/>
              </a:lnSpc>
              <a:spcBef>
                <a:spcPts val="550"/>
              </a:spcBef>
              <a:spcAft>
                <a:spcPts val="0"/>
              </a:spcAft>
              <a:buSzPts val="1260"/>
              <a:buChar char="?"/>
              <a:defRPr/>
            </a:lvl2pPr>
            <a:lvl3pPr marL="1371600" lvl="2" indent="-314325" algn="l">
              <a:lnSpc>
                <a:spcPct val="100000"/>
              </a:lnSpc>
              <a:spcBef>
                <a:spcPts val="500"/>
              </a:spcBef>
              <a:spcAft>
                <a:spcPts val="0"/>
              </a:spcAft>
              <a:buSzPts val="1350"/>
              <a:buChar char="■"/>
              <a:defRPr/>
            </a:lvl3pPr>
            <a:lvl4pPr marL="1828800" lvl="3" indent="-314325" algn="l">
              <a:lnSpc>
                <a:spcPct val="100000"/>
              </a:lnSpc>
              <a:spcBef>
                <a:spcPts val="400"/>
              </a:spcBef>
              <a:spcAft>
                <a:spcPts val="0"/>
              </a:spcAft>
              <a:buSzPts val="1350"/>
              <a:buChar char="■"/>
              <a:defRPr/>
            </a:lvl4pPr>
            <a:lvl5pPr marL="2286000" lvl="4" indent="-302895" algn="l">
              <a:lnSpc>
                <a:spcPct val="100000"/>
              </a:lnSpc>
              <a:spcBef>
                <a:spcPts val="400"/>
              </a:spcBef>
              <a:spcAft>
                <a:spcPts val="0"/>
              </a:spcAft>
              <a:buSzPts val="117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39" name="Google Shape;39;p60"/>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0" name="Google Shape;40;p60"/>
          <p:cNvSpPr txBox="1">
            <a:spLocks noGrp="1"/>
          </p:cNvSpPr>
          <p:nvPr>
            <p:ph type="ftr" idx="11"/>
          </p:nvPr>
        </p:nvSpPr>
        <p:spPr>
          <a:xfrm>
            <a:off x="3352800" y="6477000"/>
            <a:ext cx="542131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0"/>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76"/>
        <p:cNvGrpSpPr/>
        <p:nvPr/>
      </p:nvGrpSpPr>
      <p:grpSpPr>
        <a:xfrm>
          <a:off x="0" y="0"/>
          <a:ext cx="0" cy="0"/>
          <a:chOff x="0" y="0"/>
          <a:chExt cx="0" cy="0"/>
        </a:xfrm>
      </p:grpSpPr>
      <p:sp>
        <p:nvSpPr>
          <p:cNvPr id="177" name="Google Shape;177;gd06e03e2b6_4_53"/>
          <p:cNvSpPr txBox="1">
            <a:spLocks noGrp="1"/>
          </p:cNvSpPr>
          <p:nvPr>
            <p:ph type="title"/>
          </p:nvPr>
        </p:nvSpPr>
        <p:spPr>
          <a:xfrm>
            <a:off x="609600" y="273050"/>
            <a:ext cx="8077200" cy="8699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400"/>
              <a:buFont typeface="Twentieth Century"/>
              <a:buNone/>
              <a:defRPr sz="4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gd06e03e2b6_4_53"/>
          <p:cNvSpPr txBox="1">
            <a:spLocks noGrp="1"/>
          </p:cNvSpPr>
          <p:nvPr>
            <p:ph type="body" idx="1"/>
          </p:nvPr>
        </p:nvSpPr>
        <p:spPr>
          <a:xfrm>
            <a:off x="609600" y="1752600"/>
            <a:ext cx="1600200" cy="4343400"/>
          </a:xfrm>
          <a:prstGeom prst="rect">
            <a:avLst/>
          </a:prstGeom>
          <a:solidFill>
            <a:schemeClr val="accent2"/>
          </a:solidFill>
          <a:ln w="50800" cap="sq" cmpd="dbl">
            <a:solidFill>
              <a:schemeClr val="accent2"/>
            </a:solidFill>
            <a:prstDash val="solid"/>
            <a:miter lim="800000"/>
            <a:headEnd type="none" w="sm" len="sm"/>
            <a:tailEnd type="none" w="sm" len="sm"/>
          </a:ln>
        </p:spPr>
        <p:txBody>
          <a:bodyPr spcFirstLastPara="1" wrap="square" lIns="137150" tIns="182875" rIns="137150" bIns="91425" anchor="t" anchorCtr="0">
            <a:noAutofit/>
          </a:bodyPr>
          <a:lstStyle>
            <a:lvl1pPr marL="457200" lvl="0" indent="-228600" algn="l">
              <a:lnSpc>
                <a:spcPct val="100000"/>
              </a:lnSpc>
              <a:spcBef>
                <a:spcPts val="700"/>
              </a:spcBef>
              <a:spcAft>
                <a:spcPts val="0"/>
              </a:spcAft>
              <a:buSzPts val="1080"/>
              <a:buNone/>
              <a:defRPr sz="1800">
                <a:solidFill>
                  <a:schemeClr val="lt1"/>
                </a:solidFill>
                <a:latin typeface="Twentieth Century"/>
                <a:ea typeface="Twentieth Century"/>
                <a:cs typeface="Twentieth Century"/>
                <a:sym typeface="Twentieth Century"/>
              </a:defRPr>
            </a:lvl1pPr>
            <a:lvl2pPr marL="914400" lvl="1" indent="-228600" algn="l">
              <a:lnSpc>
                <a:spcPct val="100000"/>
              </a:lnSpc>
              <a:spcBef>
                <a:spcPts val="1000"/>
              </a:spcBef>
              <a:spcAft>
                <a:spcPts val="0"/>
              </a:spcAft>
              <a:buSzPts val="840"/>
              <a:buNone/>
              <a:defRPr sz="1200">
                <a:solidFill>
                  <a:schemeClr val="lt1"/>
                </a:solidFill>
                <a:latin typeface="Twentieth Century"/>
                <a:ea typeface="Twentieth Century"/>
                <a:cs typeface="Twentieth Century"/>
                <a:sym typeface="Twentieth Century"/>
              </a:defRPr>
            </a:lvl2pPr>
            <a:lvl3pPr marL="1371600" lvl="2" indent="-228600" algn="l">
              <a:lnSpc>
                <a:spcPct val="100000"/>
              </a:lnSpc>
              <a:spcBef>
                <a:spcPts val="500"/>
              </a:spcBef>
              <a:spcAft>
                <a:spcPts val="0"/>
              </a:spcAft>
              <a:buSzPts val="750"/>
              <a:buNone/>
              <a:defRPr sz="1000">
                <a:solidFill>
                  <a:schemeClr val="lt1"/>
                </a:solidFill>
                <a:latin typeface="Twentieth Century"/>
                <a:ea typeface="Twentieth Century"/>
                <a:cs typeface="Twentieth Century"/>
                <a:sym typeface="Twentieth Century"/>
              </a:defRPr>
            </a:lvl3pPr>
            <a:lvl4pPr marL="1828800" lvl="3" indent="-228600" algn="l">
              <a:lnSpc>
                <a:spcPct val="100000"/>
              </a:lnSpc>
              <a:spcBef>
                <a:spcPts val="400"/>
              </a:spcBef>
              <a:spcAft>
                <a:spcPts val="0"/>
              </a:spcAft>
              <a:buSzPts val="675"/>
              <a:buNone/>
              <a:defRPr sz="900">
                <a:solidFill>
                  <a:schemeClr val="lt1"/>
                </a:solidFill>
                <a:latin typeface="Twentieth Century"/>
                <a:ea typeface="Twentieth Century"/>
                <a:cs typeface="Twentieth Century"/>
                <a:sym typeface="Twentieth Century"/>
              </a:defRPr>
            </a:lvl4pPr>
            <a:lvl5pPr marL="2286000" lvl="4" indent="-228600" algn="l">
              <a:lnSpc>
                <a:spcPct val="100000"/>
              </a:lnSpc>
              <a:spcBef>
                <a:spcPts val="400"/>
              </a:spcBef>
              <a:spcAft>
                <a:spcPts val="0"/>
              </a:spcAft>
              <a:buSzPts val="585"/>
              <a:buNone/>
              <a:defRPr sz="900">
                <a:solidFill>
                  <a:schemeClr val="lt1"/>
                </a:solidFill>
                <a:latin typeface="Twentieth Century"/>
                <a:ea typeface="Twentieth Century"/>
                <a:cs typeface="Twentieth Century"/>
                <a:sym typeface="Twentieth Century"/>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79" name="Google Shape;179;gd06e03e2b6_4_53"/>
          <p:cNvSpPr txBox="1">
            <a:spLocks noGrp="1"/>
          </p:cNvSpPr>
          <p:nvPr>
            <p:ph type="body" idx="2"/>
          </p:nvPr>
        </p:nvSpPr>
        <p:spPr>
          <a:xfrm>
            <a:off x="2362200" y="1752600"/>
            <a:ext cx="6400800" cy="4419600"/>
          </a:xfrm>
          <a:prstGeom prst="rect">
            <a:avLst/>
          </a:prstGeom>
          <a:noFill/>
          <a:ln>
            <a:noFill/>
          </a:ln>
        </p:spPr>
        <p:txBody>
          <a:bodyPr spcFirstLastPara="1" wrap="square" lIns="91425" tIns="45700" rIns="91425" bIns="45700" anchor="t" anchorCtr="0">
            <a:noAutofit/>
          </a:bodyPr>
          <a:lstStyle>
            <a:lvl1pPr marL="457200" lvl="0" indent="-297180" algn="l">
              <a:lnSpc>
                <a:spcPct val="100000"/>
              </a:lnSpc>
              <a:spcBef>
                <a:spcPts val="700"/>
              </a:spcBef>
              <a:spcAft>
                <a:spcPts val="0"/>
              </a:spcAft>
              <a:buSzPts val="1080"/>
              <a:buChar char="◻"/>
              <a:defRPr/>
            </a:lvl1pPr>
            <a:lvl2pPr marL="914400" lvl="1" indent="-308610" algn="l">
              <a:lnSpc>
                <a:spcPct val="100000"/>
              </a:lnSpc>
              <a:spcBef>
                <a:spcPts val="550"/>
              </a:spcBef>
              <a:spcAft>
                <a:spcPts val="0"/>
              </a:spcAft>
              <a:buSzPts val="1260"/>
              <a:buChar char="?"/>
              <a:defRPr/>
            </a:lvl2pPr>
            <a:lvl3pPr marL="1371600" lvl="2" indent="-314325" algn="l">
              <a:lnSpc>
                <a:spcPct val="100000"/>
              </a:lnSpc>
              <a:spcBef>
                <a:spcPts val="500"/>
              </a:spcBef>
              <a:spcAft>
                <a:spcPts val="0"/>
              </a:spcAft>
              <a:buSzPts val="1350"/>
              <a:buChar char="■"/>
              <a:defRPr/>
            </a:lvl3pPr>
            <a:lvl4pPr marL="1828800" lvl="3" indent="-314325" algn="l">
              <a:lnSpc>
                <a:spcPct val="100000"/>
              </a:lnSpc>
              <a:spcBef>
                <a:spcPts val="400"/>
              </a:spcBef>
              <a:spcAft>
                <a:spcPts val="0"/>
              </a:spcAft>
              <a:buSzPts val="1350"/>
              <a:buChar char="■"/>
              <a:defRPr/>
            </a:lvl4pPr>
            <a:lvl5pPr marL="2286000" lvl="4" indent="-302895" algn="l">
              <a:lnSpc>
                <a:spcPct val="100000"/>
              </a:lnSpc>
              <a:spcBef>
                <a:spcPts val="400"/>
              </a:spcBef>
              <a:spcAft>
                <a:spcPts val="0"/>
              </a:spcAft>
              <a:buSzPts val="117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80" name="Google Shape;180;gd06e03e2b6_4_53"/>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81" name="Google Shape;181;gd06e03e2b6_4_53"/>
          <p:cNvSpPr txBox="1">
            <a:spLocks noGrp="1"/>
          </p:cNvSpPr>
          <p:nvPr>
            <p:ph type="ftr" idx="11"/>
          </p:nvPr>
        </p:nvSpPr>
        <p:spPr>
          <a:xfrm>
            <a:off x="3352800" y="6477000"/>
            <a:ext cx="542131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gd06e03e2b6_4_53"/>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bg>
      <p:bgPr>
        <a:blipFill rotWithShape="1">
          <a:blip r:embed="rId2">
            <a:alphaModFix/>
          </a:blip>
          <a:tile tx="0" ty="0" sx="100000" sy="100000" flip="none" algn="tl"/>
        </a:blipFill>
        <a:effectLst/>
      </p:bgPr>
    </p:bg>
    <p:spTree>
      <p:nvGrpSpPr>
        <p:cNvPr id="1" name="Shape 183"/>
        <p:cNvGrpSpPr/>
        <p:nvPr/>
      </p:nvGrpSpPr>
      <p:grpSpPr>
        <a:xfrm>
          <a:off x="0" y="0"/>
          <a:ext cx="0" cy="0"/>
          <a:chOff x="0" y="0"/>
          <a:chExt cx="0" cy="0"/>
        </a:xfrm>
      </p:grpSpPr>
      <p:sp>
        <p:nvSpPr>
          <p:cNvPr id="184" name="Google Shape;184;gd06e03e2b6_4_60"/>
          <p:cNvSpPr/>
          <p:nvPr/>
        </p:nvSpPr>
        <p:spPr>
          <a:xfrm>
            <a:off x="-9525" y="4572000"/>
            <a:ext cx="9144000" cy="88741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5" name="Google Shape;185;gd06e03e2b6_4_60"/>
          <p:cNvSpPr/>
          <p:nvPr/>
        </p:nvSpPr>
        <p:spPr>
          <a:xfrm>
            <a:off x="-9525" y="4664075"/>
            <a:ext cx="1463675" cy="7127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6" name="Google Shape;186;gd06e03e2b6_4_60"/>
          <p:cNvSpPr/>
          <p:nvPr/>
        </p:nvSpPr>
        <p:spPr>
          <a:xfrm>
            <a:off x="1544638" y="4654550"/>
            <a:ext cx="7599362" cy="7127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7" name="Google Shape;187;gd06e03e2b6_4_60"/>
          <p:cNvSpPr/>
          <p:nvPr/>
        </p:nvSpPr>
        <p:spPr>
          <a:xfrm>
            <a:off x="1447800" y="0"/>
            <a:ext cx="100013" cy="686752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8" name="Google Shape;188;gd06e03e2b6_4_60"/>
          <p:cNvSpPr txBox="1">
            <a:spLocks noGrp="1"/>
          </p:cNvSpPr>
          <p:nvPr>
            <p:ph type="body" idx="1"/>
          </p:nvPr>
        </p:nvSpPr>
        <p:spPr>
          <a:xfrm>
            <a:off x="1600200" y="5486400"/>
            <a:ext cx="7315200" cy="6858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00"/>
              </a:spcBef>
              <a:spcAft>
                <a:spcPts val="0"/>
              </a:spcAft>
              <a:buSzPts val="1020"/>
              <a:buFont typeface="Twentieth Century"/>
              <a:buNone/>
              <a:defRPr sz="1700"/>
            </a:lvl1pPr>
            <a:lvl2pPr marL="914400" lvl="1" indent="-228600" algn="l">
              <a:lnSpc>
                <a:spcPct val="100000"/>
              </a:lnSpc>
              <a:spcBef>
                <a:spcPts val="550"/>
              </a:spcBef>
              <a:spcAft>
                <a:spcPts val="0"/>
              </a:spcAft>
              <a:buSzPts val="840"/>
              <a:buFont typeface="Twentieth Century"/>
              <a:buNone/>
              <a:defRPr sz="1200"/>
            </a:lvl2pPr>
            <a:lvl3pPr marL="1371600" lvl="2" indent="-228600" algn="l">
              <a:lnSpc>
                <a:spcPct val="100000"/>
              </a:lnSpc>
              <a:spcBef>
                <a:spcPts val="500"/>
              </a:spcBef>
              <a:spcAft>
                <a:spcPts val="0"/>
              </a:spcAft>
              <a:buSzPts val="750"/>
              <a:buFont typeface="Twentieth Century"/>
              <a:buNone/>
              <a:defRPr sz="1000"/>
            </a:lvl3pPr>
            <a:lvl4pPr marL="1828800" lvl="3" indent="-228600" algn="l">
              <a:lnSpc>
                <a:spcPct val="100000"/>
              </a:lnSpc>
              <a:spcBef>
                <a:spcPts val="400"/>
              </a:spcBef>
              <a:spcAft>
                <a:spcPts val="0"/>
              </a:spcAft>
              <a:buSzPts val="675"/>
              <a:buFont typeface="Twentieth Century"/>
              <a:buNone/>
              <a:defRPr sz="900"/>
            </a:lvl4pPr>
            <a:lvl5pPr marL="2286000" lvl="4" indent="-228600" algn="l">
              <a:lnSpc>
                <a:spcPct val="100000"/>
              </a:lnSpc>
              <a:spcBef>
                <a:spcPts val="400"/>
              </a:spcBef>
              <a:spcAft>
                <a:spcPts val="0"/>
              </a:spcAft>
              <a:buSzPts val="585"/>
              <a:buFont typeface="Twentieth Century"/>
              <a:buNone/>
              <a:defRPr sz="900"/>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89" name="Google Shape;189;gd06e03e2b6_4_60"/>
          <p:cNvSpPr txBox="1">
            <a:spLocks noGrp="1"/>
          </p:cNvSpPr>
          <p:nvPr>
            <p:ph type="title"/>
          </p:nvPr>
        </p:nvSpPr>
        <p:spPr>
          <a:xfrm>
            <a:off x="1600200" y="4648200"/>
            <a:ext cx="7315200" cy="6858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FFFFFF"/>
              </a:buClr>
              <a:buSzPts val="2800"/>
              <a:buFont typeface="Twentieth Century"/>
              <a:buNone/>
              <a:defRPr sz="28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gd06e03e2b6_4_60"/>
          <p:cNvSpPr>
            <a:spLocks noGrp="1"/>
          </p:cNvSpPr>
          <p:nvPr>
            <p:ph type="pic" idx="2"/>
          </p:nvPr>
        </p:nvSpPr>
        <p:spPr>
          <a:xfrm>
            <a:off x="1560576" y="0"/>
            <a:ext cx="7583424" cy="4568952"/>
          </a:xfrm>
          <a:prstGeom prst="rect">
            <a:avLst/>
          </a:prstGeom>
          <a:solidFill>
            <a:srgbClr val="CFD7E7"/>
          </a:solidFill>
          <a:ln>
            <a:noFill/>
          </a:ln>
        </p:spPr>
      </p:sp>
      <p:sp>
        <p:nvSpPr>
          <p:cNvPr id="191" name="Google Shape;191;gd06e03e2b6_4_60"/>
          <p:cNvSpPr txBox="1">
            <a:spLocks noGrp="1"/>
          </p:cNvSpPr>
          <p:nvPr>
            <p:ph type="dt" idx="10"/>
          </p:nvPr>
        </p:nvSpPr>
        <p:spPr>
          <a:xfrm>
            <a:off x="6248400" y="6248400"/>
            <a:ext cx="26670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92" name="Google Shape;192;gd06e03e2b6_4_60"/>
          <p:cNvSpPr txBox="1">
            <a:spLocks noGrp="1"/>
          </p:cNvSpPr>
          <p:nvPr>
            <p:ph type="sldNum" idx="12"/>
          </p:nvPr>
        </p:nvSpPr>
        <p:spPr>
          <a:xfrm>
            <a:off x="0" y="4667250"/>
            <a:ext cx="1447800" cy="663575"/>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2800"/>
              <a:buFont typeface="Arial"/>
              <a:buNone/>
              <a:defRPr sz="2800" b="1" i="0" u="none" strike="noStrike" cap="none">
                <a:solidFill>
                  <a:srgbClr val="FFFFFF"/>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2800"/>
              <a:buFont typeface="Arial"/>
              <a:buNone/>
              <a:defRPr sz="2800" b="1" i="0" u="none" strike="noStrike" cap="none">
                <a:solidFill>
                  <a:srgbClr val="FFFFFF"/>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2800"/>
              <a:buFont typeface="Arial"/>
              <a:buNone/>
              <a:defRPr sz="2800" b="1" i="0" u="none" strike="noStrike" cap="none">
                <a:solidFill>
                  <a:srgbClr val="FFFFFF"/>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2800"/>
              <a:buFont typeface="Arial"/>
              <a:buNone/>
              <a:defRPr sz="2800" b="1" i="0" u="none" strike="noStrike" cap="none">
                <a:solidFill>
                  <a:srgbClr val="FFFFFF"/>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2800"/>
              <a:buFont typeface="Arial"/>
              <a:buNone/>
              <a:defRPr sz="2800" b="1" i="0" u="none" strike="noStrike" cap="none">
                <a:solidFill>
                  <a:srgbClr val="FFFFFF"/>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2800"/>
              <a:buFont typeface="Arial"/>
              <a:buNone/>
              <a:defRPr sz="2800" b="1" i="0" u="none" strike="noStrike" cap="none">
                <a:solidFill>
                  <a:srgbClr val="FFFFFF"/>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2800"/>
              <a:buFont typeface="Arial"/>
              <a:buNone/>
              <a:defRPr sz="2800" b="1" i="0" u="none" strike="noStrike" cap="none">
                <a:solidFill>
                  <a:srgbClr val="FFFFFF"/>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2800"/>
              <a:buFont typeface="Arial"/>
              <a:buNone/>
              <a:defRPr sz="2800" b="1" i="0" u="none" strike="noStrike" cap="none">
                <a:solidFill>
                  <a:srgbClr val="FFFFFF"/>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2800"/>
              <a:buFont typeface="Arial"/>
              <a:buNone/>
              <a:defRPr sz="28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
        <p:nvSpPr>
          <p:cNvPr id="193" name="Google Shape;193;gd06e03e2b6_4_60"/>
          <p:cNvSpPr txBox="1">
            <a:spLocks noGrp="1"/>
          </p:cNvSpPr>
          <p:nvPr>
            <p:ph type="ftr" idx="11"/>
          </p:nvPr>
        </p:nvSpPr>
        <p:spPr>
          <a:xfrm>
            <a:off x="1600200" y="6248400"/>
            <a:ext cx="4572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94"/>
        <p:cNvGrpSpPr/>
        <p:nvPr/>
      </p:nvGrpSpPr>
      <p:grpSpPr>
        <a:xfrm>
          <a:off x="0" y="0"/>
          <a:ext cx="0" cy="0"/>
          <a:chOff x="0" y="0"/>
          <a:chExt cx="0" cy="0"/>
        </a:xfrm>
      </p:grpSpPr>
      <p:sp>
        <p:nvSpPr>
          <p:cNvPr id="195" name="Google Shape;195;gd06e03e2b6_4_71"/>
          <p:cNvSpPr txBox="1">
            <a:spLocks noGrp="1"/>
          </p:cNvSpPr>
          <p:nvPr>
            <p:ph type="title"/>
          </p:nvPr>
        </p:nvSpPr>
        <p:spPr>
          <a:xfrm>
            <a:off x="76200" y="152400"/>
            <a:ext cx="8025199" cy="990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gd06e03e2b6_4_71"/>
          <p:cNvSpPr txBox="1">
            <a:spLocks noGrp="1"/>
          </p:cNvSpPr>
          <p:nvPr>
            <p:ph type="body" idx="1"/>
          </p:nvPr>
        </p:nvSpPr>
        <p:spPr>
          <a:xfrm rot="5400000">
            <a:off x="2247900" y="-190499"/>
            <a:ext cx="4876800" cy="8458199"/>
          </a:xfrm>
          <a:prstGeom prst="rect">
            <a:avLst/>
          </a:prstGeom>
          <a:noFill/>
          <a:ln>
            <a:noFill/>
          </a:ln>
        </p:spPr>
        <p:txBody>
          <a:bodyPr spcFirstLastPara="1" wrap="square" lIns="91425" tIns="45700" rIns="91425" bIns="45700" anchor="t" anchorCtr="0">
            <a:noAutofit/>
          </a:bodyPr>
          <a:lstStyle>
            <a:lvl1pPr marL="457200" lvl="0" indent="-297180" algn="l">
              <a:lnSpc>
                <a:spcPct val="100000"/>
              </a:lnSpc>
              <a:spcBef>
                <a:spcPts val="700"/>
              </a:spcBef>
              <a:spcAft>
                <a:spcPts val="0"/>
              </a:spcAft>
              <a:buSzPts val="1080"/>
              <a:buChar char="◻"/>
              <a:defRPr/>
            </a:lvl1pPr>
            <a:lvl2pPr marL="914400" lvl="1" indent="-308610" algn="l">
              <a:lnSpc>
                <a:spcPct val="100000"/>
              </a:lnSpc>
              <a:spcBef>
                <a:spcPts val="550"/>
              </a:spcBef>
              <a:spcAft>
                <a:spcPts val="0"/>
              </a:spcAft>
              <a:buSzPts val="1260"/>
              <a:buChar char="?"/>
              <a:defRPr/>
            </a:lvl2pPr>
            <a:lvl3pPr marL="1371600" lvl="2" indent="-314325" algn="l">
              <a:lnSpc>
                <a:spcPct val="100000"/>
              </a:lnSpc>
              <a:spcBef>
                <a:spcPts val="500"/>
              </a:spcBef>
              <a:spcAft>
                <a:spcPts val="0"/>
              </a:spcAft>
              <a:buSzPts val="1350"/>
              <a:buChar char="■"/>
              <a:defRPr/>
            </a:lvl3pPr>
            <a:lvl4pPr marL="1828800" lvl="3" indent="-314325" algn="l">
              <a:lnSpc>
                <a:spcPct val="100000"/>
              </a:lnSpc>
              <a:spcBef>
                <a:spcPts val="400"/>
              </a:spcBef>
              <a:spcAft>
                <a:spcPts val="0"/>
              </a:spcAft>
              <a:buSzPts val="1350"/>
              <a:buChar char="■"/>
              <a:defRPr/>
            </a:lvl4pPr>
            <a:lvl5pPr marL="2286000" lvl="4" indent="-302895" algn="l">
              <a:lnSpc>
                <a:spcPct val="100000"/>
              </a:lnSpc>
              <a:spcBef>
                <a:spcPts val="400"/>
              </a:spcBef>
              <a:spcAft>
                <a:spcPts val="0"/>
              </a:spcAft>
              <a:buSzPts val="117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97" name="Google Shape;197;gd06e03e2b6_4_71"/>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98" name="Google Shape;198;gd06e03e2b6_4_71"/>
          <p:cNvSpPr txBox="1">
            <a:spLocks noGrp="1"/>
          </p:cNvSpPr>
          <p:nvPr>
            <p:ph type="ftr" idx="11"/>
          </p:nvPr>
        </p:nvSpPr>
        <p:spPr>
          <a:xfrm>
            <a:off x="3352800" y="6477000"/>
            <a:ext cx="542131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gd06e03e2b6_4_71"/>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00"/>
        <p:cNvGrpSpPr/>
        <p:nvPr/>
      </p:nvGrpSpPr>
      <p:grpSpPr>
        <a:xfrm>
          <a:off x="0" y="0"/>
          <a:ext cx="0" cy="0"/>
          <a:chOff x="0" y="0"/>
          <a:chExt cx="0" cy="0"/>
        </a:xfrm>
      </p:grpSpPr>
      <p:sp>
        <p:nvSpPr>
          <p:cNvPr id="201" name="Google Shape;201;gd06e03e2b6_4_77"/>
          <p:cNvSpPr/>
          <p:nvPr/>
        </p:nvSpPr>
        <p:spPr>
          <a:xfrm>
            <a:off x="6096000" y="0"/>
            <a:ext cx="320675"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2" name="Google Shape;202;gd06e03e2b6_4_77"/>
          <p:cNvSpPr/>
          <p:nvPr/>
        </p:nvSpPr>
        <p:spPr>
          <a:xfrm>
            <a:off x="6142038" y="609600"/>
            <a:ext cx="228600" cy="6248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3" name="Google Shape;203;gd06e03e2b6_4_77"/>
          <p:cNvSpPr/>
          <p:nvPr/>
        </p:nvSpPr>
        <p:spPr>
          <a:xfrm>
            <a:off x="6142038" y="0"/>
            <a:ext cx="228600" cy="5334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4" name="Google Shape;204;gd06e03e2b6_4_77"/>
          <p:cNvSpPr txBox="1">
            <a:spLocks noGrp="1"/>
          </p:cNvSpPr>
          <p:nvPr>
            <p:ph type="title"/>
          </p:nvPr>
        </p:nvSpPr>
        <p:spPr>
          <a:xfrm rot="5400000">
            <a:off x="4823619" y="2339181"/>
            <a:ext cx="5516563" cy="2057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gd06e03e2b6_4_77"/>
          <p:cNvSpPr txBox="1">
            <a:spLocks noGrp="1"/>
          </p:cNvSpPr>
          <p:nvPr>
            <p:ph type="body" idx="1"/>
          </p:nvPr>
        </p:nvSpPr>
        <p:spPr>
          <a:xfrm rot="5400000">
            <a:off x="480218" y="586582"/>
            <a:ext cx="5516564" cy="5562600"/>
          </a:xfrm>
          <a:prstGeom prst="rect">
            <a:avLst/>
          </a:prstGeom>
          <a:noFill/>
          <a:ln>
            <a:noFill/>
          </a:ln>
        </p:spPr>
        <p:txBody>
          <a:bodyPr spcFirstLastPara="1" wrap="square" lIns="91425" tIns="45700" rIns="91425" bIns="45700" anchor="t" anchorCtr="0">
            <a:noAutofit/>
          </a:bodyPr>
          <a:lstStyle>
            <a:lvl1pPr marL="457200" lvl="0" indent="-297180" algn="l">
              <a:lnSpc>
                <a:spcPct val="100000"/>
              </a:lnSpc>
              <a:spcBef>
                <a:spcPts val="700"/>
              </a:spcBef>
              <a:spcAft>
                <a:spcPts val="0"/>
              </a:spcAft>
              <a:buSzPts val="1080"/>
              <a:buChar char="◻"/>
              <a:defRPr/>
            </a:lvl1pPr>
            <a:lvl2pPr marL="914400" lvl="1" indent="-308610" algn="l">
              <a:lnSpc>
                <a:spcPct val="100000"/>
              </a:lnSpc>
              <a:spcBef>
                <a:spcPts val="550"/>
              </a:spcBef>
              <a:spcAft>
                <a:spcPts val="0"/>
              </a:spcAft>
              <a:buSzPts val="1260"/>
              <a:buChar char="?"/>
              <a:defRPr/>
            </a:lvl2pPr>
            <a:lvl3pPr marL="1371600" lvl="2" indent="-314325" algn="l">
              <a:lnSpc>
                <a:spcPct val="100000"/>
              </a:lnSpc>
              <a:spcBef>
                <a:spcPts val="500"/>
              </a:spcBef>
              <a:spcAft>
                <a:spcPts val="0"/>
              </a:spcAft>
              <a:buSzPts val="1350"/>
              <a:buChar char="■"/>
              <a:defRPr/>
            </a:lvl3pPr>
            <a:lvl4pPr marL="1828800" lvl="3" indent="-314325" algn="l">
              <a:lnSpc>
                <a:spcPct val="100000"/>
              </a:lnSpc>
              <a:spcBef>
                <a:spcPts val="400"/>
              </a:spcBef>
              <a:spcAft>
                <a:spcPts val="0"/>
              </a:spcAft>
              <a:buSzPts val="1350"/>
              <a:buChar char="■"/>
              <a:defRPr/>
            </a:lvl4pPr>
            <a:lvl5pPr marL="2286000" lvl="4" indent="-302895" algn="l">
              <a:lnSpc>
                <a:spcPct val="100000"/>
              </a:lnSpc>
              <a:spcBef>
                <a:spcPts val="400"/>
              </a:spcBef>
              <a:spcAft>
                <a:spcPts val="0"/>
              </a:spcAft>
              <a:buSzPts val="117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06" name="Google Shape;206;gd06e03e2b6_4_77"/>
          <p:cNvSpPr txBox="1">
            <a:spLocks noGrp="1"/>
          </p:cNvSpPr>
          <p:nvPr>
            <p:ph type="dt" idx="10"/>
          </p:nvPr>
        </p:nvSpPr>
        <p:spPr>
          <a:xfrm>
            <a:off x="6553200" y="6248400"/>
            <a:ext cx="2209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07" name="Google Shape;207;gd06e03e2b6_4_77"/>
          <p:cNvSpPr txBox="1">
            <a:spLocks noGrp="1"/>
          </p:cNvSpPr>
          <p:nvPr>
            <p:ph type="ftr" idx="11"/>
          </p:nvPr>
        </p:nvSpPr>
        <p:spPr>
          <a:xfrm>
            <a:off x="457200" y="6248400"/>
            <a:ext cx="557371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gd06e03e2b6_4_77"/>
          <p:cNvSpPr txBox="1">
            <a:spLocks noGrp="1"/>
          </p:cNvSpPr>
          <p:nvPr>
            <p:ph type="sldNum" idx="12"/>
          </p:nvPr>
        </p:nvSpPr>
        <p:spPr>
          <a:xfrm rot="5400000">
            <a:off x="5989638" y="144462"/>
            <a:ext cx="533400" cy="244475"/>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09"/>
        <p:cNvGrpSpPr/>
        <p:nvPr/>
      </p:nvGrpSpPr>
      <p:grpSpPr>
        <a:xfrm>
          <a:off x="0" y="0"/>
          <a:ext cx="0" cy="0"/>
          <a:chOff x="0" y="0"/>
          <a:chExt cx="0" cy="0"/>
        </a:xfrm>
      </p:grpSpPr>
      <p:sp>
        <p:nvSpPr>
          <p:cNvPr id="210" name="Google Shape;210;gd06e03e2b6_4_86"/>
          <p:cNvSpPr txBox="1">
            <a:spLocks noGrp="1"/>
          </p:cNvSpPr>
          <p:nvPr>
            <p:ph type="title"/>
          </p:nvPr>
        </p:nvSpPr>
        <p:spPr>
          <a:xfrm>
            <a:off x="76200" y="152400"/>
            <a:ext cx="8025199" cy="990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gd06e03e2b6_4_86"/>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212" name="Google Shape;212;gd06e03e2b6_4_86"/>
          <p:cNvSpPr txBox="1">
            <a:spLocks noGrp="1"/>
          </p:cNvSpPr>
          <p:nvPr>
            <p:ph type="ftr" idx="11"/>
          </p:nvPr>
        </p:nvSpPr>
        <p:spPr>
          <a:xfrm>
            <a:off x="3352800" y="6477000"/>
            <a:ext cx="542131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gd06e03e2b6_4_86"/>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61"/>
          <p:cNvSpPr txBox="1">
            <a:spLocks noGrp="1"/>
          </p:cNvSpPr>
          <p:nvPr>
            <p:ph type="title"/>
          </p:nvPr>
        </p:nvSpPr>
        <p:spPr>
          <a:xfrm>
            <a:off x="76200" y="152400"/>
            <a:ext cx="8025199" cy="990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1"/>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5" name="Google Shape;45;p61"/>
          <p:cNvSpPr txBox="1">
            <a:spLocks noGrp="1"/>
          </p:cNvSpPr>
          <p:nvPr>
            <p:ph type="ftr" idx="11"/>
          </p:nvPr>
        </p:nvSpPr>
        <p:spPr>
          <a:xfrm>
            <a:off x="3352800" y="6477000"/>
            <a:ext cx="542131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1"/>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dk2"/>
        </a:solidFill>
        <a:effectLst/>
      </p:bgPr>
    </p:bg>
    <p:spTree>
      <p:nvGrpSpPr>
        <p:cNvPr id="1" name="Shape 47"/>
        <p:cNvGrpSpPr/>
        <p:nvPr/>
      </p:nvGrpSpPr>
      <p:grpSpPr>
        <a:xfrm>
          <a:off x="0" y="0"/>
          <a:ext cx="0" cy="0"/>
          <a:chOff x="0" y="0"/>
          <a:chExt cx="0" cy="0"/>
        </a:xfrm>
      </p:grpSpPr>
      <p:sp>
        <p:nvSpPr>
          <p:cNvPr id="48" name="Google Shape;48;p58"/>
          <p:cNvSpPr/>
          <p:nvPr/>
        </p:nvSpPr>
        <p:spPr>
          <a:xfrm>
            <a:off x="0" y="5970588"/>
            <a:ext cx="9144000" cy="8874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9" name="Google Shape;49;p58"/>
          <p:cNvSpPr/>
          <p:nvPr/>
        </p:nvSpPr>
        <p:spPr>
          <a:xfrm>
            <a:off x="-9525" y="6053138"/>
            <a:ext cx="2249488" cy="71278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 name="Google Shape;50;p58"/>
          <p:cNvSpPr/>
          <p:nvPr/>
        </p:nvSpPr>
        <p:spPr>
          <a:xfrm>
            <a:off x="2359025" y="6043613"/>
            <a:ext cx="6784975" cy="7143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1" name="Google Shape;51;p58"/>
          <p:cNvSpPr txBox="1">
            <a:spLocks noGrp="1"/>
          </p:cNvSpPr>
          <p:nvPr>
            <p:ph type="ctrTitle"/>
          </p:nvPr>
        </p:nvSpPr>
        <p:spPr>
          <a:xfrm>
            <a:off x="2362200" y="4038600"/>
            <a:ext cx="6477000" cy="18288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8"/>
          <p:cNvSpPr txBox="1">
            <a:spLocks noGrp="1"/>
          </p:cNvSpPr>
          <p:nvPr>
            <p:ph type="subTitle" idx="1"/>
          </p:nvPr>
        </p:nvSpPr>
        <p:spPr>
          <a:xfrm>
            <a:off x="2362200" y="6050037"/>
            <a:ext cx="6705600" cy="6858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700"/>
              </a:spcBef>
              <a:spcAft>
                <a:spcPts val="0"/>
              </a:spcAft>
              <a:buSzPts val="1560"/>
              <a:buNone/>
              <a:defRPr sz="2600">
                <a:solidFill>
                  <a:srgbClr val="FFFFFF"/>
                </a:solidFill>
              </a:defRPr>
            </a:lvl1pPr>
            <a:lvl2pPr lvl="1" algn="ctr">
              <a:lnSpc>
                <a:spcPct val="100000"/>
              </a:lnSpc>
              <a:spcBef>
                <a:spcPts val="550"/>
              </a:spcBef>
              <a:spcAft>
                <a:spcPts val="0"/>
              </a:spcAft>
              <a:buSzPts val="1260"/>
              <a:buNone/>
              <a:defRPr/>
            </a:lvl2pPr>
            <a:lvl3pPr lvl="2" algn="ctr">
              <a:lnSpc>
                <a:spcPct val="100000"/>
              </a:lnSpc>
              <a:spcBef>
                <a:spcPts val="500"/>
              </a:spcBef>
              <a:spcAft>
                <a:spcPts val="0"/>
              </a:spcAft>
              <a:buSzPts val="1350"/>
              <a:buNone/>
              <a:defRPr/>
            </a:lvl3pPr>
            <a:lvl4pPr lvl="3" algn="ctr">
              <a:lnSpc>
                <a:spcPct val="100000"/>
              </a:lnSpc>
              <a:spcBef>
                <a:spcPts val="400"/>
              </a:spcBef>
              <a:spcAft>
                <a:spcPts val="0"/>
              </a:spcAft>
              <a:buSzPts val="1350"/>
              <a:buNone/>
              <a:defRPr/>
            </a:lvl4pPr>
            <a:lvl5pPr lvl="4" algn="ctr">
              <a:lnSpc>
                <a:spcPct val="100000"/>
              </a:lnSpc>
              <a:spcBef>
                <a:spcPts val="400"/>
              </a:spcBef>
              <a:spcAft>
                <a:spcPts val="0"/>
              </a:spcAft>
              <a:buSzPts val="1170"/>
              <a:buNone/>
              <a:defRPr/>
            </a:lvl5pPr>
            <a:lvl6pPr lvl="5" algn="ctr">
              <a:lnSpc>
                <a:spcPct val="100000"/>
              </a:lnSpc>
              <a:spcBef>
                <a:spcPts val="360"/>
              </a:spcBef>
              <a:spcAft>
                <a:spcPts val="0"/>
              </a:spcAft>
              <a:buSzPts val="1800"/>
              <a:buNone/>
              <a:defRPr/>
            </a:lvl6pPr>
            <a:lvl7pPr lvl="6" algn="ctr">
              <a:lnSpc>
                <a:spcPct val="100000"/>
              </a:lnSpc>
              <a:spcBef>
                <a:spcPts val="360"/>
              </a:spcBef>
              <a:spcAft>
                <a:spcPts val="0"/>
              </a:spcAft>
              <a:buSzPts val="1800"/>
              <a:buNone/>
              <a:defRPr/>
            </a:lvl7pPr>
            <a:lvl8pPr lvl="7" algn="ctr">
              <a:lnSpc>
                <a:spcPct val="100000"/>
              </a:lnSpc>
              <a:spcBef>
                <a:spcPts val="360"/>
              </a:spcBef>
              <a:spcAft>
                <a:spcPts val="0"/>
              </a:spcAft>
              <a:buSzPts val="1800"/>
              <a:buNone/>
              <a:defRPr/>
            </a:lvl8pPr>
            <a:lvl9pPr lvl="8" algn="ctr">
              <a:lnSpc>
                <a:spcPct val="100000"/>
              </a:lnSpc>
              <a:spcBef>
                <a:spcPts val="360"/>
              </a:spcBef>
              <a:spcAft>
                <a:spcPts val="0"/>
              </a:spcAft>
              <a:buSzPts val="1800"/>
              <a:buNone/>
              <a:defRPr/>
            </a:lvl9pPr>
          </a:lstStyle>
          <a:p>
            <a:endParaRPr/>
          </a:p>
        </p:txBody>
      </p:sp>
      <p:sp>
        <p:nvSpPr>
          <p:cNvPr id="53" name="Google Shape;53;p58"/>
          <p:cNvSpPr txBox="1">
            <a:spLocks noGrp="1"/>
          </p:cNvSpPr>
          <p:nvPr>
            <p:ph type="dt" idx="10"/>
          </p:nvPr>
        </p:nvSpPr>
        <p:spPr>
          <a:xfrm>
            <a:off x="76200" y="6069013"/>
            <a:ext cx="2057400" cy="6858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20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endParaRPr/>
          </a:p>
        </p:txBody>
      </p:sp>
      <p:sp>
        <p:nvSpPr>
          <p:cNvPr id="54" name="Google Shape;54;p58"/>
          <p:cNvSpPr txBox="1">
            <a:spLocks noGrp="1"/>
          </p:cNvSpPr>
          <p:nvPr>
            <p:ph type="ftr" idx="11"/>
          </p:nvPr>
        </p:nvSpPr>
        <p:spPr>
          <a:xfrm>
            <a:off x="2085975" y="236538"/>
            <a:ext cx="58674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58"/>
          <p:cNvSpPr txBox="1">
            <a:spLocks noGrp="1"/>
          </p:cNvSpPr>
          <p:nvPr>
            <p:ph type="sldNum" idx="12"/>
          </p:nvPr>
        </p:nvSpPr>
        <p:spPr>
          <a:xfrm>
            <a:off x="8001000" y="228600"/>
            <a:ext cx="838200" cy="381000"/>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chemeClr val="lt2"/>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blipFill rotWithShape="1">
          <a:blip r:embed="rId2">
            <a:alphaModFix/>
          </a:blip>
          <a:tile tx="0" ty="0" sx="100000" sy="100000" flip="none" algn="tl"/>
        </a:blipFill>
        <a:effectLst/>
      </p:bgPr>
    </p:bg>
    <p:spTree>
      <p:nvGrpSpPr>
        <p:cNvPr id="1" name="Shape 56"/>
        <p:cNvGrpSpPr/>
        <p:nvPr/>
      </p:nvGrpSpPr>
      <p:grpSpPr>
        <a:xfrm>
          <a:off x="0" y="0"/>
          <a:ext cx="0" cy="0"/>
          <a:chOff x="0" y="0"/>
          <a:chExt cx="0" cy="0"/>
        </a:xfrm>
      </p:grpSpPr>
      <p:sp>
        <p:nvSpPr>
          <p:cNvPr id="57" name="Google Shape;57;p62"/>
          <p:cNvSpPr/>
          <p:nvPr/>
        </p:nvSpPr>
        <p:spPr>
          <a:xfrm>
            <a:off x="0" y="1524000"/>
            <a:ext cx="9144000" cy="1143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 name="Google Shape;58;p62"/>
          <p:cNvSpPr/>
          <p:nvPr/>
        </p:nvSpPr>
        <p:spPr>
          <a:xfrm>
            <a:off x="0" y="1600200"/>
            <a:ext cx="1295400" cy="990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62"/>
          <p:cNvSpPr/>
          <p:nvPr/>
        </p:nvSpPr>
        <p:spPr>
          <a:xfrm>
            <a:off x="1371600" y="1600200"/>
            <a:ext cx="7772400" cy="990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 name="Google Shape;60;p62"/>
          <p:cNvSpPr txBox="1">
            <a:spLocks noGrp="1"/>
          </p:cNvSpPr>
          <p:nvPr>
            <p:ph type="body" idx="1"/>
          </p:nvPr>
        </p:nvSpPr>
        <p:spPr>
          <a:xfrm>
            <a:off x="1371600" y="2743200"/>
            <a:ext cx="7123113" cy="167322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00"/>
              </a:spcBef>
              <a:spcAft>
                <a:spcPts val="0"/>
              </a:spcAft>
              <a:buSzPts val="1680"/>
              <a:buNone/>
              <a:defRPr sz="2800">
                <a:solidFill>
                  <a:schemeClr val="dk2"/>
                </a:solidFill>
              </a:defRPr>
            </a:lvl1pPr>
            <a:lvl2pPr marL="914400" lvl="1" indent="-228600" algn="l">
              <a:lnSpc>
                <a:spcPct val="100000"/>
              </a:lnSpc>
              <a:spcBef>
                <a:spcPts val="550"/>
              </a:spcBef>
              <a:spcAft>
                <a:spcPts val="0"/>
              </a:spcAft>
              <a:buSzPts val="1260"/>
              <a:buNone/>
              <a:defRPr sz="1800">
                <a:solidFill>
                  <a:srgbClr val="888888"/>
                </a:solidFill>
              </a:defRPr>
            </a:lvl2pPr>
            <a:lvl3pPr marL="1371600" lvl="2" indent="-228600" algn="l">
              <a:lnSpc>
                <a:spcPct val="100000"/>
              </a:lnSpc>
              <a:spcBef>
                <a:spcPts val="500"/>
              </a:spcBef>
              <a:spcAft>
                <a:spcPts val="0"/>
              </a:spcAft>
              <a:buSzPts val="1200"/>
              <a:buNone/>
              <a:defRPr sz="1600">
                <a:solidFill>
                  <a:srgbClr val="888888"/>
                </a:solidFill>
              </a:defRPr>
            </a:lvl3pPr>
            <a:lvl4pPr marL="1828800" lvl="3" indent="-228600" algn="l">
              <a:lnSpc>
                <a:spcPct val="100000"/>
              </a:lnSpc>
              <a:spcBef>
                <a:spcPts val="400"/>
              </a:spcBef>
              <a:spcAft>
                <a:spcPts val="0"/>
              </a:spcAft>
              <a:buSzPts val="1050"/>
              <a:buNone/>
              <a:defRPr sz="1400">
                <a:solidFill>
                  <a:srgbClr val="888888"/>
                </a:solidFill>
              </a:defRPr>
            </a:lvl4pPr>
            <a:lvl5pPr marL="2286000" lvl="4" indent="-228600" algn="l">
              <a:lnSpc>
                <a:spcPct val="100000"/>
              </a:lnSpc>
              <a:spcBef>
                <a:spcPts val="400"/>
              </a:spcBef>
              <a:spcAft>
                <a:spcPts val="0"/>
              </a:spcAft>
              <a:buSzPts val="910"/>
              <a:buNone/>
              <a:defRPr sz="1400">
                <a:solidFill>
                  <a:srgbClr val="888888"/>
                </a:solidFill>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61" name="Google Shape;61;p62"/>
          <p:cNvSpPr txBox="1">
            <a:spLocks noGrp="1"/>
          </p:cNvSpPr>
          <p:nvPr>
            <p:ph type="title"/>
          </p:nvPr>
        </p:nvSpPr>
        <p:spPr>
          <a:xfrm>
            <a:off x="1371600" y="1600200"/>
            <a:ext cx="7620000" cy="990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FFFFFF"/>
              </a:buClr>
              <a:buSzPts val="4400"/>
              <a:buFont typeface="Twentieth Century"/>
              <a:buNone/>
              <a:defRPr sz="4400" b="0" cap="none">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62"/>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3" name="Google Shape;63;p62"/>
          <p:cNvSpPr txBox="1">
            <a:spLocks noGrp="1"/>
          </p:cNvSpPr>
          <p:nvPr>
            <p:ph type="sldNum" idx="12"/>
          </p:nvPr>
        </p:nvSpPr>
        <p:spPr>
          <a:xfrm>
            <a:off x="0" y="1752600"/>
            <a:ext cx="1295400" cy="70167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2400"/>
              <a:buFont typeface="Arial"/>
              <a:buNone/>
              <a:defRPr sz="2400" b="1" i="0" u="none" strike="noStrike" cap="none">
                <a:solidFill>
                  <a:srgbClr val="FFFFFF"/>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2400"/>
              <a:buFont typeface="Arial"/>
              <a:buNone/>
              <a:defRPr sz="2400" b="1" i="0" u="none" strike="noStrike" cap="none">
                <a:solidFill>
                  <a:srgbClr val="FFFFFF"/>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2400"/>
              <a:buFont typeface="Arial"/>
              <a:buNone/>
              <a:defRPr sz="2400" b="1" i="0" u="none" strike="noStrike" cap="none">
                <a:solidFill>
                  <a:srgbClr val="FFFFFF"/>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2400"/>
              <a:buFont typeface="Arial"/>
              <a:buNone/>
              <a:defRPr sz="2400" b="1" i="0" u="none" strike="noStrike" cap="none">
                <a:solidFill>
                  <a:srgbClr val="FFFFFF"/>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2400"/>
              <a:buFont typeface="Arial"/>
              <a:buNone/>
              <a:defRPr sz="2400" b="1" i="0" u="none" strike="noStrike" cap="none">
                <a:solidFill>
                  <a:srgbClr val="FFFFFF"/>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2400"/>
              <a:buFont typeface="Arial"/>
              <a:buNone/>
              <a:defRPr sz="2400" b="1" i="0" u="none" strike="noStrike" cap="none">
                <a:solidFill>
                  <a:srgbClr val="FFFFFF"/>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2400"/>
              <a:buFont typeface="Arial"/>
              <a:buNone/>
              <a:defRPr sz="2400" b="1" i="0" u="none" strike="noStrike" cap="none">
                <a:solidFill>
                  <a:srgbClr val="FFFFFF"/>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2400"/>
              <a:buFont typeface="Arial"/>
              <a:buNone/>
              <a:defRPr sz="2400" b="1" i="0" u="none" strike="noStrike" cap="none">
                <a:solidFill>
                  <a:srgbClr val="FFFFFF"/>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2400"/>
              <a:buFont typeface="Arial"/>
              <a:buNone/>
              <a:defRPr sz="2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
        <p:nvSpPr>
          <p:cNvPr id="64" name="Google Shape;64;p62"/>
          <p:cNvSpPr txBox="1">
            <a:spLocks noGrp="1"/>
          </p:cNvSpPr>
          <p:nvPr>
            <p:ph type="ftr" idx="11"/>
          </p:nvPr>
        </p:nvSpPr>
        <p:spPr>
          <a:xfrm>
            <a:off x="3352800" y="6477000"/>
            <a:ext cx="542131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5"/>
        <p:cNvGrpSpPr/>
        <p:nvPr/>
      </p:nvGrpSpPr>
      <p:grpSpPr>
        <a:xfrm>
          <a:off x="0" y="0"/>
          <a:ext cx="0" cy="0"/>
          <a:chOff x="0" y="0"/>
          <a:chExt cx="0" cy="0"/>
        </a:xfrm>
      </p:grpSpPr>
      <p:sp>
        <p:nvSpPr>
          <p:cNvPr id="66" name="Google Shape;66;p63"/>
          <p:cNvSpPr txBox="1">
            <a:spLocks noGrp="1"/>
          </p:cNvSpPr>
          <p:nvPr>
            <p:ph type="title"/>
          </p:nvPr>
        </p:nvSpPr>
        <p:spPr>
          <a:xfrm>
            <a:off x="76200" y="152400"/>
            <a:ext cx="8025199" cy="990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3"/>
          <p:cNvSpPr txBox="1">
            <a:spLocks noGrp="1"/>
          </p:cNvSpPr>
          <p:nvPr>
            <p:ph type="body" idx="1"/>
          </p:nvPr>
        </p:nvSpPr>
        <p:spPr>
          <a:xfrm>
            <a:off x="609600" y="1589567"/>
            <a:ext cx="3886200" cy="4572000"/>
          </a:xfrm>
          <a:prstGeom prst="rect">
            <a:avLst/>
          </a:prstGeom>
          <a:noFill/>
          <a:ln>
            <a:noFill/>
          </a:ln>
        </p:spPr>
        <p:txBody>
          <a:bodyPr spcFirstLastPara="1" wrap="square" lIns="91425" tIns="45700" rIns="91425" bIns="45700" anchor="t" anchorCtr="0">
            <a:noAutofit/>
          </a:bodyPr>
          <a:lstStyle>
            <a:lvl1pPr marL="457200" lvl="0" indent="-297180" algn="l">
              <a:lnSpc>
                <a:spcPct val="100000"/>
              </a:lnSpc>
              <a:spcBef>
                <a:spcPts val="700"/>
              </a:spcBef>
              <a:spcAft>
                <a:spcPts val="0"/>
              </a:spcAft>
              <a:buSzPts val="1080"/>
              <a:buChar char="◻"/>
              <a:defRPr/>
            </a:lvl1pPr>
            <a:lvl2pPr marL="914400" lvl="1" indent="-308610" algn="l">
              <a:lnSpc>
                <a:spcPct val="100000"/>
              </a:lnSpc>
              <a:spcBef>
                <a:spcPts val="550"/>
              </a:spcBef>
              <a:spcAft>
                <a:spcPts val="0"/>
              </a:spcAft>
              <a:buSzPts val="1260"/>
              <a:buChar char="?"/>
              <a:defRPr/>
            </a:lvl2pPr>
            <a:lvl3pPr marL="1371600" lvl="2" indent="-314325" algn="l">
              <a:lnSpc>
                <a:spcPct val="100000"/>
              </a:lnSpc>
              <a:spcBef>
                <a:spcPts val="500"/>
              </a:spcBef>
              <a:spcAft>
                <a:spcPts val="0"/>
              </a:spcAft>
              <a:buSzPts val="1350"/>
              <a:buChar char="■"/>
              <a:defRPr/>
            </a:lvl3pPr>
            <a:lvl4pPr marL="1828800" lvl="3" indent="-314325" algn="l">
              <a:lnSpc>
                <a:spcPct val="100000"/>
              </a:lnSpc>
              <a:spcBef>
                <a:spcPts val="400"/>
              </a:spcBef>
              <a:spcAft>
                <a:spcPts val="0"/>
              </a:spcAft>
              <a:buSzPts val="1350"/>
              <a:buChar char="■"/>
              <a:defRPr/>
            </a:lvl4pPr>
            <a:lvl5pPr marL="2286000" lvl="4" indent="-302895" algn="l">
              <a:lnSpc>
                <a:spcPct val="100000"/>
              </a:lnSpc>
              <a:spcBef>
                <a:spcPts val="400"/>
              </a:spcBef>
              <a:spcAft>
                <a:spcPts val="0"/>
              </a:spcAft>
              <a:buSzPts val="117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68" name="Google Shape;68;p63"/>
          <p:cNvSpPr txBox="1">
            <a:spLocks noGrp="1"/>
          </p:cNvSpPr>
          <p:nvPr>
            <p:ph type="body" idx="2"/>
          </p:nvPr>
        </p:nvSpPr>
        <p:spPr>
          <a:xfrm>
            <a:off x="4844901" y="1589567"/>
            <a:ext cx="3886200" cy="4572000"/>
          </a:xfrm>
          <a:prstGeom prst="rect">
            <a:avLst/>
          </a:prstGeom>
          <a:noFill/>
          <a:ln>
            <a:noFill/>
          </a:ln>
        </p:spPr>
        <p:txBody>
          <a:bodyPr spcFirstLastPara="1" wrap="square" lIns="91425" tIns="45700" rIns="91425" bIns="45700" anchor="t" anchorCtr="0">
            <a:noAutofit/>
          </a:bodyPr>
          <a:lstStyle>
            <a:lvl1pPr marL="457200" lvl="0" indent="-297180" algn="l">
              <a:lnSpc>
                <a:spcPct val="100000"/>
              </a:lnSpc>
              <a:spcBef>
                <a:spcPts val="700"/>
              </a:spcBef>
              <a:spcAft>
                <a:spcPts val="0"/>
              </a:spcAft>
              <a:buSzPts val="1080"/>
              <a:buChar char="◻"/>
              <a:defRPr/>
            </a:lvl1pPr>
            <a:lvl2pPr marL="914400" lvl="1" indent="-308610" algn="l">
              <a:lnSpc>
                <a:spcPct val="100000"/>
              </a:lnSpc>
              <a:spcBef>
                <a:spcPts val="550"/>
              </a:spcBef>
              <a:spcAft>
                <a:spcPts val="0"/>
              </a:spcAft>
              <a:buSzPts val="1260"/>
              <a:buChar char="?"/>
              <a:defRPr/>
            </a:lvl2pPr>
            <a:lvl3pPr marL="1371600" lvl="2" indent="-314325" algn="l">
              <a:lnSpc>
                <a:spcPct val="100000"/>
              </a:lnSpc>
              <a:spcBef>
                <a:spcPts val="500"/>
              </a:spcBef>
              <a:spcAft>
                <a:spcPts val="0"/>
              </a:spcAft>
              <a:buSzPts val="1350"/>
              <a:buChar char="■"/>
              <a:defRPr/>
            </a:lvl3pPr>
            <a:lvl4pPr marL="1828800" lvl="3" indent="-314325" algn="l">
              <a:lnSpc>
                <a:spcPct val="100000"/>
              </a:lnSpc>
              <a:spcBef>
                <a:spcPts val="400"/>
              </a:spcBef>
              <a:spcAft>
                <a:spcPts val="0"/>
              </a:spcAft>
              <a:buSzPts val="1350"/>
              <a:buChar char="■"/>
              <a:defRPr/>
            </a:lvl4pPr>
            <a:lvl5pPr marL="2286000" lvl="4" indent="-302895" algn="l">
              <a:lnSpc>
                <a:spcPct val="100000"/>
              </a:lnSpc>
              <a:spcBef>
                <a:spcPts val="400"/>
              </a:spcBef>
              <a:spcAft>
                <a:spcPts val="0"/>
              </a:spcAft>
              <a:buSzPts val="117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69" name="Google Shape;69;p63"/>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0" name="Google Shape;70;p63"/>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
        <p:nvSpPr>
          <p:cNvPr id="71" name="Google Shape;71;p63"/>
          <p:cNvSpPr txBox="1">
            <a:spLocks noGrp="1"/>
          </p:cNvSpPr>
          <p:nvPr>
            <p:ph type="ftr" idx="11"/>
          </p:nvPr>
        </p:nvSpPr>
        <p:spPr>
          <a:xfrm>
            <a:off x="3352800" y="6477000"/>
            <a:ext cx="542131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2"/>
        <p:cNvGrpSpPr/>
        <p:nvPr/>
      </p:nvGrpSpPr>
      <p:grpSpPr>
        <a:xfrm>
          <a:off x="0" y="0"/>
          <a:ext cx="0" cy="0"/>
          <a:chOff x="0" y="0"/>
          <a:chExt cx="0" cy="0"/>
        </a:xfrm>
      </p:grpSpPr>
      <p:sp>
        <p:nvSpPr>
          <p:cNvPr id="73" name="Google Shape;73;p64"/>
          <p:cNvSpPr txBox="1">
            <a:spLocks noGrp="1"/>
          </p:cNvSpPr>
          <p:nvPr>
            <p:ph type="title"/>
          </p:nvPr>
        </p:nvSpPr>
        <p:spPr>
          <a:xfrm>
            <a:off x="533400" y="273050"/>
            <a:ext cx="8153400" cy="8699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4"/>
          <p:cNvSpPr txBox="1">
            <a:spLocks noGrp="1"/>
          </p:cNvSpPr>
          <p:nvPr>
            <p:ph type="body" idx="1"/>
          </p:nvPr>
        </p:nvSpPr>
        <p:spPr>
          <a:xfrm>
            <a:off x="609600" y="2438400"/>
            <a:ext cx="3886200" cy="3581400"/>
          </a:xfrm>
          <a:prstGeom prst="rect">
            <a:avLst/>
          </a:prstGeom>
          <a:noFill/>
          <a:ln>
            <a:noFill/>
          </a:ln>
        </p:spPr>
        <p:txBody>
          <a:bodyPr spcFirstLastPara="1" wrap="square" lIns="91425" tIns="45700" rIns="91425" bIns="45700" anchor="t" anchorCtr="0">
            <a:noAutofit/>
          </a:bodyPr>
          <a:lstStyle>
            <a:lvl1pPr marL="457200" lvl="0" indent="-297180" algn="l">
              <a:lnSpc>
                <a:spcPct val="100000"/>
              </a:lnSpc>
              <a:spcBef>
                <a:spcPts val="700"/>
              </a:spcBef>
              <a:spcAft>
                <a:spcPts val="0"/>
              </a:spcAft>
              <a:buSzPts val="1080"/>
              <a:buChar char="◻"/>
              <a:defRPr/>
            </a:lvl1pPr>
            <a:lvl2pPr marL="914400" lvl="1" indent="-308610" algn="l">
              <a:lnSpc>
                <a:spcPct val="100000"/>
              </a:lnSpc>
              <a:spcBef>
                <a:spcPts val="550"/>
              </a:spcBef>
              <a:spcAft>
                <a:spcPts val="0"/>
              </a:spcAft>
              <a:buSzPts val="1260"/>
              <a:buChar char="?"/>
              <a:defRPr/>
            </a:lvl2pPr>
            <a:lvl3pPr marL="1371600" lvl="2" indent="-314325" algn="l">
              <a:lnSpc>
                <a:spcPct val="100000"/>
              </a:lnSpc>
              <a:spcBef>
                <a:spcPts val="500"/>
              </a:spcBef>
              <a:spcAft>
                <a:spcPts val="0"/>
              </a:spcAft>
              <a:buSzPts val="1350"/>
              <a:buChar char="■"/>
              <a:defRPr/>
            </a:lvl3pPr>
            <a:lvl4pPr marL="1828800" lvl="3" indent="-314325" algn="l">
              <a:lnSpc>
                <a:spcPct val="100000"/>
              </a:lnSpc>
              <a:spcBef>
                <a:spcPts val="400"/>
              </a:spcBef>
              <a:spcAft>
                <a:spcPts val="0"/>
              </a:spcAft>
              <a:buSzPts val="1350"/>
              <a:buChar char="■"/>
              <a:defRPr/>
            </a:lvl4pPr>
            <a:lvl5pPr marL="2286000" lvl="4" indent="-302895" algn="l">
              <a:lnSpc>
                <a:spcPct val="100000"/>
              </a:lnSpc>
              <a:spcBef>
                <a:spcPts val="400"/>
              </a:spcBef>
              <a:spcAft>
                <a:spcPts val="0"/>
              </a:spcAft>
              <a:buSzPts val="117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5" name="Google Shape;75;p64"/>
          <p:cNvSpPr txBox="1">
            <a:spLocks noGrp="1"/>
          </p:cNvSpPr>
          <p:nvPr>
            <p:ph type="body" idx="2"/>
          </p:nvPr>
        </p:nvSpPr>
        <p:spPr>
          <a:xfrm>
            <a:off x="4800600" y="2438400"/>
            <a:ext cx="3886200" cy="3581400"/>
          </a:xfrm>
          <a:prstGeom prst="rect">
            <a:avLst/>
          </a:prstGeom>
          <a:noFill/>
          <a:ln>
            <a:noFill/>
          </a:ln>
        </p:spPr>
        <p:txBody>
          <a:bodyPr spcFirstLastPara="1" wrap="square" lIns="91425" tIns="45700" rIns="91425" bIns="45700" anchor="t" anchorCtr="0">
            <a:noAutofit/>
          </a:bodyPr>
          <a:lstStyle>
            <a:lvl1pPr marL="457200" lvl="0" indent="-297180" algn="l">
              <a:lnSpc>
                <a:spcPct val="100000"/>
              </a:lnSpc>
              <a:spcBef>
                <a:spcPts val="700"/>
              </a:spcBef>
              <a:spcAft>
                <a:spcPts val="0"/>
              </a:spcAft>
              <a:buSzPts val="1080"/>
              <a:buChar char="◻"/>
              <a:defRPr/>
            </a:lvl1pPr>
            <a:lvl2pPr marL="914400" lvl="1" indent="-308610" algn="l">
              <a:lnSpc>
                <a:spcPct val="100000"/>
              </a:lnSpc>
              <a:spcBef>
                <a:spcPts val="550"/>
              </a:spcBef>
              <a:spcAft>
                <a:spcPts val="0"/>
              </a:spcAft>
              <a:buSzPts val="1260"/>
              <a:buChar char="?"/>
              <a:defRPr/>
            </a:lvl2pPr>
            <a:lvl3pPr marL="1371600" lvl="2" indent="-314325" algn="l">
              <a:lnSpc>
                <a:spcPct val="100000"/>
              </a:lnSpc>
              <a:spcBef>
                <a:spcPts val="500"/>
              </a:spcBef>
              <a:spcAft>
                <a:spcPts val="0"/>
              </a:spcAft>
              <a:buSzPts val="1350"/>
              <a:buChar char="■"/>
              <a:defRPr/>
            </a:lvl3pPr>
            <a:lvl4pPr marL="1828800" lvl="3" indent="-314325" algn="l">
              <a:lnSpc>
                <a:spcPct val="100000"/>
              </a:lnSpc>
              <a:spcBef>
                <a:spcPts val="400"/>
              </a:spcBef>
              <a:spcAft>
                <a:spcPts val="0"/>
              </a:spcAft>
              <a:buSzPts val="1350"/>
              <a:buChar char="■"/>
              <a:defRPr/>
            </a:lvl4pPr>
            <a:lvl5pPr marL="2286000" lvl="4" indent="-302895" algn="l">
              <a:lnSpc>
                <a:spcPct val="100000"/>
              </a:lnSpc>
              <a:spcBef>
                <a:spcPts val="400"/>
              </a:spcBef>
              <a:spcAft>
                <a:spcPts val="0"/>
              </a:spcAft>
              <a:buSzPts val="117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6" name="Google Shape;76;p64"/>
          <p:cNvSpPr txBox="1">
            <a:spLocks noGrp="1"/>
          </p:cNvSpPr>
          <p:nvPr>
            <p:ph type="body" idx="3"/>
          </p:nvPr>
        </p:nvSpPr>
        <p:spPr>
          <a:xfrm>
            <a:off x="609600" y="1752600"/>
            <a:ext cx="3886200" cy="640080"/>
          </a:xfrm>
          <a:prstGeom prst="rect">
            <a:avLst/>
          </a:prstGeom>
          <a:solidFill>
            <a:schemeClr val="accent2"/>
          </a:solidFill>
          <a:ln>
            <a:noFill/>
          </a:ln>
        </p:spPr>
        <p:txBody>
          <a:bodyPr spcFirstLastPara="1" wrap="square" lIns="91425" tIns="45700" rIns="91425" bIns="45700" anchor="ctr" anchorCtr="0">
            <a:noAutofit/>
          </a:bodyPr>
          <a:lstStyle>
            <a:lvl1pPr marL="457200" lvl="0" indent="-228600" algn="l">
              <a:lnSpc>
                <a:spcPct val="100000"/>
              </a:lnSpc>
              <a:spcBef>
                <a:spcPts val="700"/>
              </a:spcBef>
              <a:spcAft>
                <a:spcPts val="0"/>
              </a:spcAft>
              <a:buSzPts val="1200"/>
              <a:buFont typeface="Twentieth Century"/>
              <a:buNone/>
              <a:defRPr sz="2000" b="1">
                <a:solidFill>
                  <a:srgbClr val="FFFFFF"/>
                </a:solidFill>
              </a:defRPr>
            </a:lvl1pPr>
            <a:lvl2pPr marL="914400" lvl="1" indent="-308610" algn="l">
              <a:lnSpc>
                <a:spcPct val="100000"/>
              </a:lnSpc>
              <a:spcBef>
                <a:spcPts val="550"/>
              </a:spcBef>
              <a:spcAft>
                <a:spcPts val="0"/>
              </a:spcAft>
              <a:buSzPts val="1260"/>
              <a:buChar char="?"/>
              <a:defRPr/>
            </a:lvl2pPr>
            <a:lvl3pPr marL="1371600" lvl="2" indent="-314325" algn="l">
              <a:lnSpc>
                <a:spcPct val="100000"/>
              </a:lnSpc>
              <a:spcBef>
                <a:spcPts val="500"/>
              </a:spcBef>
              <a:spcAft>
                <a:spcPts val="0"/>
              </a:spcAft>
              <a:buSzPts val="1350"/>
              <a:buChar char="■"/>
              <a:defRPr/>
            </a:lvl3pPr>
            <a:lvl4pPr marL="1828800" lvl="3" indent="-314325" algn="l">
              <a:lnSpc>
                <a:spcPct val="100000"/>
              </a:lnSpc>
              <a:spcBef>
                <a:spcPts val="400"/>
              </a:spcBef>
              <a:spcAft>
                <a:spcPts val="0"/>
              </a:spcAft>
              <a:buSzPts val="1350"/>
              <a:buChar char="■"/>
              <a:defRPr/>
            </a:lvl4pPr>
            <a:lvl5pPr marL="2286000" lvl="4" indent="-302895" algn="l">
              <a:lnSpc>
                <a:spcPct val="100000"/>
              </a:lnSpc>
              <a:spcBef>
                <a:spcPts val="400"/>
              </a:spcBef>
              <a:spcAft>
                <a:spcPts val="0"/>
              </a:spcAft>
              <a:buSzPts val="117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7" name="Google Shape;77;p64"/>
          <p:cNvSpPr txBox="1">
            <a:spLocks noGrp="1"/>
          </p:cNvSpPr>
          <p:nvPr>
            <p:ph type="body" idx="4"/>
          </p:nvPr>
        </p:nvSpPr>
        <p:spPr>
          <a:xfrm>
            <a:off x="4800600" y="1752600"/>
            <a:ext cx="3886200" cy="640080"/>
          </a:xfrm>
          <a:prstGeom prst="rect">
            <a:avLst/>
          </a:prstGeom>
          <a:solidFill>
            <a:schemeClr val="accent4"/>
          </a:solidFill>
          <a:ln>
            <a:noFill/>
          </a:ln>
        </p:spPr>
        <p:txBody>
          <a:bodyPr spcFirstLastPara="1" wrap="square" lIns="91425" tIns="45700" rIns="91425" bIns="45700" anchor="ctr" anchorCtr="0">
            <a:noAutofit/>
          </a:bodyPr>
          <a:lstStyle>
            <a:lvl1pPr marL="457200" lvl="0" indent="-228600" algn="l">
              <a:lnSpc>
                <a:spcPct val="100000"/>
              </a:lnSpc>
              <a:spcBef>
                <a:spcPts val="700"/>
              </a:spcBef>
              <a:spcAft>
                <a:spcPts val="0"/>
              </a:spcAft>
              <a:buSzPts val="1200"/>
              <a:buFont typeface="Twentieth Century"/>
              <a:buNone/>
              <a:defRPr sz="2000" b="1">
                <a:solidFill>
                  <a:srgbClr val="FFFFFF"/>
                </a:solidFill>
              </a:defRPr>
            </a:lvl1pPr>
            <a:lvl2pPr marL="914400" lvl="1" indent="-308610" algn="l">
              <a:lnSpc>
                <a:spcPct val="100000"/>
              </a:lnSpc>
              <a:spcBef>
                <a:spcPts val="550"/>
              </a:spcBef>
              <a:spcAft>
                <a:spcPts val="0"/>
              </a:spcAft>
              <a:buSzPts val="1260"/>
              <a:buChar char="?"/>
              <a:defRPr/>
            </a:lvl2pPr>
            <a:lvl3pPr marL="1371600" lvl="2" indent="-314325" algn="l">
              <a:lnSpc>
                <a:spcPct val="100000"/>
              </a:lnSpc>
              <a:spcBef>
                <a:spcPts val="500"/>
              </a:spcBef>
              <a:spcAft>
                <a:spcPts val="0"/>
              </a:spcAft>
              <a:buSzPts val="1350"/>
              <a:buChar char="■"/>
              <a:defRPr/>
            </a:lvl3pPr>
            <a:lvl4pPr marL="1828800" lvl="3" indent="-314325" algn="l">
              <a:lnSpc>
                <a:spcPct val="100000"/>
              </a:lnSpc>
              <a:spcBef>
                <a:spcPts val="400"/>
              </a:spcBef>
              <a:spcAft>
                <a:spcPts val="0"/>
              </a:spcAft>
              <a:buSzPts val="1350"/>
              <a:buChar char="■"/>
              <a:defRPr/>
            </a:lvl4pPr>
            <a:lvl5pPr marL="2286000" lvl="4" indent="-302895" algn="l">
              <a:lnSpc>
                <a:spcPct val="100000"/>
              </a:lnSpc>
              <a:spcBef>
                <a:spcPts val="400"/>
              </a:spcBef>
              <a:spcAft>
                <a:spcPts val="0"/>
              </a:spcAft>
              <a:buSzPts val="117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8" name="Google Shape;78;p64"/>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79" name="Google Shape;79;p64"/>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
        <p:nvSpPr>
          <p:cNvPr id="80" name="Google Shape;80;p64"/>
          <p:cNvSpPr txBox="1">
            <a:spLocks noGrp="1"/>
          </p:cNvSpPr>
          <p:nvPr>
            <p:ph type="ftr" idx="11"/>
          </p:nvPr>
        </p:nvSpPr>
        <p:spPr>
          <a:xfrm>
            <a:off x="3352800" y="6477000"/>
            <a:ext cx="542131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81"/>
        <p:cNvGrpSpPr/>
        <p:nvPr/>
      </p:nvGrpSpPr>
      <p:grpSpPr>
        <a:xfrm>
          <a:off x="0" y="0"/>
          <a:ext cx="0" cy="0"/>
          <a:chOff x="0" y="0"/>
          <a:chExt cx="0" cy="0"/>
        </a:xfrm>
      </p:grpSpPr>
      <p:sp>
        <p:nvSpPr>
          <p:cNvPr id="82" name="Google Shape;82;p65"/>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3" name="Google Shape;83;p65"/>
          <p:cNvSpPr txBox="1">
            <a:spLocks noGrp="1"/>
          </p:cNvSpPr>
          <p:nvPr>
            <p:ph type="ftr" idx="11"/>
          </p:nvPr>
        </p:nvSpPr>
        <p:spPr>
          <a:xfrm>
            <a:off x="3352800" y="6477000"/>
            <a:ext cx="542131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65"/>
          <p:cNvSpPr txBox="1">
            <a:spLocks noGrp="1"/>
          </p:cNvSpPr>
          <p:nvPr>
            <p:ph type="sldNum" idx="12"/>
          </p:nvPr>
        </p:nvSpPr>
        <p:spPr>
          <a:xfrm>
            <a:off x="0" y="6248400"/>
            <a:ext cx="533400" cy="381000"/>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chemeClr val="dk2"/>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chemeClr val="dk2"/>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chemeClr val="dk2"/>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chemeClr val="dk2"/>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chemeClr val="dk2"/>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chemeClr val="dk2"/>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chemeClr val="dk2"/>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chemeClr val="dk2"/>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chemeClr val="dk2"/>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5"/>
        <p:cNvGrpSpPr/>
        <p:nvPr/>
      </p:nvGrpSpPr>
      <p:grpSpPr>
        <a:xfrm>
          <a:off x="0" y="0"/>
          <a:ext cx="0" cy="0"/>
          <a:chOff x="0" y="0"/>
          <a:chExt cx="0" cy="0"/>
        </a:xfrm>
      </p:grpSpPr>
      <p:sp>
        <p:nvSpPr>
          <p:cNvPr id="86" name="Google Shape;86;p66"/>
          <p:cNvSpPr txBox="1">
            <a:spLocks noGrp="1"/>
          </p:cNvSpPr>
          <p:nvPr>
            <p:ph type="title"/>
          </p:nvPr>
        </p:nvSpPr>
        <p:spPr>
          <a:xfrm>
            <a:off x="609600" y="273050"/>
            <a:ext cx="8077200" cy="86995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2"/>
              </a:buClr>
              <a:buSzPts val="4400"/>
              <a:buFont typeface="Twentieth Century"/>
              <a:buNone/>
              <a:defRPr sz="4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66"/>
          <p:cNvSpPr txBox="1">
            <a:spLocks noGrp="1"/>
          </p:cNvSpPr>
          <p:nvPr>
            <p:ph type="body" idx="1"/>
          </p:nvPr>
        </p:nvSpPr>
        <p:spPr>
          <a:xfrm>
            <a:off x="609600" y="1752600"/>
            <a:ext cx="1600200" cy="4343400"/>
          </a:xfrm>
          <a:prstGeom prst="rect">
            <a:avLst/>
          </a:prstGeom>
          <a:solidFill>
            <a:schemeClr val="accent2"/>
          </a:solidFill>
          <a:ln w="50800" cap="sq" cmpd="dbl">
            <a:solidFill>
              <a:schemeClr val="accent2"/>
            </a:solidFill>
            <a:prstDash val="solid"/>
            <a:miter lim="800000"/>
            <a:headEnd type="none" w="sm" len="sm"/>
            <a:tailEnd type="none" w="sm" len="sm"/>
          </a:ln>
        </p:spPr>
        <p:txBody>
          <a:bodyPr spcFirstLastPara="1" wrap="square" lIns="137150" tIns="182875" rIns="137150" bIns="91425" anchor="t" anchorCtr="0">
            <a:noAutofit/>
          </a:bodyPr>
          <a:lstStyle>
            <a:lvl1pPr marL="457200" lvl="0" indent="-228600" algn="l">
              <a:lnSpc>
                <a:spcPct val="100000"/>
              </a:lnSpc>
              <a:spcBef>
                <a:spcPts val="700"/>
              </a:spcBef>
              <a:spcAft>
                <a:spcPts val="0"/>
              </a:spcAft>
              <a:buSzPts val="1080"/>
              <a:buNone/>
              <a:defRPr sz="1800">
                <a:solidFill>
                  <a:schemeClr val="lt1"/>
                </a:solidFill>
                <a:latin typeface="Twentieth Century"/>
                <a:ea typeface="Twentieth Century"/>
                <a:cs typeface="Twentieth Century"/>
                <a:sym typeface="Twentieth Century"/>
              </a:defRPr>
            </a:lvl1pPr>
            <a:lvl2pPr marL="914400" lvl="1" indent="-228600" algn="l">
              <a:lnSpc>
                <a:spcPct val="100000"/>
              </a:lnSpc>
              <a:spcBef>
                <a:spcPts val="1000"/>
              </a:spcBef>
              <a:spcAft>
                <a:spcPts val="0"/>
              </a:spcAft>
              <a:buSzPts val="840"/>
              <a:buNone/>
              <a:defRPr sz="1200">
                <a:solidFill>
                  <a:schemeClr val="lt1"/>
                </a:solidFill>
                <a:latin typeface="Twentieth Century"/>
                <a:ea typeface="Twentieth Century"/>
                <a:cs typeface="Twentieth Century"/>
                <a:sym typeface="Twentieth Century"/>
              </a:defRPr>
            </a:lvl2pPr>
            <a:lvl3pPr marL="1371600" lvl="2" indent="-228600" algn="l">
              <a:lnSpc>
                <a:spcPct val="100000"/>
              </a:lnSpc>
              <a:spcBef>
                <a:spcPts val="500"/>
              </a:spcBef>
              <a:spcAft>
                <a:spcPts val="0"/>
              </a:spcAft>
              <a:buSzPts val="750"/>
              <a:buNone/>
              <a:defRPr sz="1000">
                <a:solidFill>
                  <a:schemeClr val="lt1"/>
                </a:solidFill>
                <a:latin typeface="Twentieth Century"/>
                <a:ea typeface="Twentieth Century"/>
                <a:cs typeface="Twentieth Century"/>
                <a:sym typeface="Twentieth Century"/>
              </a:defRPr>
            </a:lvl3pPr>
            <a:lvl4pPr marL="1828800" lvl="3" indent="-228600" algn="l">
              <a:lnSpc>
                <a:spcPct val="100000"/>
              </a:lnSpc>
              <a:spcBef>
                <a:spcPts val="400"/>
              </a:spcBef>
              <a:spcAft>
                <a:spcPts val="0"/>
              </a:spcAft>
              <a:buSzPts val="675"/>
              <a:buNone/>
              <a:defRPr sz="900">
                <a:solidFill>
                  <a:schemeClr val="lt1"/>
                </a:solidFill>
                <a:latin typeface="Twentieth Century"/>
                <a:ea typeface="Twentieth Century"/>
                <a:cs typeface="Twentieth Century"/>
                <a:sym typeface="Twentieth Century"/>
              </a:defRPr>
            </a:lvl4pPr>
            <a:lvl5pPr marL="2286000" lvl="4" indent="-228600" algn="l">
              <a:lnSpc>
                <a:spcPct val="100000"/>
              </a:lnSpc>
              <a:spcBef>
                <a:spcPts val="400"/>
              </a:spcBef>
              <a:spcAft>
                <a:spcPts val="0"/>
              </a:spcAft>
              <a:buSzPts val="585"/>
              <a:buNone/>
              <a:defRPr sz="900">
                <a:solidFill>
                  <a:schemeClr val="lt1"/>
                </a:solidFill>
                <a:latin typeface="Twentieth Century"/>
                <a:ea typeface="Twentieth Century"/>
                <a:cs typeface="Twentieth Century"/>
                <a:sym typeface="Twentieth Century"/>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8" name="Google Shape;88;p66"/>
          <p:cNvSpPr txBox="1">
            <a:spLocks noGrp="1"/>
          </p:cNvSpPr>
          <p:nvPr>
            <p:ph type="body" idx="2"/>
          </p:nvPr>
        </p:nvSpPr>
        <p:spPr>
          <a:xfrm>
            <a:off x="2362200" y="1752600"/>
            <a:ext cx="6400800" cy="4419600"/>
          </a:xfrm>
          <a:prstGeom prst="rect">
            <a:avLst/>
          </a:prstGeom>
          <a:noFill/>
          <a:ln>
            <a:noFill/>
          </a:ln>
        </p:spPr>
        <p:txBody>
          <a:bodyPr spcFirstLastPara="1" wrap="square" lIns="91425" tIns="45700" rIns="91425" bIns="45700" anchor="t" anchorCtr="0">
            <a:noAutofit/>
          </a:bodyPr>
          <a:lstStyle>
            <a:lvl1pPr marL="457200" lvl="0" indent="-297180" algn="l">
              <a:lnSpc>
                <a:spcPct val="100000"/>
              </a:lnSpc>
              <a:spcBef>
                <a:spcPts val="700"/>
              </a:spcBef>
              <a:spcAft>
                <a:spcPts val="0"/>
              </a:spcAft>
              <a:buSzPts val="1080"/>
              <a:buChar char="◻"/>
              <a:defRPr/>
            </a:lvl1pPr>
            <a:lvl2pPr marL="914400" lvl="1" indent="-308610" algn="l">
              <a:lnSpc>
                <a:spcPct val="100000"/>
              </a:lnSpc>
              <a:spcBef>
                <a:spcPts val="550"/>
              </a:spcBef>
              <a:spcAft>
                <a:spcPts val="0"/>
              </a:spcAft>
              <a:buSzPts val="1260"/>
              <a:buChar char="?"/>
              <a:defRPr/>
            </a:lvl2pPr>
            <a:lvl3pPr marL="1371600" lvl="2" indent="-314325" algn="l">
              <a:lnSpc>
                <a:spcPct val="100000"/>
              </a:lnSpc>
              <a:spcBef>
                <a:spcPts val="500"/>
              </a:spcBef>
              <a:spcAft>
                <a:spcPts val="0"/>
              </a:spcAft>
              <a:buSzPts val="1350"/>
              <a:buChar char="■"/>
              <a:defRPr/>
            </a:lvl3pPr>
            <a:lvl4pPr marL="1828800" lvl="3" indent="-314325" algn="l">
              <a:lnSpc>
                <a:spcPct val="100000"/>
              </a:lnSpc>
              <a:spcBef>
                <a:spcPts val="400"/>
              </a:spcBef>
              <a:spcAft>
                <a:spcPts val="0"/>
              </a:spcAft>
              <a:buSzPts val="1350"/>
              <a:buChar char="■"/>
              <a:defRPr/>
            </a:lvl4pPr>
            <a:lvl5pPr marL="2286000" lvl="4" indent="-302895" algn="l">
              <a:lnSpc>
                <a:spcPct val="100000"/>
              </a:lnSpc>
              <a:spcBef>
                <a:spcPts val="400"/>
              </a:spcBef>
              <a:spcAft>
                <a:spcPts val="0"/>
              </a:spcAft>
              <a:buSzPts val="117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89" name="Google Shape;89;p66"/>
          <p:cNvSpPr txBox="1">
            <a:spLocks noGrp="1"/>
          </p:cNvSpPr>
          <p:nvPr>
            <p:ph type="dt" idx="10"/>
          </p:nvPr>
        </p:nvSpPr>
        <p:spPr>
          <a:xfrm>
            <a:off x="6096000" y="6248400"/>
            <a:ext cx="26670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0" name="Google Shape;90;p66"/>
          <p:cNvSpPr txBox="1">
            <a:spLocks noGrp="1"/>
          </p:cNvSpPr>
          <p:nvPr>
            <p:ph type="ftr" idx="11"/>
          </p:nvPr>
        </p:nvSpPr>
        <p:spPr>
          <a:xfrm>
            <a:off x="3352800" y="6477000"/>
            <a:ext cx="5421313"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66"/>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1pPr>
            <a:lvl2pPr marL="0" marR="0" lvl="1"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2pPr>
            <a:lvl3pPr marL="0" marR="0" lvl="2"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3pPr>
            <a:lvl4pPr marL="0" marR="0" lvl="3"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4pPr>
            <a:lvl5pPr marL="0" marR="0" lvl="4"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5pPr>
            <a:lvl6pPr marL="0" marR="0" lvl="5"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6pPr>
            <a:lvl7pPr marL="0" marR="0" lvl="6"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7pPr>
            <a:lvl8pPr marL="0" marR="0" lvl="7"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8pPr>
            <a:lvl9pPr marL="0" marR="0" lvl="8" indent="0" algn="ctr">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jp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57"/>
          <p:cNvSpPr txBox="1">
            <a:spLocks noGrp="1"/>
          </p:cNvSpPr>
          <p:nvPr>
            <p:ph type="title"/>
          </p:nvPr>
        </p:nvSpPr>
        <p:spPr>
          <a:xfrm>
            <a:off x="76200" y="152400"/>
            <a:ext cx="8025199" cy="990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lt2"/>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lt2"/>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lt2"/>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lt2"/>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lt2"/>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lt2"/>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lt2"/>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lt2"/>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lt2"/>
                </a:solidFill>
                <a:latin typeface="Twentieth Century"/>
                <a:ea typeface="Twentieth Century"/>
                <a:cs typeface="Twentieth Century"/>
                <a:sym typeface="Twentieth Century"/>
              </a:defRPr>
            </a:lvl9pPr>
          </a:lstStyle>
          <a:p>
            <a:endParaRPr/>
          </a:p>
        </p:txBody>
      </p:sp>
      <p:sp>
        <p:nvSpPr>
          <p:cNvPr id="11" name="Google Shape;11;p57"/>
          <p:cNvSpPr txBox="1">
            <a:spLocks noGrp="1"/>
          </p:cNvSpPr>
          <p:nvPr>
            <p:ph type="body" idx="1"/>
          </p:nvPr>
        </p:nvSpPr>
        <p:spPr>
          <a:xfrm>
            <a:off x="457200" y="1600200"/>
            <a:ext cx="8458199" cy="4876800"/>
          </a:xfrm>
          <a:prstGeom prst="rect">
            <a:avLst/>
          </a:prstGeom>
          <a:noFill/>
          <a:ln>
            <a:noFill/>
          </a:ln>
        </p:spPr>
        <p:txBody>
          <a:bodyPr spcFirstLastPara="1" wrap="square" lIns="91425" tIns="45700" rIns="91425" bIns="45700" anchor="t" anchorCtr="0">
            <a:noAutofit/>
          </a:bodyPr>
          <a:lstStyle>
            <a:lvl1pPr marL="457200" marR="0" lvl="0" indent="-339090" algn="l" rtl="0">
              <a:lnSpc>
                <a:spcPct val="100000"/>
              </a:lnSpc>
              <a:spcBef>
                <a:spcPts val="700"/>
              </a:spcBef>
              <a:spcAft>
                <a:spcPts val="0"/>
              </a:spcAft>
              <a:buClr>
                <a:schemeClr val="accent2"/>
              </a:buClr>
              <a:buSzPts val="1740"/>
              <a:buFont typeface="Noto Sans Symbols"/>
              <a:buChar char="◻"/>
              <a:defRPr sz="2900" b="0" i="0" u="none" strike="noStrike" cap="none">
                <a:solidFill>
                  <a:schemeClr val="lt1"/>
                </a:solidFill>
                <a:latin typeface="Twentieth Century"/>
                <a:ea typeface="Twentieth Century"/>
                <a:cs typeface="Twentieth Century"/>
                <a:sym typeface="Twentieth Century"/>
              </a:defRPr>
            </a:lvl1pPr>
            <a:lvl2pPr marL="914400" marR="0" lvl="1" indent="-344169" algn="l" rtl="0">
              <a:lnSpc>
                <a:spcPct val="100000"/>
              </a:lnSpc>
              <a:spcBef>
                <a:spcPts val="550"/>
              </a:spcBef>
              <a:spcAft>
                <a:spcPts val="0"/>
              </a:spcAft>
              <a:buClr>
                <a:schemeClr val="accent1"/>
              </a:buClr>
              <a:buSzPts val="1820"/>
              <a:buFont typeface="Noto Sans Symbols"/>
              <a:buChar char="🞑"/>
              <a:defRPr sz="2600" b="0" i="0" u="none" strike="noStrike" cap="none">
                <a:solidFill>
                  <a:schemeClr val="lt1"/>
                </a:solidFill>
                <a:latin typeface="Twentieth Century"/>
                <a:ea typeface="Twentieth Century"/>
                <a:cs typeface="Twentieth Century"/>
                <a:sym typeface="Twentieth Century"/>
              </a:defRPr>
            </a:lvl2pPr>
            <a:lvl3pPr marL="1371600" marR="0" lvl="2" indent="-338137" algn="l" rtl="0">
              <a:lnSpc>
                <a:spcPct val="100000"/>
              </a:lnSpc>
              <a:spcBef>
                <a:spcPts val="500"/>
              </a:spcBef>
              <a:spcAft>
                <a:spcPts val="0"/>
              </a:spcAft>
              <a:buClr>
                <a:schemeClr val="accent2"/>
              </a:buClr>
              <a:buSzPts val="1725"/>
              <a:buFont typeface="Noto Sans Symbols"/>
              <a:buChar char="■"/>
              <a:defRPr sz="2300" b="0" i="0" u="none" strike="noStrike" cap="none">
                <a:solidFill>
                  <a:schemeClr val="lt1"/>
                </a:solidFill>
                <a:latin typeface="Twentieth Century"/>
                <a:ea typeface="Twentieth Century"/>
                <a:cs typeface="Twentieth Century"/>
                <a:sym typeface="Twentieth Century"/>
              </a:defRPr>
            </a:lvl3pPr>
            <a:lvl4pPr marL="1828800" marR="0" lvl="3" indent="-323850" algn="l" rtl="0">
              <a:lnSpc>
                <a:spcPct val="100000"/>
              </a:lnSpc>
              <a:spcBef>
                <a:spcPts val="400"/>
              </a:spcBef>
              <a:spcAft>
                <a:spcPts val="0"/>
              </a:spcAft>
              <a:buClr>
                <a:srgbClr val="A28E6A"/>
              </a:buClr>
              <a:buSzPts val="1500"/>
              <a:buFont typeface="Noto Sans Symbols"/>
              <a:buChar char="■"/>
              <a:defRPr sz="2000" b="0" i="0" u="none" strike="noStrike" cap="none">
                <a:solidFill>
                  <a:schemeClr val="lt1"/>
                </a:solidFill>
                <a:latin typeface="Twentieth Century"/>
                <a:ea typeface="Twentieth Century"/>
                <a:cs typeface="Twentieth Century"/>
                <a:sym typeface="Twentieth Century"/>
              </a:defRPr>
            </a:lvl4pPr>
            <a:lvl5pPr marL="2286000" marR="0" lvl="4" indent="-311150" algn="l" rtl="0">
              <a:lnSpc>
                <a:spcPct val="100000"/>
              </a:lnSpc>
              <a:spcBef>
                <a:spcPts val="400"/>
              </a:spcBef>
              <a:spcAft>
                <a:spcPts val="0"/>
              </a:spcAft>
              <a:buClr>
                <a:srgbClr val="956251"/>
              </a:buClr>
              <a:buSzPts val="1300"/>
              <a:buFont typeface="Noto Sans Symbols"/>
              <a:buChar char="■"/>
              <a:defRPr sz="2000" b="0" i="0" u="none" strike="noStrike" cap="none">
                <a:solidFill>
                  <a:schemeClr val="lt1"/>
                </a:solidFill>
                <a:latin typeface="Twentieth Century"/>
                <a:ea typeface="Twentieth Century"/>
                <a:cs typeface="Twentieth Century"/>
                <a:sym typeface="Twentieth Century"/>
              </a:defRPr>
            </a:lvl5pPr>
            <a:lvl6pPr marL="2743200" marR="0" lvl="5"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chemeClr val="lt1"/>
                </a:solidFill>
                <a:latin typeface="Twentieth Century"/>
                <a:ea typeface="Twentieth Century"/>
                <a:cs typeface="Twentieth Century"/>
                <a:sym typeface="Twentieth Century"/>
              </a:defRPr>
            </a:lvl6pPr>
            <a:lvl7pPr marL="3200400" marR="0" lvl="6" indent="-342900" algn="l" rtl="0">
              <a:lnSpc>
                <a:spcPct val="100000"/>
              </a:lnSpc>
              <a:spcBef>
                <a:spcPts val="360"/>
              </a:spcBef>
              <a:spcAft>
                <a:spcPts val="0"/>
              </a:spcAft>
              <a:buClr>
                <a:schemeClr val="accent2"/>
              </a:buClr>
              <a:buSzPts val="1800"/>
              <a:buFont typeface="Noto Sans Symbols"/>
              <a:buChar char="▪"/>
              <a:defRPr sz="1800" b="0" i="0" u="none" strike="noStrike" cap="none">
                <a:solidFill>
                  <a:schemeClr val="lt1"/>
                </a:solidFill>
                <a:latin typeface="Twentieth Century"/>
                <a:ea typeface="Twentieth Century"/>
                <a:cs typeface="Twentieth Century"/>
                <a:sym typeface="Twentieth Century"/>
              </a:defRPr>
            </a:lvl7pPr>
            <a:lvl8pPr marL="3657600" marR="0" lvl="7" indent="-342900" algn="l" rtl="0">
              <a:lnSpc>
                <a:spcPct val="100000"/>
              </a:lnSpc>
              <a:spcBef>
                <a:spcPts val="360"/>
              </a:spcBef>
              <a:spcAft>
                <a:spcPts val="0"/>
              </a:spcAft>
              <a:buClr>
                <a:schemeClr val="accent3"/>
              </a:buClr>
              <a:buSzPts val="1800"/>
              <a:buFont typeface="Noto Sans Symbols"/>
              <a:buChar char="▪"/>
              <a:defRPr sz="1800" b="0" i="0" u="none" strike="noStrike" cap="none">
                <a:solidFill>
                  <a:schemeClr val="lt1"/>
                </a:solidFill>
                <a:latin typeface="Twentieth Century"/>
                <a:ea typeface="Twentieth Century"/>
                <a:cs typeface="Twentieth Century"/>
                <a:sym typeface="Twentieth Century"/>
              </a:defRPr>
            </a:lvl8pPr>
            <a:lvl9pPr marL="4114800" marR="0" lvl="8" indent="-342900" algn="l" rtl="0">
              <a:lnSpc>
                <a:spcPct val="100000"/>
              </a:lnSpc>
              <a:spcBef>
                <a:spcPts val="360"/>
              </a:spcBef>
              <a:spcAft>
                <a:spcPts val="0"/>
              </a:spcAft>
              <a:buClr>
                <a:schemeClr val="accent4"/>
              </a:buClr>
              <a:buSzPts val="1800"/>
              <a:buFont typeface="Noto Sans Symbols"/>
              <a:buChar char="▪"/>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2" name="Google Shape;12;p57"/>
          <p:cNvSpPr txBox="1">
            <a:spLocks noGrp="1"/>
          </p:cNvSpPr>
          <p:nvPr>
            <p:ph type="ftr" idx="11"/>
          </p:nvPr>
        </p:nvSpPr>
        <p:spPr>
          <a:xfrm>
            <a:off x="3352800" y="6477000"/>
            <a:ext cx="5421313"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endParaRPr/>
          </a:p>
        </p:txBody>
      </p:sp>
      <p:sp>
        <p:nvSpPr>
          <p:cNvPr id="13" name="Google Shape;13;p57"/>
          <p:cNvSpPr/>
          <p:nvPr/>
        </p:nvSpPr>
        <p:spPr>
          <a:xfrm>
            <a:off x="0" y="1235075"/>
            <a:ext cx="9144000" cy="31908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 name="Google Shape;14;p57"/>
          <p:cNvSpPr/>
          <p:nvPr/>
        </p:nvSpPr>
        <p:spPr>
          <a:xfrm>
            <a:off x="0" y="1219200"/>
            <a:ext cx="533400" cy="228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 name="Google Shape;15;p57"/>
          <p:cNvSpPr/>
          <p:nvPr/>
        </p:nvSpPr>
        <p:spPr>
          <a:xfrm>
            <a:off x="590550" y="1219200"/>
            <a:ext cx="8553450" cy="228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57"/>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a:bodyPr>
          <a:lstStyle>
            <a:lvl1pPr marL="0" marR="0" lvl="0"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1pPr>
            <a:lvl2pPr marL="0" marR="0" lvl="1"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2pPr>
            <a:lvl3pPr marL="0" marR="0" lvl="2"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3pPr>
            <a:lvl4pPr marL="0" marR="0" lvl="3"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4pPr>
            <a:lvl5pPr marL="0" marR="0" lvl="4"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5pPr>
            <a:lvl6pPr marL="0" marR="0" lvl="5"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6pPr>
            <a:lvl7pPr marL="0" marR="0" lvl="6"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7pPr>
            <a:lvl8pPr marL="0" marR="0" lvl="7"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8pPr>
            <a:lvl9pPr marL="0" marR="0" lvl="8"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pic>
        <p:nvPicPr>
          <p:cNvPr id="17" name="Google Shape;17;p57" descr="https://scontent-bom1-1.cdninstagram.com/vp/8923e2c79198b32fa65340b40c861791/5BACF7C9/t51.2885-19/s150x150/25021636_134077777379048_2853527330310062080_n.jpg"/>
          <p:cNvPicPr preferRelativeResize="0"/>
          <p:nvPr/>
        </p:nvPicPr>
        <p:blipFill rotWithShape="1">
          <a:blip r:embed="rId3">
            <a:alphaModFix/>
          </a:blip>
          <a:srcRect/>
          <a:stretch/>
        </p:blipFill>
        <p:spPr>
          <a:xfrm>
            <a:off x="8153400" y="76200"/>
            <a:ext cx="990600" cy="990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
        <p:cNvGrpSpPr/>
        <p:nvPr/>
      </p:nvGrpSpPr>
      <p:grpSpPr>
        <a:xfrm>
          <a:off x="0" y="0"/>
          <a:ext cx="0" cy="0"/>
          <a:chOff x="0" y="0"/>
          <a:chExt cx="0" cy="0"/>
        </a:xfrm>
      </p:grpSpPr>
      <p:sp>
        <p:nvSpPr>
          <p:cNvPr id="28" name="Google Shape;28;p56"/>
          <p:cNvSpPr txBox="1">
            <a:spLocks noGrp="1"/>
          </p:cNvSpPr>
          <p:nvPr>
            <p:ph type="title"/>
          </p:nvPr>
        </p:nvSpPr>
        <p:spPr>
          <a:xfrm>
            <a:off x="76200" y="152400"/>
            <a:ext cx="8025199" cy="990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wentieth Century"/>
                <a:ea typeface="Twentieth Century"/>
                <a:cs typeface="Twentieth Century"/>
                <a:sym typeface="Twentieth Century"/>
              </a:defRPr>
            </a:lvl9pPr>
          </a:lstStyle>
          <a:p>
            <a:endParaRPr/>
          </a:p>
        </p:txBody>
      </p:sp>
      <p:sp>
        <p:nvSpPr>
          <p:cNvPr id="29" name="Google Shape;29;p56"/>
          <p:cNvSpPr txBox="1">
            <a:spLocks noGrp="1"/>
          </p:cNvSpPr>
          <p:nvPr>
            <p:ph type="body" idx="1"/>
          </p:nvPr>
        </p:nvSpPr>
        <p:spPr>
          <a:xfrm>
            <a:off x="457200" y="1600200"/>
            <a:ext cx="8458199" cy="4876800"/>
          </a:xfrm>
          <a:prstGeom prst="rect">
            <a:avLst/>
          </a:prstGeom>
          <a:noFill/>
          <a:ln>
            <a:noFill/>
          </a:ln>
        </p:spPr>
        <p:txBody>
          <a:bodyPr spcFirstLastPara="1" wrap="square" lIns="91425" tIns="45700" rIns="91425" bIns="45700" anchor="t" anchorCtr="0">
            <a:noAutofit/>
          </a:bodyPr>
          <a:lstStyle>
            <a:lvl1pPr marL="457200" marR="0" lvl="0" indent="-339090" algn="l" rtl="0">
              <a:lnSpc>
                <a:spcPct val="100000"/>
              </a:lnSpc>
              <a:spcBef>
                <a:spcPts val="700"/>
              </a:spcBef>
              <a:spcAft>
                <a:spcPts val="0"/>
              </a:spcAft>
              <a:buClr>
                <a:schemeClr val="accent2"/>
              </a:buClr>
              <a:buSzPts val="1740"/>
              <a:buFont typeface="Noto Sans Symbols"/>
              <a:buChar char="◻"/>
              <a:defRPr sz="2900" b="0" i="0" u="none" strike="noStrike" cap="none">
                <a:solidFill>
                  <a:schemeClr val="dk1"/>
                </a:solidFill>
                <a:latin typeface="Twentieth Century"/>
                <a:ea typeface="Twentieth Century"/>
                <a:cs typeface="Twentieth Century"/>
                <a:sym typeface="Twentieth Century"/>
              </a:defRPr>
            </a:lvl1pPr>
            <a:lvl2pPr marL="914400" marR="0" lvl="1" indent="-344169" algn="l" rtl="0">
              <a:lnSpc>
                <a:spcPct val="100000"/>
              </a:lnSpc>
              <a:spcBef>
                <a:spcPts val="550"/>
              </a:spcBef>
              <a:spcAft>
                <a:spcPts val="0"/>
              </a:spcAft>
              <a:buClr>
                <a:schemeClr val="accent1"/>
              </a:buClr>
              <a:buSzPts val="1820"/>
              <a:buFont typeface="Noto Sans Symbols"/>
              <a:buChar char="🞑"/>
              <a:defRPr sz="2600" b="0" i="0" u="none" strike="noStrike" cap="none">
                <a:solidFill>
                  <a:schemeClr val="dk1"/>
                </a:solidFill>
                <a:latin typeface="Twentieth Century"/>
                <a:ea typeface="Twentieth Century"/>
                <a:cs typeface="Twentieth Century"/>
                <a:sym typeface="Twentieth Century"/>
              </a:defRPr>
            </a:lvl2pPr>
            <a:lvl3pPr marL="1371600" marR="0" lvl="2" indent="-338137" algn="l" rtl="0">
              <a:lnSpc>
                <a:spcPct val="100000"/>
              </a:lnSpc>
              <a:spcBef>
                <a:spcPts val="500"/>
              </a:spcBef>
              <a:spcAft>
                <a:spcPts val="0"/>
              </a:spcAft>
              <a:buClr>
                <a:schemeClr val="accent2"/>
              </a:buClr>
              <a:buSzPts val="1725"/>
              <a:buFont typeface="Noto Sans Symbols"/>
              <a:buChar char="■"/>
              <a:defRPr sz="2300" b="0" i="0" u="none" strike="noStrike" cap="none">
                <a:solidFill>
                  <a:schemeClr val="dk1"/>
                </a:solidFill>
                <a:latin typeface="Twentieth Century"/>
                <a:ea typeface="Twentieth Century"/>
                <a:cs typeface="Twentieth Century"/>
                <a:sym typeface="Twentieth Century"/>
              </a:defRPr>
            </a:lvl3pPr>
            <a:lvl4pPr marL="1828800" marR="0" lvl="3" indent="-323850" algn="l" rtl="0">
              <a:lnSpc>
                <a:spcPct val="100000"/>
              </a:lnSpc>
              <a:spcBef>
                <a:spcPts val="400"/>
              </a:spcBef>
              <a:spcAft>
                <a:spcPts val="0"/>
              </a:spcAft>
              <a:buClr>
                <a:srgbClr val="A28E6A"/>
              </a:buClr>
              <a:buSzPts val="1500"/>
              <a:buFont typeface="Noto Sans Symbols"/>
              <a:buChar char="■"/>
              <a:defRPr sz="2000" b="0" i="0" u="none" strike="noStrike" cap="none">
                <a:solidFill>
                  <a:schemeClr val="dk1"/>
                </a:solidFill>
                <a:latin typeface="Twentieth Century"/>
                <a:ea typeface="Twentieth Century"/>
                <a:cs typeface="Twentieth Century"/>
                <a:sym typeface="Twentieth Century"/>
              </a:defRPr>
            </a:lvl4pPr>
            <a:lvl5pPr marL="2286000" marR="0" lvl="4" indent="-311150" algn="l" rtl="0">
              <a:lnSpc>
                <a:spcPct val="100000"/>
              </a:lnSpc>
              <a:spcBef>
                <a:spcPts val="400"/>
              </a:spcBef>
              <a:spcAft>
                <a:spcPts val="0"/>
              </a:spcAft>
              <a:buClr>
                <a:srgbClr val="956251"/>
              </a:buClr>
              <a:buSzPts val="1300"/>
              <a:buFont typeface="Noto Sans Symbols"/>
              <a:buChar char="■"/>
              <a:defRPr sz="2000" b="0" i="0" u="none" strike="noStrike" cap="none">
                <a:solidFill>
                  <a:schemeClr val="dk1"/>
                </a:solidFill>
                <a:latin typeface="Twentieth Century"/>
                <a:ea typeface="Twentieth Century"/>
                <a:cs typeface="Twentieth Century"/>
                <a:sym typeface="Twentieth Century"/>
              </a:defRPr>
            </a:lvl5pPr>
            <a:lvl6pPr marL="2743200" marR="0" lvl="5"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6pPr>
            <a:lvl7pPr marL="3200400" marR="0" lvl="6" indent="-342900" algn="l" rtl="0">
              <a:lnSpc>
                <a:spcPct val="100000"/>
              </a:lnSpc>
              <a:spcBef>
                <a:spcPts val="360"/>
              </a:spcBef>
              <a:spcAft>
                <a:spcPts val="0"/>
              </a:spcAft>
              <a:buClr>
                <a:schemeClr val="accent2"/>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7pPr>
            <a:lvl8pPr marL="3657600" marR="0" lvl="7" indent="-342900" algn="l" rtl="0">
              <a:lnSpc>
                <a:spcPct val="100000"/>
              </a:lnSpc>
              <a:spcBef>
                <a:spcPts val="360"/>
              </a:spcBef>
              <a:spcAft>
                <a:spcPts val="0"/>
              </a:spcAft>
              <a:buClr>
                <a:schemeClr val="accent3"/>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8pPr>
            <a:lvl9pPr marL="4114800" marR="0" lvl="8" indent="-342900" algn="l" rtl="0">
              <a:lnSpc>
                <a:spcPct val="100000"/>
              </a:lnSpc>
              <a:spcBef>
                <a:spcPts val="360"/>
              </a:spcBef>
              <a:spcAft>
                <a:spcPts val="0"/>
              </a:spcAft>
              <a:buClr>
                <a:schemeClr val="accent4"/>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30" name="Google Shape;30;p56"/>
          <p:cNvSpPr txBox="1">
            <a:spLocks noGrp="1"/>
          </p:cNvSpPr>
          <p:nvPr>
            <p:ph type="ftr" idx="11"/>
          </p:nvPr>
        </p:nvSpPr>
        <p:spPr>
          <a:xfrm>
            <a:off x="3352800" y="6477000"/>
            <a:ext cx="5421313"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1" name="Google Shape;31;p56"/>
          <p:cNvSpPr/>
          <p:nvPr/>
        </p:nvSpPr>
        <p:spPr>
          <a:xfrm>
            <a:off x="0" y="1235075"/>
            <a:ext cx="9144000" cy="31908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 name="Google Shape;32;p56"/>
          <p:cNvSpPr/>
          <p:nvPr/>
        </p:nvSpPr>
        <p:spPr>
          <a:xfrm>
            <a:off x="0" y="1219200"/>
            <a:ext cx="533400" cy="228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 name="Google Shape;33;p56"/>
          <p:cNvSpPr/>
          <p:nvPr/>
        </p:nvSpPr>
        <p:spPr>
          <a:xfrm>
            <a:off x="590550" y="1219200"/>
            <a:ext cx="8553450" cy="228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 name="Google Shape;34;p56"/>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a:bodyPr>
          <a:lstStyle>
            <a:lvl1pPr marL="0" marR="0" lvl="0"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1pPr>
            <a:lvl2pPr marL="0" marR="0" lvl="1"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2pPr>
            <a:lvl3pPr marL="0" marR="0" lvl="2"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3pPr>
            <a:lvl4pPr marL="0" marR="0" lvl="3"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4pPr>
            <a:lvl5pPr marL="0" marR="0" lvl="4"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5pPr>
            <a:lvl6pPr marL="0" marR="0" lvl="5"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6pPr>
            <a:lvl7pPr marL="0" marR="0" lvl="6"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7pPr>
            <a:lvl8pPr marL="0" marR="0" lvl="7"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8pPr>
            <a:lvl9pPr marL="0" marR="0" lvl="8"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pic>
        <p:nvPicPr>
          <p:cNvPr id="35" name="Google Shape;35;p56" descr="https://scontent-bom1-1.cdninstagram.com/vp/8923e2c79198b32fa65340b40c861791/5BACF7C9/t51.2885-19/s150x150/25021636_134077777379048_2853527330310062080_n.jpg"/>
          <p:cNvPicPr preferRelativeResize="0"/>
          <p:nvPr/>
        </p:nvPicPr>
        <p:blipFill rotWithShape="1">
          <a:blip r:embed="rId14">
            <a:alphaModFix/>
          </a:blip>
          <a:srcRect/>
          <a:stretch/>
        </p:blipFill>
        <p:spPr>
          <a:xfrm>
            <a:off x="8153400" y="76200"/>
            <a:ext cx="990600" cy="990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
        <p:cNvGrpSpPr/>
        <p:nvPr/>
      </p:nvGrpSpPr>
      <p:grpSpPr>
        <a:xfrm>
          <a:off x="0" y="0"/>
          <a:ext cx="0" cy="0"/>
          <a:chOff x="0" y="0"/>
          <a:chExt cx="0" cy="0"/>
        </a:xfrm>
      </p:grpSpPr>
      <p:sp>
        <p:nvSpPr>
          <p:cNvPr id="124" name="Google Shape;124;gd06e03e2b6_4_0"/>
          <p:cNvSpPr txBox="1">
            <a:spLocks noGrp="1"/>
          </p:cNvSpPr>
          <p:nvPr>
            <p:ph type="title"/>
          </p:nvPr>
        </p:nvSpPr>
        <p:spPr>
          <a:xfrm>
            <a:off x="76200" y="152400"/>
            <a:ext cx="8025199" cy="990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wentieth Century"/>
                <a:ea typeface="Twentieth Century"/>
                <a:cs typeface="Twentieth Century"/>
                <a:sym typeface="Twentieth Century"/>
              </a:defRPr>
            </a:lvl9pPr>
          </a:lstStyle>
          <a:p>
            <a:endParaRPr/>
          </a:p>
        </p:txBody>
      </p:sp>
      <p:sp>
        <p:nvSpPr>
          <p:cNvPr id="125" name="Google Shape;125;gd06e03e2b6_4_0"/>
          <p:cNvSpPr txBox="1">
            <a:spLocks noGrp="1"/>
          </p:cNvSpPr>
          <p:nvPr>
            <p:ph type="body" idx="1"/>
          </p:nvPr>
        </p:nvSpPr>
        <p:spPr>
          <a:xfrm>
            <a:off x="457200" y="1600200"/>
            <a:ext cx="8458199" cy="4876800"/>
          </a:xfrm>
          <a:prstGeom prst="rect">
            <a:avLst/>
          </a:prstGeom>
          <a:noFill/>
          <a:ln>
            <a:noFill/>
          </a:ln>
        </p:spPr>
        <p:txBody>
          <a:bodyPr spcFirstLastPara="1" wrap="square" lIns="91425" tIns="45700" rIns="91425" bIns="45700" anchor="t" anchorCtr="0">
            <a:noAutofit/>
          </a:bodyPr>
          <a:lstStyle>
            <a:lvl1pPr marL="457200" marR="0" lvl="0" indent="-339090" algn="l" rtl="0">
              <a:lnSpc>
                <a:spcPct val="100000"/>
              </a:lnSpc>
              <a:spcBef>
                <a:spcPts val="700"/>
              </a:spcBef>
              <a:spcAft>
                <a:spcPts val="0"/>
              </a:spcAft>
              <a:buClr>
                <a:schemeClr val="accent2"/>
              </a:buClr>
              <a:buSzPts val="1740"/>
              <a:buFont typeface="Noto Sans Symbols"/>
              <a:buChar char="◻"/>
              <a:defRPr sz="2900" b="0" i="0" u="none" strike="noStrike" cap="none">
                <a:solidFill>
                  <a:schemeClr val="dk1"/>
                </a:solidFill>
                <a:latin typeface="Twentieth Century"/>
                <a:ea typeface="Twentieth Century"/>
                <a:cs typeface="Twentieth Century"/>
                <a:sym typeface="Twentieth Century"/>
              </a:defRPr>
            </a:lvl1pPr>
            <a:lvl2pPr marL="914400" marR="0" lvl="1" indent="-344169" algn="l" rtl="0">
              <a:lnSpc>
                <a:spcPct val="100000"/>
              </a:lnSpc>
              <a:spcBef>
                <a:spcPts val="550"/>
              </a:spcBef>
              <a:spcAft>
                <a:spcPts val="0"/>
              </a:spcAft>
              <a:buClr>
                <a:schemeClr val="accent1"/>
              </a:buClr>
              <a:buSzPts val="1820"/>
              <a:buFont typeface="Noto Sans Symbols"/>
              <a:buChar char="🞑"/>
              <a:defRPr sz="2600" b="0" i="0" u="none" strike="noStrike" cap="none">
                <a:solidFill>
                  <a:schemeClr val="dk1"/>
                </a:solidFill>
                <a:latin typeface="Twentieth Century"/>
                <a:ea typeface="Twentieth Century"/>
                <a:cs typeface="Twentieth Century"/>
                <a:sym typeface="Twentieth Century"/>
              </a:defRPr>
            </a:lvl2pPr>
            <a:lvl3pPr marL="1371600" marR="0" lvl="2" indent="-338137" algn="l" rtl="0">
              <a:lnSpc>
                <a:spcPct val="100000"/>
              </a:lnSpc>
              <a:spcBef>
                <a:spcPts val="500"/>
              </a:spcBef>
              <a:spcAft>
                <a:spcPts val="0"/>
              </a:spcAft>
              <a:buClr>
                <a:schemeClr val="accent2"/>
              </a:buClr>
              <a:buSzPts val="1725"/>
              <a:buFont typeface="Noto Sans Symbols"/>
              <a:buChar char="■"/>
              <a:defRPr sz="2300" b="0" i="0" u="none" strike="noStrike" cap="none">
                <a:solidFill>
                  <a:schemeClr val="dk1"/>
                </a:solidFill>
                <a:latin typeface="Twentieth Century"/>
                <a:ea typeface="Twentieth Century"/>
                <a:cs typeface="Twentieth Century"/>
                <a:sym typeface="Twentieth Century"/>
              </a:defRPr>
            </a:lvl3pPr>
            <a:lvl4pPr marL="1828800" marR="0" lvl="3" indent="-323850" algn="l" rtl="0">
              <a:lnSpc>
                <a:spcPct val="100000"/>
              </a:lnSpc>
              <a:spcBef>
                <a:spcPts val="400"/>
              </a:spcBef>
              <a:spcAft>
                <a:spcPts val="0"/>
              </a:spcAft>
              <a:buClr>
                <a:srgbClr val="A28E6A"/>
              </a:buClr>
              <a:buSzPts val="1500"/>
              <a:buFont typeface="Noto Sans Symbols"/>
              <a:buChar char="■"/>
              <a:defRPr sz="2000" b="0" i="0" u="none" strike="noStrike" cap="none">
                <a:solidFill>
                  <a:schemeClr val="dk1"/>
                </a:solidFill>
                <a:latin typeface="Twentieth Century"/>
                <a:ea typeface="Twentieth Century"/>
                <a:cs typeface="Twentieth Century"/>
                <a:sym typeface="Twentieth Century"/>
              </a:defRPr>
            </a:lvl4pPr>
            <a:lvl5pPr marL="2286000" marR="0" lvl="4" indent="-311150" algn="l" rtl="0">
              <a:lnSpc>
                <a:spcPct val="100000"/>
              </a:lnSpc>
              <a:spcBef>
                <a:spcPts val="400"/>
              </a:spcBef>
              <a:spcAft>
                <a:spcPts val="0"/>
              </a:spcAft>
              <a:buClr>
                <a:srgbClr val="956251"/>
              </a:buClr>
              <a:buSzPts val="1300"/>
              <a:buFont typeface="Noto Sans Symbols"/>
              <a:buChar char="■"/>
              <a:defRPr sz="2000" b="0" i="0" u="none" strike="noStrike" cap="none">
                <a:solidFill>
                  <a:schemeClr val="dk1"/>
                </a:solidFill>
                <a:latin typeface="Twentieth Century"/>
                <a:ea typeface="Twentieth Century"/>
                <a:cs typeface="Twentieth Century"/>
                <a:sym typeface="Twentieth Century"/>
              </a:defRPr>
            </a:lvl5pPr>
            <a:lvl6pPr marL="2743200" marR="0" lvl="5"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6pPr>
            <a:lvl7pPr marL="3200400" marR="0" lvl="6" indent="-342900" algn="l" rtl="0">
              <a:lnSpc>
                <a:spcPct val="100000"/>
              </a:lnSpc>
              <a:spcBef>
                <a:spcPts val="360"/>
              </a:spcBef>
              <a:spcAft>
                <a:spcPts val="0"/>
              </a:spcAft>
              <a:buClr>
                <a:schemeClr val="accent2"/>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7pPr>
            <a:lvl8pPr marL="3657600" marR="0" lvl="7" indent="-342900" algn="l" rtl="0">
              <a:lnSpc>
                <a:spcPct val="100000"/>
              </a:lnSpc>
              <a:spcBef>
                <a:spcPts val="360"/>
              </a:spcBef>
              <a:spcAft>
                <a:spcPts val="0"/>
              </a:spcAft>
              <a:buClr>
                <a:schemeClr val="accent3"/>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8pPr>
            <a:lvl9pPr marL="4114800" marR="0" lvl="8" indent="-342900" algn="l" rtl="0">
              <a:lnSpc>
                <a:spcPct val="100000"/>
              </a:lnSpc>
              <a:spcBef>
                <a:spcPts val="360"/>
              </a:spcBef>
              <a:spcAft>
                <a:spcPts val="0"/>
              </a:spcAft>
              <a:buClr>
                <a:schemeClr val="accent4"/>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26" name="Google Shape;126;gd06e03e2b6_4_0"/>
          <p:cNvSpPr txBox="1">
            <a:spLocks noGrp="1"/>
          </p:cNvSpPr>
          <p:nvPr>
            <p:ph type="ftr" idx="11"/>
          </p:nvPr>
        </p:nvSpPr>
        <p:spPr>
          <a:xfrm>
            <a:off x="3352800" y="6477000"/>
            <a:ext cx="5421313"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27" name="Google Shape;127;gd06e03e2b6_4_0"/>
          <p:cNvSpPr/>
          <p:nvPr/>
        </p:nvSpPr>
        <p:spPr>
          <a:xfrm>
            <a:off x="0" y="1235075"/>
            <a:ext cx="9144000" cy="31908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8" name="Google Shape;128;gd06e03e2b6_4_0"/>
          <p:cNvSpPr/>
          <p:nvPr/>
        </p:nvSpPr>
        <p:spPr>
          <a:xfrm>
            <a:off x="0" y="1219200"/>
            <a:ext cx="533400" cy="228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9" name="Google Shape;129;gd06e03e2b6_4_0"/>
          <p:cNvSpPr/>
          <p:nvPr/>
        </p:nvSpPr>
        <p:spPr>
          <a:xfrm>
            <a:off x="590550" y="1219200"/>
            <a:ext cx="8553450" cy="228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0" name="Google Shape;130;gd06e03e2b6_4_0"/>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a:bodyPr>
          <a:lstStyle>
            <a:lvl1pPr marL="0" marR="0" lvl="0"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1pPr>
            <a:lvl2pPr marL="0" marR="0" lvl="1"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2pPr>
            <a:lvl3pPr marL="0" marR="0" lvl="2"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3pPr>
            <a:lvl4pPr marL="0" marR="0" lvl="3"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4pPr>
            <a:lvl5pPr marL="0" marR="0" lvl="4"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5pPr>
            <a:lvl6pPr marL="0" marR="0" lvl="5"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6pPr>
            <a:lvl7pPr marL="0" marR="0" lvl="6"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7pPr>
            <a:lvl8pPr marL="0" marR="0" lvl="7"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8pPr>
            <a:lvl9pPr marL="0" marR="0" lvl="8" indent="0" algn="ctr" rtl="0">
              <a:lnSpc>
                <a:spcPct val="100000"/>
              </a:lnSpc>
              <a:spcBef>
                <a:spcPts val="0"/>
              </a:spcBef>
              <a:spcAft>
                <a:spcPts val="0"/>
              </a:spcAft>
              <a:buClr>
                <a:srgbClr val="000000"/>
              </a:buClr>
              <a:buSzPts val="1400"/>
              <a:buFont typeface="Arial"/>
              <a:buNone/>
              <a:defRPr sz="1400" b="1" i="0" u="none" strike="noStrike" cap="none">
                <a:solidFill>
                  <a:srgbClr val="FFFFFF"/>
                </a:solidFill>
                <a:latin typeface="Twentieth Century"/>
                <a:ea typeface="Twentieth Century"/>
                <a:cs typeface="Twentieth Century"/>
                <a:sym typeface="Twentieth Century"/>
              </a:defRPr>
            </a:lvl9pPr>
          </a:lstStyle>
          <a:p>
            <a:pPr marL="0" lvl="0" indent="0" algn="ctr" rtl="0">
              <a:spcBef>
                <a:spcPts val="0"/>
              </a:spcBef>
              <a:spcAft>
                <a:spcPts val="0"/>
              </a:spcAft>
              <a:buNone/>
            </a:pPr>
            <a:fld id="{00000000-1234-1234-1234-123412341234}" type="slidenum">
              <a:rPr lang="en-US"/>
              <a:t>‹#›</a:t>
            </a:fld>
            <a:endParaRPr/>
          </a:p>
        </p:txBody>
      </p:sp>
      <p:pic>
        <p:nvPicPr>
          <p:cNvPr id="131" name="Google Shape;131;gd06e03e2b6_4_0" descr="https://scontent-bom1-1.cdninstagram.com/vp/8923e2c79198b32fa65340b40c861791/5BACF7C9/t51.2885-19/s150x150/25021636_134077777379048_2853527330310062080_n.jpg"/>
          <p:cNvPicPr preferRelativeResize="0"/>
          <p:nvPr/>
        </p:nvPicPr>
        <p:blipFill rotWithShape="1">
          <a:blip r:embed="rId13">
            <a:alphaModFix/>
          </a:blip>
          <a:srcRect/>
          <a:stretch/>
        </p:blipFill>
        <p:spPr>
          <a:xfrm>
            <a:off x="8153400" y="76200"/>
            <a:ext cx="990600" cy="990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One-hot"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Backpropagation"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www.jeremyjordan.me/nn-learning-rate/"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https://machinelearningmastery.com/tour-of-optimization-algorithms/" TargetMode="External"/><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hyperlink" Target="https://medium.com/inveterate-learner/deep-learning-book-chapter-8-optimization-for-training-deep-models-part-i-20ae75984cb2" TargetMode="Externa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hyperlink" Target="https://medium.com/inveterate-learner/deep-learning-book-chapter-8-optimization-for-training-deep-models-part-i-20ae75984cb2"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geeksforgeeks.org/gradient-descent-algorithm-and-its-variants/" TargetMode="External"/><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s://www.geeksforgeeks.org/gradient-descent-algorithm-and-its-variants/"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hyperlink" Target="https://www.geeksforgeeks.org/gradient-descent-algorithm-and-its-variants/" TargetMode="External"/><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hyperlink" Target="https://www.geeksforgeeks.org/gradient-descent-algorithm-and-its-variants/" TargetMode="External"/><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hyperlink" Target="https://www.geeksforgeeks.org/gradient-descent-algorithm-and-its-variants/" TargetMode="External"/><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hyperlink" Target="https://www.geeksforgeeks.org/gradient-descent-algorithm-and-its-variants/" TargetMode="External"/><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hyperlink" Target="https://www.geeksforgeeks.org/gradient-descent-algorithm-and-its-variants/" TargetMode="External"/><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hyperlink" Target="https://www.geeksforgeeks.org/gradient-descent-algorithm-and-its-variants/" TargetMode="External"/><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hyperlink" Target="https://www.geeksforgeeks.org/gradient-descent-algorithm-and-its-variants/" TargetMode="External"/><Relationship Id="rId2" Type="http://schemas.openxmlformats.org/officeDocument/2006/relationships/notesSlide" Target="../notesSlides/notesSlide48.xml"/><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hyperlink" Target="https://medium.com/inveterate-learner/deep-learning-book-chapter-8-optimization-for-training-deep-models-part-i-20ae75984cb2"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medium.com/@minions.k/optimization-techniques-popularly-used-in-deep-learning-3c219ec8e0cc" TargetMode="External"/><Relationship Id="rId2" Type="http://schemas.openxmlformats.org/officeDocument/2006/relationships/notesSlide" Target="../notesSlides/notesSlide49.xml"/><Relationship Id="rId1" Type="http://schemas.openxmlformats.org/officeDocument/2006/relationships/slideLayout" Target="../slideLayouts/slideLayout14.xml"/><Relationship Id="rId4" Type="http://schemas.openxmlformats.org/officeDocument/2006/relationships/hyperlink" Target="https://towardsdatascience.com/optimization-algorithms-in-deep-learning-191bfc2737a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hyperlink" Target="http://www.deeplearningbook.org/" TargetMode="External"/><Relationship Id="rId4" Type="http://schemas.openxmlformats.org/officeDocument/2006/relationships/hyperlink" Target="https://home.cse.ust.hk/~dekai/4211/lectures/neural_nets/Lecture14"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56.xml"/><Relationship Id="rId16"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5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5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70.png"/><Relationship Id="rId5" Type="http://schemas.openxmlformats.org/officeDocument/2006/relationships/image" Target="../media/image54.png"/><Relationship Id="rId10" Type="http://schemas.openxmlformats.org/officeDocument/2006/relationships/image" Target="../media/image69.png"/><Relationship Id="rId4" Type="http://schemas.openxmlformats.org/officeDocument/2006/relationships/image" Target="../media/image53.png"/><Relationship Id="rId9" Type="http://schemas.openxmlformats.org/officeDocument/2006/relationships/image" Target="../media/image68.png"/><Relationship Id="rId14" Type="http://schemas.openxmlformats.org/officeDocument/2006/relationships/image" Target="../media/image73.png"/></Relationships>
</file>

<file path=ppt/slides/_rels/slide5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52.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58.xml"/><Relationship Id="rId16"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54.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53.png"/><Relationship Id="rId9" Type="http://schemas.openxmlformats.org/officeDocument/2006/relationships/image" Target="../media/image69.png"/><Relationship Id="rId14" Type="http://schemas.openxmlformats.org/officeDocument/2006/relationships/image" Target="../media/image74.png"/></Relationships>
</file>

<file path=ppt/slides/_rels/slide5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5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70.png"/><Relationship Id="rId5" Type="http://schemas.openxmlformats.org/officeDocument/2006/relationships/image" Target="../media/image54.png"/><Relationship Id="rId10" Type="http://schemas.openxmlformats.org/officeDocument/2006/relationships/image" Target="../media/image69.png"/><Relationship Id="rId4" Type="http://schemas.openxmlformats.org/officeDocument/2006/relationships/image" Target="../media/image53.png"/><Relationship Id="rId9" Type="http://schemas.openxmlformats.org/officeDocument/2006/relationships/image" Target="../media/image68.png"/><Relationship Id="rId14" Type="http://schemas.openxmlformats.org/officeDocument/2006/relationships/image" Target="../media/image7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2.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1.png"/><Relationship Id="rId5" Type="http://schemas.openxmlformats.org/officeDocument/2006/relationships/image" Target="../media/image54.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3.png"/><Relationship Id="rId9" Type="http://schemas.openxmlformats.org/officeDocument/2006/relationships/image" Target="../media/image59.png"/><Relationship Id="rId14" Type="http://schemas.openxmlformats.org/officeDocument/2006/relationships/image" Target="../media/image64.png"/></Relationships>
</file>

<file path=ppt/slides/_rels/slide6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2.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1.png"/><Relationship Id="rId5" Type="http://schemas.openxmlformats.org/officeDocument/2006/relationships/image" Target="../media/image54.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3.png"/><Relationship Id="rId9" Type="http://schemas.openxmlformats.org/officeDocument/2006/relationships/image" Target="../media/image59.png"/><Relationship Id="rId14" Type="http://schemas.openxmlformats.org/officeDocument/2006/relationships/image" Target="../media/image64.png"/></Relationships>
</file>

<file path=ppt/slides/_rels/slide6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2.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1.png"/><Relationship Id="rId5" Type="http://schemas.openxmlformats.org/officeDocument/2006/relationships/image" Target="../media/image54.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3.png"/><Relationship Id="rId9" Type="http://schemas.openxmlformats.org/officeDocument/2006/relationships/image" Target="../media/image59.png"/><Relationship Id="rId14" Type="http://schemas.openxmlformats.org/officeDocument/2006/relationships/image" Target="../media/image64.png"/></Relationships>
</file>

<file path=ppt/slides/_rels/slide6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2.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1.png"/><Relationship Id="rId5" Type="http://schemas.openxmlformats.org/officeDocument/2006/relationships/image" Target="../media/image54.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3.png"/><Relationship Id="rId9" Type="http://schemas.openxmlformats.org/officeDocument/2006/relationships/image" Target="../media/image59.png"/><Relationship Id="rId14" Type="http://schemas.openxmlformats.org/officeDocument/2006/relationships/image" Target="../media/image64.png"/></Relationships>
</file>

<file path=ppt/slides/_rels/slide6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2.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1.png"/><Relationship Id="rId5" Type="http://schemas.openxmlformats.org/officeDocument/2006/relationships/image" Target="../media/image54.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3.png"/><Relationship Id="rId9" Type="http://schemas.openxmlformats.org/officeDocument/2006/relationships/image" Target="../media/image59.png"/><Relationship Id="rId14" Type="http://schemas.openxmlformats.org/officeDocument/2006/relationships/image" Target="../media/image64.png"/></Relationships>
</file>

<file path=ppt/slides/_rels/slide6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2.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66.xml"/><Relationship Id="rId16"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1.png"/><Relationship Id="rId5" Type="http://schemas.openxmlformats.org/officeDocument/2006/relationships/image" Target="../media/image54.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3.png"/><Relationship Id="rId9" Type="http://schemas.openxmlformats.org/officeDocument/2006/relationships/image" Target="../media/image59.png"/><Relationship Id="rId14" Type="http://schemas.openxmlformats.org/officeDocument/2006/relationships/image" Target="../media/image64.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2.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69.xml"/><Relationship Id="rId16"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1.png"/><Relationship Id="rId5" Type="http://schemas.openxmlformats.org/officeDocument/2006/relationships/image" Target="../media/image54.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3.png"/><Relationship Id="rId9" Type="http://schemas.openxmlformats.org/officeDocument/2006/relationships/image" Target="../media/image59.png"/><Relationship Id="rId1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81.png"/><Relationship Id="rId5" Type="http://schemas.openxmlformats.org/officeDocument/2006/relationships/image" Target="../media/image54.png"/><Relationship Id="rId10" Type="http://schemas.openxmlformats.org/officeDocument/2006/relationships/image" Target="../media/image80.png"/><Relationship Id="rId4" Type="http://schemas.openxmlformats.org/officeDocument/2006/relationships/image" Target="../media/image53.png"/><Relationship Id="rId9" Type="http://schemas.openxmlformats.org/officeDocument/2006/relationships/image" Target="../media/image79.png"/></Relationships>
</file>

<file path=ppt/slides/_rels/slide7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notesSlide" Target="../notesSlides/notesSlide71.xml"/><Relationship Id="rId16"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81.png"/><Relationship Id="rId5" Type="http://schemas.openxmlformats.org/officeDocument/2006/relationships/image" Target="../media/image54.png"/><Relationship Id="rId15" Type="http://schemas.openxmlformats.org/officeDocument/2006/relationships/image" Target="../media/image85.png"/><Relationship Id="rId10" Type="http://schemas.openxmlformats.org/officeDocument/2006/relationships/image" Target="../media/image80.png"/><Relationship Id="rId4" Type="http://schemas.openxmlformats.org/officeDocument/2006/relationships/image" Target="../media/image53.png"/><Relationship Id="rId9" Type="http://schemas.openxmlformats.org/officeDocument/2006/relationships/image" Target="../media/image79.png"/><Relationship Id="rId14" Type="http://schemas.openxmlformats.org/officeDocument/2006/relationships/image" Target="../media/image84.png"/></Relationships>
</file>

<file path=ppt/slides/_rels/slide7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78.png"/><Relationship Id="rId7" Type="http://schemas.openxmlformats.org/officeDocument/2006/relationships/image" Target="../media/image92.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7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78.png"/><Relationship Id="rId7" Type="http://schemas.openxmlformats.org/officeDocument/2006/relationships/image" Target="../media/image92.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8.png"/></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9.png"/><Relationship Id="rId4" Type="http://schemas.openxmlformats.org/officeDocument/2006/relationships/image" Target="../media/image98.png"/></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100.png"/><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101.png"/><Relationship Id="rId4" Type="http://schemas.openxmlformats.org/officeDocument/2006/relationships/image" Target="../media/image98.png"/></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102.png"/><Relationship Id="rId4" Type="http://schemas.openxmlformats.org/officeDocument/2006/relationships/image" Target="../media/image9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104.png"/></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104.png"/><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9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7.png"/><Relationship Id="rId4" Type="http://schemas.openxmlformats.org/officeDocument/2006/relationships/image" Target="../media/image106.png"/></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8.png"/><Relationship Id="rId4" Type="http://schemas.openxmlformats.org/officeDocument/2006/relationships/image" Target="../media/image107.png"/></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111.png"/><Relationship Id="rId4" Type="http://schemas.openxmlformats.org/officeDocument/2006/relationships/image" Target="../media/image110.png"/></Relationships>
</file>

<file path=ppt/slides/_rels/slide8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
          <p:cNvSpPr txBox="1">
            <a:spLocks noGrp="1"/>
          </p:cNvSpPr>
          <p:nvPr>
            <p:ph type="ctrTitle"/>
          </p:nvPr>
        </p:nvSpPr>
        <p:spPr>
          <a:xfrm>
            <a:off x="276224" y="1981200"/>
            <a:ext cx="8715375" cy="18288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sz="4000" dirty="0">
                <a:latin typeface="Times New Roman"/>
                <a:ea typeface="Times New Roman"/>
                <a:cs typeface="Times New Roman"/>
                <a:sym typeface="Times New Roman"/>
              </a:rPr>
              <a:t>UNIT – II</a:t>
            </a:r>
            <a:br>
              <a:rPr lang="en-US" sz="4000" dirty="0">
                <a:latin typeface="Times New Roman"/>
                <a:ea typeface="Times New Roman"/>
                <a:cs typeface="Times New Roman"/>
                <a:sym typeface="Times New Roman"/>
              </a:rPr>
            </a:br>
            <a:r>
              <a:rPr lang="en-US" sz="4000" dirty="0">
                <a:latin typeface="Times New Roman"/>
                <a:ea typeface="Times New Roman"/>
                <a:cs typeface="Times New Roman"/>
                <a:sym typeface="Times New Roman"/>
              </a:rPr>
              <a:t>INTRODUCTION TO DEEP LEARNING</a:t>
            </a:r>
            <a:endParaRPr dirty="0"/>
          </a:p>
        </p:txBody>
      </p:sp>
      <p:sp>
        <p:nvSpPr>
          <p:cNvPr id="219" name="Google Shape;219;p1"/>
          <p:cNvSpPr txBox="1">
            <a:spLocks noGrp="1"/>
          </p:cNvSpPr>
          <p:nvPr>
            <p:ph type="subTitle" idx="1"/>
          </p:nvPr>
        </p:nvSpPr>
        <p:spPr>
          <a:xfrm>
            <a:off x="2362200" y="6019800"/>
            <a:ext cx="6705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560"/>
              <a:buNone/>
            </a:pPr>
            <a:endParaRPr dirty="0"/>
          </a:p>
          <a:p>
            <a:pPr marL="0" lvl="0" indent="0" algn="l" rtl="0">
              <a:lnSpc>
                <a:spcPct val="100000"/>
              </a:lnSpc>
              <a:spcBef>
                <a:spcPts val="700"/>
              </a:spcBef>
              <a:spcAft>
                <a:spcPts val="0"/>
              </a:spcAft>
              <a:buSzPts val="1560"/>
              <a:buNone/>
            </a:pPr>
            <a:endParaRPr dirty="0"/>
          </a:p>
          <a:p>
            <a:pPr marL="0" lvl="0" indent="0" algn="l" rtl="0">
              <a:lnSpc>
                <a:spcPct val="100000"/>
              </a:lnSpc>
              <a:spcBef>
                <a:spcPts val="700"/>
              </a:spcBef>
              <a:spcAft>
                <a:spcPts val="0"/>
              </a:spcAft>
              <a:buSzPts val="1560"/>
              <a:buNone/>
            </a:pPr>
            <a:r>
              <a:rPr lang="en-US" dirty="0"/>
              <a:t>Subject : </a:t>
            </a:r>
            <a:r>
              <a:rPr lang="en-US" b="1" dirty="0"/>
              <a:t>Deep Learning (</a:t>
            </a:r>
            <a:r>
              <a:rPr lang="en-US" b="1" dirty="0" smtClean="0"/>
              <a:t>PE3)</a:t>
            </a:r>
            <a:r>
              <a:rPr lang="en-US" dirty="0"/>
              <a:t/>
            </a:r>
            <a:br>
              <a:rPr lang="en-US" dirty="0"/>
            </a:br>
            <a:r>
              <a:rPr lang="en-US" dirty="0"/>
              <a:t/>
            </a:r>
            <a:br>
              <a:rPr lang="en-US" dirty="0"/>
            </a:br>
            <a:endParaRPr dirty="0"/>
          </a:p>
        </p:txBody>
      </p:sp>
      <p:sp>
        <p:nvSpPr>
          <p:cNvPr id="220" name="Google Shape;220;p1"/>
          <p:cNvSpPr txBox="1"/>
          <p:nvPr/>
        </p:nvSpPr>
        <p:spPr>
          <a:xfrm>
            <a:off x="76200" y="3886200"/>
            <a:ext cx="8915400" cy="18288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2"/>
              </a:solidFill>
              <a:latin typeface="Twentieth Century"/>
              <a:ea typeface="Twentieth Century"/>
              <a:cs typeface="Twentieth Century"/>
              <a:sym typeface="Twentieth Century"/>
            </a:endParaRPr>
          </a:p>
        </p:txBody>
      </p:sp>
      <p:sp>
        <p:nvSpPr>
          <p:cNvPr id="221" name="Google Shape;221;p1"/>
          <p:cNvSpPr txBox="1"/>
          <p:nvPr/>
        </p:nvSpPr>
        <p:spPr>
          <a:xfrm>
            <a:off x="533401" y="6019800"/>
            <a:ext cx="1828800" cy="685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1440"/>
              <a:buFont typeface="Noto Sans Symbols"/>
              <a:buNone/>
            </a:pPr>
            <a:r>
              <a:rPr lang="en-US" sz="2400" b="0" i="0" u="none" strike="noStrike" cap="none">
                <a:solidFill>
                  <a:srgbClr val="FFFFFF"/>
                </a:solidFill>
                <a:latin typeface="Twentieth Century"/>
                <a:ea typeface="Twentieth Century"/>
                <a:cs typeface="Twentieth Century"/>
                <a:sym typeface="Twentieth Century"/>
              </a:rPr>
              <a:t>Final Year BTECH</a:t>
            </a:r>
            <a:endParaRPr sz="1400" b="0" i="0" u="none" strike="noStrike" cap="none">
              <a:solidFill>
                <a:srgbClr val="000000"/>
              </a:solidFill>
              <a:latin typeface="Arial"/>
              <a:ea typeface="Arial"/>
              <a:cs typeface="Arial"/>
              <a:sym typeface="Arial"/>
            </a:endParaRPr>
          </a:p>
        </p:txBody>
      </p:sp>
      <p:pic>
        <p:nvPicPr>
          <p:cNvPr id="222" name="Google Shape;222;p1" descr="https://scontent-bom1-1.cdninstagram.com/vp/8923e2c79198b32fa65340b40c861791/5BACF7C9/t51.2885-19/s150x150/25021636_134077777379048_2853527330310062080_n.jpg"/>
          <p:cNvPicPr preferRelativeResize="0"/>
          <p:nvPr/>
        </p:nvPicPr>
        <p:blipFill rotWithShape="1">
          <a:blip r:embed="rId3">
            <a:alphaModFix/>
          </a:blip>
          <a:srcRect/>
          <a:stretch/>
        </p:blipFill>
        <p:spPr>
          <a:xfrm>
            <a:off x="7924800" y="95250"/>
            <a:ext cx="1123950" cy="112395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0"/>
          <p:cNvSpPr txBox="1">
            <a:spLocks noGrp="1"/>
          </p:cNvSpPr>
          <p:nvPr>
            <p:ph type="title"/>
          </p:nvPr>
        </p:nvSpPr>
        <p:spPr>
          <a:xfrm>
            <a:off x="266700" y="228600"/>
            <a:ext cx="85725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400" b="1">
                <a:latin typeface="Times New Roman"/>
                <a:ea typeface="Times New Roman"/>
                <a:cs typeface="Times New Roman"/>
                <a:sym typeface="Times New Roman"/>
              </a:rPr>
              <a:t>Difference Between Neural Network And </a:t>
            </a:r>
            <a:br>
              <a:rPr lang="en-US" sz="2400" b="1">
                <a:latin typeface="Times New Roman"/>
                <a:ea typeface="Times New Roman"/>
                <a:cs typeface="Times New Roman"/>
                <a:sym typeface="Times New Roman"/>
              </a:rPr>
            </a:br>
            <a:r>
              <a:rPr lang="en-US" sz="2400" b="1">
                <a:latin typeface="Times New Roman"/>
                <a:ea typeface="Times New Roman"/>
                <a:cs typeface="Times New Roman"/>
                <a:sym typeface="Times New Roman"/>
              </a:rPr>
              <a:t>Deep Neural Network</a:t>
            </a:r>
            <a:endParaRPr sz="2400" b="1">
              <a:latin typeface="Times New Roman"/>
              <a:ea typeface="Times New Roman"/>
              <a:cs typeface="Times New Roman"/>
              <a:sym typeface="Times New Roman"/>
            </a:endParaRPr>
          </a:p>
        </p:txBody>
      </p:sp>
      <p:sp>
        <p:nvSpPr>
          <p:cNvPr id="296" name="Google Shape;296;p10"/>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10</a:t>
            </a:fld>
            <a:endParaRPr/>
          </a:p>
        </p:txBody>
      </p:sp>
      <p:sp>
        <p:nvSpPr>
          <p:cNvPr id="297" name="Google Shape;297;p10"/>
          <p:cNvSpPr txBox="1"/>
          <p:nvPr/>
        </p:nvSpPr>
        <p:spPr>
          <a:xfrm>
            <a:off x="381001" y="1828800"/>
            <a:ext cx="8458199" cy="36933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0693E3"/>
                </a:solidFill>
                <a:latin typeface="Times New Roman"/>
                <a:ea typeface="Times New Roman"/>
                <a:cs typeface="Times New Roman"/>
                <a:sym typeface="Times New Roman"/>
              </a:rPr>
              <a:t> </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323C3E"/>
              </a:buClr>
              <a:buSzPts val="1800"/>
              <a:buFont typeface="Arial"/>
              <a:buChar char="•"/>
            </a:pPr>
            <a:r>
              <a:rPr lang="en-US" sz="1800" dirty="0">
                <a:solidFill>
                  <a:schemeClr val="dk1"/>
                </a:solidFill>
                <a:highlight>
                  <a:srgbClr val="FFFF00"/>
                </a:highlight>
                <a:latin typeface="Times New Roman"/>
                <a:ea typeface="Times New Roman"/>
                <a:cs typeface="Times New Roman"/>
                <a:sym typeface="Times New Roman"/>
              </a:rPr>
              <a:t>The Deep Neural Network </a:t>
            </a:r>
            <a:r>
              <a:rPr lang="en-US" sz="1800" b="0" i="0" u="none" strike="noStrike" cap="none" dirty="0">
                <a:solidFill>
                  <a:srgbClr val="323C3E"/>
                </a:solidFill>
                <a:latin typeface="Times New Roman"/>
                <a:ea typeface="Times New Roman"/>
                <a:cs typeface="Times New Roman"/>
                <a:sym typeface="Times New Roman"/>
              </a:rPr>
              <a:t>is more </a:t>
            </a:r>
            <a:r>
              <a:rPr lang="en-US" sz="1800" b="1" i="0" u="none" strike="noStrike" cap="none" dirty="0">
                <a:solidFill>
                  <a:srgbClr val="323C3E"/>
                </a:solidFill>
                <a:latin typeface="Times New Roman"/>
                <a:ea typeface="Times New Roman"/>
                <a:cs typeface="Times New Roman"/>
                <a:sym typeface="Times New Roman"/>
              </a:rPr>
              <a:t>creative and complicated </a:t>
            </a:r>
            <a:r>
              <a:rPr lang="en-US" sz="1800" b="0" i="0" u="none" strike="noStrike" cap="none" dirty="0">
                <a:solidFill>
                  <a:srgbClr val="323C3E"/>
                </a:solidFill>
                <a:latin typeface="Times New Roman"/>
                <a:ea typeface="Times New Roman"/>
                <a:cs typeface="Times New Roman"/>
                <a:sym typeface="Times New Roman"/>
              </a:rPr>
              <a:t>than the neural network. Deep Neural Network </a:t>
            </a:r>
            <a:r>
              <a:rPr lang="en-US" sz="1800" b="1" i="0" u="none" strike="noStrike" cap="none" dirty="0">
                <a:solidFill>
                  <a:srgbClr val="323C3E"/>
                </a:solidFill>
                <a:latin typeface="Times New Roman"/>
                <a:ea typeface="Times New Roman"/>
                <a:cs typeface="Times New Roman"/>
                <a:sym typeface="Times New Roman"/>
              </a:rPr>
              <a:t>algorithms can recognize sounds and voice commands, make predictions, think creatively, and do analysis</a:t>
            </a:r>
            <a:r>
              <a:rPr lang="en-US" sz="1800" b="0" i="0" u="none" strike="noStrike" cap="none" dirty="0">
                <a:solidFill>
                  <a:srgbClr val="323C3E"/>
                </a:solidFill>
                <a:latin typeface="Times New Roman"/>
                <a:ea typeface="Times New Roman"/>
                <a:cs typeface="Times New Roman"/>
                <a:sym typeface="Times New Roman"/>
              </a:rPr>
              <a:t>. They act like the human brain.</a:t>
            </a:r>
            <a:endParaRPr sz="14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rgbClr val="323C3E"/>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323C3E"/>
              </a:buClr>
              <a:buSzPts val="1800"/>
              <a:buFont typeface="Arial"/>
              <a:buChar char="•"/>
            </a:pPr>
            <a:r>
              <a:rPr lang="en-US" sz="1800" dirty="0">
                <a:solidFill>
                  <a:schemeClr val="dk1"/>
                </a:solidFill>
                <a:highlight>
                  <a:srgbClr val="FFFF00"/>
                </a:highlight>
                <a:latin typeface="Times New Roman"/>
                <a:ea typeface="Times New Roman"/>
                <a:cs typeface="Times New Roman"/>
                <a:sym typeface="Times New Roman"/>
              </a:rPr>
              <a:t>Neural networks </a:t>
            </a:r>
            <a:r>
              <a:rPr lang="en-US" sz="1800" b="0" i="0" u="none" strike="noStrike" cap="none" dirty="0">
                <a:solidFill>
                  <a:srgbClr val="323C3E"/>
                </a:solidFill>
                <a:latin typeface="Times New Roman"/>
                <a:ea typeface="Times New Roman"/>
                <a:cs typeface="Times New Roman"/>
                <a:sym typeface="Times New Roman"/>
              </a:rPr>
              <a:t>give </a:t>
            </a:r>
            <a:r>
              <a:rPr lang="en-US" sz="1800" b="1" i="0" u="none" strike="noStrike" cap="none" dirty="0">
                <a:solidFill>
                  <a:srgbClr val="323C3E"/>
                </a:solidFill>
                <a:latin typeface="Times New Roman"/>
                <a:ea typeface="Times New Roman"/>
                <a:cs typeface="Times New Roman"/>
                <a:sym typeface="Times New Roman"/>
              </a:rPr>
              <a:t>one resul</a:t>
            </a:r>
            <a:r>
              <a:rPr lang="en-US" sz="1800" b="0" i="0" u="none" strike="noStrike" cap="none" dirty="0">
                <a:solidFill>
                  <a:srgbClr val="323C3E"/>
                </a:solidFill>
                <a:latin typeface="Times New Roman"/>
                <a:ea typeface="Times New Roman"/>
                <a:cs typeface="Times New Roman"/>
                <a:sym typeface="Times New Roman"/>
              </a:rPr>
              <a:t>t. It can be an </a:t>
            </a:r>
            <a:r>
              <a:rPr lang="en-US" sz="1800" b="1" i="0" u="none" strike="noStrike" cap="none" dirty="0">
                <a:solidFill>
                  <a:srgbClr val="323C3E"/>
                </a:solidFill>
                <a:latin typeface="Times New Roman"/>
                <a:ea typeface="Times New Roman"/>
                <a:cs typeface="Times New Roman"/>
                <a:sym typeface="Times New Roman"/>
              </a:rPr>
              <a:t>action, a word, or a solution</a:t>
            </a:r>
            <a:r>
              <a:rPr lang="en-US" sz="1800" b="0" i="0" u="none" strike="noStrike" cap="none" dirty="0">
                <a:solidFill>
                  <a:srgbClr val="323C3E"/>
                </a:solidFill>
                <a:latin typeface="Times New Roman"/>
                <a:ea typeface="Times New Roman"/>
                <a:cs typeface="Times New Roman"/>
                <a:sym typeface="Times New Roman"/>
              </a:rPr>
              <a:t>. On the other hand, Deep Neural Networks provides solutions by globally solving problems based on the information given.</a:t>
            </a:r>
            <a:endParaRPr sz="14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rgbClr val="323C3E"/>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rgbClr val="323C3E"/>
              </a:buClr>
              <a:buSzPts val="1800"/>
              <a:buFont typeface="Arial"/>
              <a:buChar char="•"/>
            </a:pPr>
            <a:r>
              <a:rPr lang="en-US" sz="1800" b="1" i="0" u="none" strike="noStrike" cap="none" dirty="0">
                <a:solidFill>
                  <a:srgbClr val="323C3E"/>
                </a:solidFill>
                <a:latin typeface="Times New Roman"/>
                <a:ea typeface="Times New Roman"/>
                <a:cs typeface="Times New Roman"/>
                <a:sym typeface="Times New Roman"/>
              </a:rPr>
              <a:t>Specific data input and algorithm </a:t>
            </a:r>
            <a:r>
              <a:rPr lang="en-US" sz="1800" b="0" i="0" u="none" strike="noStrike" cap="none" dirty="0">
                <a:solidFill>
                  <a:srgbClr val="323C3E"/>
                </a:solidFill>
                <a:latin typeface="Times New Roman"/>
                <a:ea typeface="Times New Roman"/>
                <a:cs typeface="Times New Roman"/>
                <a:sym typeface="Times New Roman"/>
              </a:rPr>
              <a:t>is required for a neural network, whereas Deep Neural Networks are capable of solving problems </a:t>
            </a:r>
            <a:r>
              <a:rPr lang="en-US" sz="1800" b="1" i="0" u="none" strike="noStrike" cap="none" dirty="0">
                <a:solidFill>
                  <a:srgbClr val="323C3E"/>
                </a:solidFill>
                <a:latin typeface="Times New Roman"/>
                <a:ea typeface="Times New Roman"/>
                <a:cs typeface="Times New Roman"/>
                <a:sym typeface="Times New Roman"/>
              </a:rPr>
              <a:t>without a specific data amount</a:t>
            </a:r>
            <a:r>
              <a:rPr lang="en-US" sz="1800" b="0" i="0" u="none" strike="noStrike" cap="none" dirty="0">
                <a:solidFill>
                  <a:srgbClr val="323C3E"/>
                </a:solidFill>
                <a:latin typeface="Times New Roman"/>
                <a:ea typeface="Times New Roman"/>
                <a:cs typeface="Times New Roman"/>
                <a:sym typeface="Times New Roman"/>
              </a:rPr>
              <a:t>.  </a:t>
            </a:r>
            <a:endParaRPr sz="1400" b="0" i="0" u="none" strike="noStrike" cap="none" dirty="0">
              <a:solidFill>
                <a:srgbClr val="000000"/>
              </a:solidFill>
              <a:latin typeface="Arial"/>
              <a:ea typeface="Arial"/>
              <a:cs typeface="Arial"/>
              <a:sym typeface="Arial"/>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dirty="0">
              <a:solidFill>
                <a:srgbClr val="323C3E"/>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323C3E"/>
              </a:solidFill>
              <a:latin typeface="Times New Roman"/>
              <a:ea typeface="Times New Roman"/>
              <a:cs typeface="Times New Roman"/>
              <a:sym typeface="Times New Roman"/>
            </a:endParaRPr>
          </a:p>
        </p:txBody>
      </p:sp>
      <p:sp>
        <p:nvSpPr>
          <p:cNvPr id="298" name="Google Shape;298;p10"/>
          <p:cNvSpPr txBox="1"/>
          <p:nvPr/>
        </p:nvSpPr>
        <p:spPr>
          <a:xfrm>
            <a:off x="398107" y="6172200"/>
            <a:ext cx="79248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highlight>
                  <a:srgbClr val="FFFF00"/>
                </a:highlight>
                <a:latin typeface="Times New Roman"/>
                <a:ea typeface="Times New Roman"/>
                <a:cs typeface="Times New Roman"/>
                <a:sym typeface="Times New Roman"/>
              </a:rPr>
              <a:t>https://www.jigsawacademy.com/blogs/ai-ml/deep-neural-network/</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1"/>
          <p:cNvSpPr txBox="1">
            <a:spLocks noGrp="1"/>
          </p:cNvSpPr>
          <p:nvPr>
            <p:ph type="title"/>
          </p:nvPr>
        </p:nvSpPr>
        <p:spPr>
          <a:xfrm>
            <a:off x="484414" y="228600"/>
            <a:ext cx="81534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i="0" u="none" strike="noStrike">
                <a:latin typeface="Times New Roman"/>
                <a:ea typeface="Times New Roman"/>
                <a:cs typeface="Times New Roman"/>
                <a:sym typeface="Times New Roman"/>
              </a:rPr>
              <a:t>Multilayer Perceptron (MLP)</a:t>
            </a:r>
            <a:endParaRPr sz="2800" b="1">
              <a:latin typeface="Times New Roman"/>
              <a:ea typeface="Times New Roman"/>
              <a:cs typeface="Times New Roman"/>
              <a:sym typeface="Times New Roman"/>
            </a:endParaRPr>
          </a:p>
        </p:txBody>
      </p:sp>
      <p:sp>
        <p:nvSpPr>
          <p:cNvPr id="304" name="Google Shape;304;p11"/>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11</a:t>
            </a:fld>
            <a:endParaRPr/>
          </a:p>
        </p:txBody>
      </p:sp>
      <p:sp>
        <p:nvSpPr>
          <p:cNvPr id="305" name="Google Shape;305;p11"/>
          <p:cNvSpPr txBox="1"/>
          <p:nvPr/>
        </p:nvSpPr>
        <p:spPr>
          <a:xfrm>
            <a:off x="134065" y="6550223"/>
            <a:ext cx="876156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highlight>
                  <a:srgbClr val="FFFF00"/>
                </a:highlight>
                <a:latin typeface="Times New Roman"/>
                <a:ea typeface="Times New Roman"/>
                <a:cs typeface="Times New Roman"/>
                <a:sym typeface="Times New Roman"/>
              </a:rPr>
              <a:t>https://en.wikipedia.org/wiki/Multilayer_perceptron</a:t>
            </a:r>
            <a:endParaRPr sz="1400" b="0" i="0" u="none" strike="noStrike" cap="none">
              <a:solidFill>
                <a:schemeClr val="dk1"/>
              </a:solidFill>
              <a:highlight>
                <a:srgbClr val="FFFF00"/>
              </a:highlight>
              <a:latin typeface="Arial"/>
              <a:ea typeface="Arial"/>
              <a:cs typeface="Arial"/>
              <a:sym typeface="Arial"/>
            </a:endParaRPr>
          </a:p>
        </p:txBody>
      </p:sp>
      <p:sp>
        <p:nvSpPr>
          <p:cNvPr id="306" name="Google Shape;306;p11"/>
          <p:cNvSpPr txBox="1"/>
          <p:nvPr/>
        </p:nvSpPr>
        <p:spPr>
          <a:xfrm>
            <a:off x="266700" y="1593156"/>
            <a:ext cx="8458200" cy="3970277"/>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600"/>
              <a:buFont typeface="Arial" panose="020B0604020202020204" pitchFamily="34" charset="0"/>
              <a:buChar char="•"/>
            </a:pPr>
            <a:r>
              <a:rPr lang="en-US" sz="1800" b="0" i="0" u="none" strike="noStrike" cap="none" dirty="0">
                <a:solidFill>
                  <a:schemeClr val="dk1"/>
                </a:solidFill>
                <a:latin typeface="Times New Roman"/>
                <a:ea typeface="Times New Roman"/>
                <a:cs typeface="Times New Roman"/>
                <a:sym typeface="Times New Roman"/>
              </a:rPr>
              <a:t>A </a:t>
            </a:r>
            <a:r>
              <a:rPr lang="en-US" sz="1800" b="1" i="0" u="none" strike="noStrike" cap="none" dirty="0">
                <a:solidFill>
                  <a:schemeClr val="dk1"/>
                </a:solidFill>
                <a:latin typeface="Times New Roman"/>
                <a:ea typeface="Times New Roman"/>
                <a:cs typeface="Times New Roman"/>
                <a:sym typeface="Times New Roman"/>
              </a:rPr>
              <a:t>multilayer perceptron</a:t>
            </a:r>
            <a:r>
              <a:rPr lang="en-US" sz="1800" b="0" i="0" u="none" strike="noStrike" cap="none" dirty="0">
                <a:solidFill>
                  <a:schemeClr val="dk1"/>
                </a:solidFill>
                <a:latin typeface="Times New Roman"/>
                <a:ea typeface="Times New Roman"/>
                <a:cs typeface="Times New Roman"/>
                <a:sym typeface="Times New Roman"/>
              </a:rPr>
              <a:t> (MLP) is a class of </a:t>
            </a:r>
            <a:r>
              <a:rPr lang="en-US" sz="1800" b="0" i="0" strike="noStrike" cap="none" dirty="0">
                <a:solidFill>
                  <a:schemeClr val="dk1"/>
                </a:solidFill>
                <a:latin typeface="Times New Roman"/>
                <a:ea typeface="Times New Roman"/>
                <a:cs typeface="Times New Roman"/>
                <a:sym typeface="Times New Roman"/>
              </a:rPr>
              <a:t>feedforward </a:t>
            </a:r>
            <a:r>
              <a:rPr lang="en-US" sz="1800" i="0" strike="noStrike" cap="none" dirty="0">
                <a:solidFill>
                  <a:schemeClr val="dk1"/>
                </a:solidFill>
                <a:latin typeface="Times New Roman"/>
                <a:ea typeface="Times New Roman"/>
                <a:cs typeface="Times New Roman"/>
                <a:sym typeface="Times New Roman"/>
              </a:rPr>
              <a:t>artificial </a:t>
            </a:r>
            <a:r>
              <a:rPr lang="en-US" sz="1800" b="0" i="0" strike="noStrike" cap="none" dirty="0">
                <a:solidFill>
                  <a:schemeClr val="dk1"/>
                </a:solidFill>
                <a:latin typeface="Times New Roman"/>
                <a:ea typeface="Times New Roman"/>
                <a:cs typeface="Times New Roman"/>
                <a:sym typeface="Times New Roman"/>
              </a:rPr>
              <a:t>neural network</a:t>
            </a:r>
            <a:r>
              <a:rPr lang="en-US" sz="1800" b="0" i="0" u="none" strike="noStrike" cap="none" dirty="0">
                <a:solidFill>
                  <a:schemeClr val="dk1"/>
                </a:solidFill>
                <a:latin typeface="Times New Roman"/>
                <a:ea typeface="Times New Roman"/>
                <a:cs typeface="Times New Roman"/>
                <a:sym typeface="Times New Roman"/>
              </a:rPr>
              <a:t> (ANN). </a:t>
            </a:r>
            <a:endParaRPr lang="en-US" sz="1800" b="0" i="0" u="none" strike="noStrike" cap="none" dirty="0" smtClean="0">
              <a:solidFill>
                <a:schemeClr val="dk1"/>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600"/>
              <a:buFont typeface="Arial" panose="020B0604020202020204" pitchFamily="34" charset="0"/>
              <a:buChar char="•"/>
            </a:pPr>
            <a:r>
              <a:rPr lang="en-US" sz="1800" b="0" i="0" u="none" strike="noStrike" cap="none" dirty="0" smtClean="0">
                <a:solidFill>
                  <a:schemeClr val="dk1"/>
                </a:solidFill>
                <a:latin typeface="Times New Roman"/>
                <a:ea typeface="Times New Roman"/>
                <a:cs typeface="Times New Roman"/>
                <a:sym typeface="Times New Roman"/>
              </a:rPr>
              <a:t>The </a:t>
            </a:r>
            <a:r>
              <a:rPr lang="en-US" sz="1800" b="0" i="0" u="none" strike="noStrike" cap="none" dirty="0">
                <a:solidFill>
                  <a:schemeClr val="dk1"/>
                </a:solidFill>
                <a:latin typeface="Times New Roman"/>
                <a:ea typeface="Times New Roman"/>
                <a:cs typeface="Times New Roman"/>
                <a:sym typeface="Times New Roman"/>
              </a:rPr>
              <a:t>term MLP is used ambiguously, sometimes loosely to </a:t>
            </a:r>
            <a:r>
              <a:rPr lang="en-US" sz="1800" b="1" i="1" u="none" strike="noStrike" cap="none" dirty="0">
                <a:solidFill>
                  <a:schemeClr val="dk1"/>
                </a:solidFill>
                <a:latin typeface="Times New Roman"/>
                <a:ea typeface="Times New Roman"/>
                <a:cs typeface="Times New Roman"/>
                <a:sym typeface="Times New Roman"/>
              </a:rPr>
              <a:t>any</a:t>
            </a:r>
            <a:r>
              <a:rPr lang="en-US" sz="1800" b="1" i="0" u="none" strike="noStrike" cap="none" dirty="0">
                <a:solidFill>
                  <a:schemeClr val="dk1"/>
                </a:solidFill>
                <a:latin typeface="Times New Roman"/>
                <a:ea typeface="Times New Roman"/>
                <a:cs typeface="Times New Roman"/>
                <a:sym typeface="Times New Roman"/>
              </a:rPr>
              <a:t> feedforward ANN</a:t>
            </a:r>
            <a:r>
              <a:rPr lang="en-US" sz="1800" b="0" i="0" u="none" strike="noStrike" cap="none" dirty="0">
                <a:solidFill>
                  <a:schemeClr val="dk1"/>
                </a:solidFill>
                <a:latin typeface="Times New Roman"/>
                <a:ea typeface="Times New Roman"/>
                <a:cs typeface="Times New Roman"/>
                <a:sym typeface="Times New Roman"/>
              </a:rPr>
              <a:t>, sometimes strictly to refer to networks composed of </a:t>
            </a:r>
            <a:r>
              <a:rPr lang="en-US" sz="1800" b="1" i="0" u="none" strike="noStrike" cap="none" dirty="0">
                <a:solidFill>
                  <a:schemeClr val="dk1"/>
                </a:solidFill>
                <a:latin typeface="Times New Roman"/>
                <a:ea typeface="Times New Roman"/>
                <a:cs typeface="Times New Roman"/>
                <a:sym typeface="Times New Roman"/>
              </a:rPr>
              <a:t>multiple layers of </a:t>
            </a:r>
            <a:r>
              <a:rPr lang="en-US" sz="1800" b="1" dirty="0">
                <a:solidFill>
                  <a:schemeClr val="dk1"/>
                </a:solidFill>
                <a:latin typeface="Times New Roman"/>
                <a:ea typeface="Times New Roman"/>
                <a:cs typeface="Times New Roman"/>
                <a:sym typeface="Times New Roman"/>
              </a:rPr>
              <a:t>perceptrons</a:t>
            </a:r>
            <a:r>
              <a:rPr lang="en-US" sz="1800" dirty="0">
                <a:solidFill>
                  <a:schemeClr val="dk1"/>
                </a:solidFill>
                <a:latin typeface="Times New Roman"/>
                <a:ea typeface="Times New Roman"/>
                <a:cs typeface="Times New Roman"/>
                <a:sym typeface="Times New Roman"/>
              </a:rPr>
              <a:t> </a:t>
            </a:r>
            <a:r>
              <a:rPr lang="en-US" sz="1800" b="0" i="0" u="none" strike="noStrike" cap="none" dirty="0">
                <a:solidFill>
                  <a:schemeClr val="dk1"/>
                </a:solidFill>
                <a:latin typeface="Times New Roman"/>
                <a:ea typeface="Times New Roman"/>
                <a:cs typeface="Times New Roman"/>
                <a:sym typeface="Times New Roman"/>
              </a:rPr>
              <a:t>(with threshold activation); </a:t>
            </a:r>
            <a:endParaRPr lang="en-US" sz="1800" b="0" i="0" u="none" strike="noStrike" cap="none" dirty="0" smtClean="0">
              <a:solidFill>
                <a:schemeClr val="dk1"/>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600"/>
              <a:buFont typeface="Arial" panose="020B0604020202020204" pitchFamily="34" charset="0"/>
              <a:buChar char="•"/>
            </a:pPr>
            <a:r>
              <a:rPr lang="en-US" sz="1800" b="0" i="0" u="none" strike="noStrike" cap="none" dirty="0" smtClean="0">
                <a:solidFill>
                  <a:schemeClr val="dk1"/>
                </a:solidFill>
                <a:latin typeface="Times New Roman"/>
                <a:ea typeface="Times New Roman"/>
                <a:cs typeface="Times New Roman"/>
                <a:sym typeface="Times New Roman"/>
              </a:rPr>
              <a:t>Multilayer </a:t>
            </a:r>
            <a:r>
              <a:rPr lang="en-US" sz="1800" b="0" i="0" u="none" strike="noStrike" cap="none" dirty="0">
                <a:solidFill>
                  <a:schemeClr val="dk1"/>
                </a:solidFill>
                <a:latin typeface="Times New Roman"/>
                <a:ea typeface="Times New Roman"/>
                <a:cs typeface="Times New Roman"/>
                <a:sym typeface="Times New Roman"/>
              </a:rPr>
              <a:t>perceptrons are sometimes colloquially referred to as "</a:t>
            </a:r>
            <a:r>
              <a:rPr lang="en-US" sz="1800" b="1" i="0" u="none" strike="noStrike" cap="none" dirty="0">
                <a:solidFill>
                  <a:schemeClr val="dk1"/>
                </a:solidFill>
                <a:latin typeface="Times New Roman"/>
                <a:ea typeface="Times New Roman"/>
                <a:cs typeface="Times New Roman"/>
                <a:sym typeface="Times New Roman"/>
              </a:rPr>
              <a:t>vanilla</a:t>
            </a:r>
            <a:r>
              <a:rPr lang="en-US" sz="1800" b="0" i="0" u="none" strike="noStrike" cap="none" dirty="0">
                <a:solidFill>
                  <a:schemeClr val="dk1"/>
                </a:solidFill>
                <a:latin typeface="Times New Roman"/>
                <a:ea typeface="Times New Roman"/>
                <a:cs typeface="Times New Roman"/>
                <a:sym typeface="Times New Roman"/>
              </a:rPr>
              <a:t>" neural networks, especially when they have a </a:t>
            </a:r>
            <a:r>
              <a:rPr lang="en-US" sz="1800" b="1" i="0" u="none" strike="noStrike" cap="none" dirty="0">
                <a:solidFill>
                  <a:schemeClr val="dk1"/>
                </a:solidFill>
                <a:latin typeface="Times New Roman"/>
                <a:ea typeface="Times New Roman"/>
                <a:cs typeface="Times New Roman"/>
                <a:sym typeface="Times New Roman"/>
              </a:rPr>
              <a:t>single hidden layer</a:t>
            </a:r>
            <a:r>
              <a:rPr lang="en-US" sz="1800" b="0" i="0" u="none" strike="noStrike" cap="none" dirty="0">
                <a:solidFill>
                  <a:schemeClr val="dk1"/>
                </a:solidFill>
                <a:latin typeface="Times New Roman"/>
                <a:ea typeface="Times New Roman"/>
                <a:cs typeface="Times New Roman"/>
                <a:sym typeface="Times New Roman"/>
              </a:rPr>
              <a:t>.</a:t>
            </a:r>
            <a:endParaRPr sz="1800" b="0" i="0" u="none" strike="noStrike" cap="none" dirty="0">
              <a:solidFill>
                <a:srgbClr val="000000"/>
              </a:solidFill>
              <a:sym typeface="Arial"/>
            </a:endParaRPr>
          </a:p>
          <a:p>
            <a:pPr marL="285750" marR="0" lvl="0" indent="-285750" algn="just" rtl="0">
              <a:lnSpc>
                <a:spcPct val="100000"/>
              </a:lnSpc>
              <a:spcBef>
                <a:spcPts val="0"/>
              </a:spcBef>
              <a:spcAft>
                <a:spcPts val="0"/>
              </a:spcAft>
              <a:buClr>
                <a:srgbClr val="000000"/>
              </a:buClr>
              <a:buSzPts val="1600"/>
              <a:buFont typeface="Arial" panose="020B0604020202020204" pitchFamily="34" charset="0"/>
              <a:buChar char="•"/>
            </a:pPr>
            <a:r>
              <a:rPr lang="en-US" sz="1800" b="0" i="0" u="none" strike="noStrike" cap="none" dirty="0" smtClean="0">
                <a:solidFill>
                  <a:schemeClr val="dk1"/>
                </a:solidFill>
                <a:latin typeface="Times New Roman"/>
                <a:ea typeface="Times New Roman"/>
                <a:cs typeface="Times New Roman"/>
                <a:sym typeface="Times New Roman"/>
              </a:rPr>
              <a:t>An </a:t>
            </a:r>
            <a:r>
              <a:rPr lang="en-US" sz="1800" b="0" i="0" u="none" strike="noStrike" cap="none" dirty="0">
                <a:solidFill>
                  <a:schemeClr val="dk1"/>
                </a:solidFill>
                <a:latin typeface="Times New Roman"/>
                <a:ea typeface="Times New Roman"/>
                <a:cs typeface="Times New Roman"/>
                <a:sym typeface="Times New Roman"/>
              </a:rPr>
              <a:t>MLP consists of at least three </a:t>
            </a:r>
            <a:r>
              <a:rPr lang="en-US" sz="1800" b="0" i="0" strike="noStrike" cap="none" dirty="0">
                <a:solidFill>
                  <a:schemeClr val="dk1"/>
                </a:solidFill>
                <a:latin typeface="Times New Roman"/>
                <a:ea typeface="Times New Roman"/>
                <a:cs typeface="Times New Roman"/>
                <a:sym typeface="Times New Roman"/>
              </a:rPr>
              <a:t>layers of nodes: an input layer, a hidden layer and an output layer. Except for the input nodes, each node is a neuron that uses a nonlinear activation function. </a:t>
            </a:r>
            <a:endParaRPr sz="1800" b="0" i="0" strike="noStrike" cap="none" dirty="0">
              <a:solidFill>
                <a:srgbClr val="000000"/>
              </a:solidFill>
              <a:sym typeface="Arial"/>
            </a:endParaRPr>
          </a:p>
          <a:p>
            <a:pPr marL="285750" marR="0" lvl="0" indent="-285750" algn="just" rtl="0">
              <a:lnSpc>
                <a:spcPct val="100000"/>
              </a:lnSpc>
              <a:spcBef>
                <a:spcPts val="0"/>
              </a:spcBef>
              <a:spcAft>
                <a:spcPts val="0"/>
              </a:spcAft>
              <a:buClr>
                <a:srgbClr val="000000"/>
              </a:buClr>
              <a:buSzPts val="1600"/>
              <a:buFont typeface="Arial" panose="020B0604020202020204" pitchFamily="34" charset="0"/>
              <a:buChar char="•"/>
            </a:pPr>
            <a:r>
              <a:rPr lang="en-US" sz="1800" b="0" i="0" strike="noStrike" cap="none" dirty="0" smtClean="0">
                <a:solidFill>
                  <a:schemeClr val="dk1"/>
                </a:solidFill>
                <a:latin typeface="Times New Roman"/>
                <a:ea typeface="Times New Roman"/>
                <a:cs typeface="Times New Roman"/>
                <a:sym typeface="Times New Roman"/>
              </a:rPr>
              <a:t>MLP </a:t>
            </a:r>
            <a:r>
              <a:rPr lang="en-US" sz="1800" b="0" i="0" strike="noStrike" cap="none" dirty="0">
                <a:solidFill>
                  <a:schemeClr val="dk1"/>
                </a:solidFill>
                <a:latin typeface="Times New Roman"/>
                <a:ea typeface="Times New Roman"/>
                <a:cs typeface="Times New Roman"/>
                <a:sym typeface="Times New Roman"/>
              </a:rPr>
              <a:t>utilizes a supervised learning technique called </a:t>
            </a:r>
            <a:r>
              <a:rPr lang="en-US" sz="1800" b="1" i="0" strike="noStrike" cap="none" dirty="0">
                <a:solidFill>
                  <a:schemeClr val="dk1"/>
                </a:solidFill>
                <a:latin typeface="Times New Roman"/>
                <a:ea typeface="Times New Roman"/>
                <a:cs typeface="Times New Roman"/>
                <a:sym typeface="Times New Roman"/>
              </a:rPr>
              <a:t>backpropagation for training</a:t>
            </a:r>
            <a:r>
              <a:rPr lang="en-US" sz="1800" b="0" i="0" strike="noStrike" cap="none" dirty="0">
                <a:solidFill>
                  <a:schemeClr val="dk1"/>
                </a:solidFill>
                <a:latin typeface="Times New Roman"/>
                <a:ea typeface="Times New Roman"/>
                <a:cs typeface="Times New Roman"/>
                <a:sym typeface="Times New Roman"/>
              </a:rPr>
              <a:t>. Its multiple layers and non-linear activation distinguish MLP from a linear perceptron. </a:t>
            </a:r>
            <a:endParaRPr lang="en-US" sz="1800" b="0" i="0" strike="noStrike" cap="none" dirty="0" smtClean="0">
              <a:solidFill>
                <a:schemeClr val="dk1"/>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600"/>
              <a:buFont typeface="Arial" panose="020B0604020202020204" pitchFamily="34" charset="0"/>
              <a:buChar char="•"/>
            </a:pPr>
            <a:r>
              <a:rPr lang="en-US" sz="1800" b="0" i="0" strike="noStrike" cap="none" dirty="0" smtClean="0">
                <a:solidFill>
                  <a:schemeClr val="dk1"/>
                </a:solidFill>
                <a:latin typeface="Times New Roman"/>
                <a:ea typeface="Times New Roman"/>
                <a:cs typeface="Times New Roman"/>
                <a:sym typeface="Times New Roman"/>
              </a:rPr>
              <a:t>It </a:t>
            </a:r>
            <a:r>
              <a:rPr lang="en-US" sz="1800" b="0" i="0" strike="noStrike" cap="none" dirty="0">
                <a:solidFill>
                  <a:schemeClr val="dk1"/>
                </a:solidFill>
                <a:latin typeface="Times New Roman"/>
                <a:ea typeface="Times New Roman"/>
                <a:cs typeface="Times New Roman"/>
                <a:sym typeface="Times New Roman"/>
              </a:rPr>
              <a:t>can distinguish data that is not linearly separable</a:t>
            </a:r>
            <a:endParaRPr sz="1800" b="0" i="0" strike="noStrike" cap="none" dirty="0">
              <a:solidFill>
                <a:schemeClr val="dk1"/>
              </a:solidFill>
              <a:latin typeface="Times New Roman"/>
              <a:ea typeface="Times New Roman"/>
              <a:cs typeface="Times New Roman"/>
              <a:sym typeface="Times New Roman"/>
            </a:endParaRPr>
          </a:p>
        </p:txBody>
      </p:sp>
      <p:sp>
        <p:nvSpPr>
          <p:cNvPr id="307" name="Google Shape;307;p11"/>
          <p:cNvSpPr txBox="1"/>
          <p:nvPr/>
        </p:nvSpPr>
        <p:spPr>
          <a:xfrm>
            <a:off x="266700" y="5680307"/>
            <a:ext cx="8496300" cy="646290"/>
          </a:xfrm>
          <a:prstGeom prst="rect">
            <a:avLst/>
          </a:prstGeom>
          <a:solidFill>
            <a:srgbClr val="FFFFCC"/>
          </a:solid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800" b="0" i="0" u="none" strike="noStrike" cap="none" dirty="0">
                <a:solidFill>
                  <a:schemeClr val="dk1"/>
                </a:solidFill>
                <a:latin typeface="Times New Roman"/>
                <a:ea typeface="Times New Roman"/>
                <a:cs typeface="Times New Roman"/>
                <a:sym typeface="Times New Roman"/>
              </a:rPr>
              <a:t>The multilayer perceptron (MLP) is used for a variety of tasks, such as stock analysis, image identification, spam detection, and election voting predictions.</a:t>
            </a:r>
            <a:endParaRPr sz="18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2"/>
          <p:cNvSpPr txBox="1">
            <a:spLocks noGrp="1"/>
          </p:cNvSpPr>
          <p:nvPr>
            <p:ph type="title"/>
          </p:nvPr>
        </p:nvSpPr>
        <p:spPr>
          <a:xfrm>
            <a:off x="484414" y="228600"/>
            <a:ext cx="81534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i="0" u="none" strike="noStrike">
                <a:latin typeface="Times New Roman"/>
                <a:ea typeface="Times New Roman"/>
                <a:cs typeface="Times New Roman"/>
                <a:sym typeface="Times New Roman"/>
              </a:rPr>
              <a:t>Multilayer Perceptron (MLP)</a:t>
            </a:r>
            <a:endParaRPr sz="2800" b="1">
              <a:latin typeface="Times New Roman"/>
              <a:ea typeface="Times New Roman"/>
              <a:cs typeface="Times New Roman"/>
              <a:sym typeface="Times New Roman"/>
            </a:endParaRPr>
          </a:p>
        </p:txBody>
      </p:sp>
      <p:sp>
        <p:nvSpPr>
          <p:cNvPr id="313" name="Google Shape;313;p12"/>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12</a:t>
            </a:fld>
            <a:endParaRPr/>
          </a:p>
        </p:txBody>
      </p:sp>
      <p:sp>
        <p:nvSpPr>
          <p:cNvPr id="314" name="Google Shape;314;p12"/>
          <p:cNvSpPr txBox="1"/>
          <p:nvPr/>
        </p:nvSpPr>
        <p:spPr>
          <a:xfrm>
            <a:off x="306230" y="6093023"/>
            <a:ext cx="87615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highlight>
                  <a:srgbClr val="FFFF00"/>
                </a:highlight>
                <a:latin typeface="Times New Roman"/>
                <a:ea typeface="Times New Roman"/>
                <a:cs typeface="Times New Roman"/>
                <a:sym typeface="Times New Roman"/>
              </a:rPr>
              <a:t>Machine learning with neural networks An introduction for scientists and engineers, Bernhard Mehlig (page no.92)</a:t>
            </a:r>
            <a:endParaRPr sz="1400" b="0" i="0" u="none" strike="noStrike" cap="none">
              <a:solidFill>
                <a:schemeClr val="dk1"/>
              </a:solidFill>
              <a:highlight>
                <a:srgbClr val="FFFF00"/>
              </a:highlight>
              <a:latin typeface="Arial"/>
              <a:ea typeface="Arial"/>
              <a:cs typeface="Arial"/>
              <a:sym typeface="Arial"/>
            </a:endParaRPr>
          </a:p>
        </p:txBody>
      </p:sp>
      <p:pic>
        <p:nvPicPr>
          <p:cNvPr id="315" name="Google Shape;315;p12"/>
          <p:cNvPicPr preferRelativeResize="0"/>
          <p:nvPr/>
        </p:nvPicPr>
        <p:blipFill rotWithShape="1">
          <a:blip r:embed="rId3">
            <a:alphaModFix/>
          </a:blip>
          <a:srcRect/>
          <a:stretch/>
        </p:blipFill>
        <p:spPr>
          <a:xfrm>
            <a:off x="817724" y="1835831"/>
            <a:ext cx="7508551" cy="369965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9"/>
          <p:cNvSpPr txBox="1">
            <a:spLocks noGrp="1"/>
          </p:cNvSpPr>
          <p:nvPr>
            <p:ph type="title"/>
          </p:nvPr>
        </p:nvSpPr>
        <p:spPr>
          <a:xfrm>
            <a:off x="351391" y="144624"/>
            <a:ext cx="81534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200" b="1" i="0" u="none" strike="noStrike">
                <a:latin typeface="Times New Roman"/>
                <a:ea typeface="Times New Roman"/>
                <a:cs typeface="Times New Roman"/>
                <a:sym typeface="Times New Roman"/>
              </a:rPr>
              <a:t>Solving XOR </a:t>
            </a:r>
            <a:r>
              <a:rPr lang="en-US" sz="3200" b="1">
                <a:latin typeface="Times New Roman"/>
                <a:ea typeface="Times New Roman"/>
                <a:cs typeface="Times New Roman"/>
                <a:sym typeface="Times New Roman"/>
              </a:rPr>
              <a:t>using </a:t>
            </a:r>
            <a:r>
              <a:rPr lang="en-US" sz="3200" b="1" i="0" u="none" strike="noStrike">
                <a:latin typeface="Times New Roman"/>
                <a:ea typeface="Times New Roman"/>
                <a:cs typeface="Times New Roman"/>
                <a:sym typeface="Times New Roman"/>
              </a:rPr>
              <a:t>Multilayer Perceptron</a:t>
            </a:r>
            <a:endParaRPr sz="3200"/>
          </a:p>
        </p:txBody>
      </p:sp>
      <p:pic>
        <p:nvPicPr>
          <p:cNvPr id="321" name="Google Shape;321;p19"/>
          <p:cNvPicPr preferRelativeResize="0"/>
          <p:nvPr/>
        </p:nvPicPr>
        <p:blipFill rotWithShape="1">
          <a:blip r:embed="rId3">
            <a:alphaModFix/>
          </a:blip>
          <a:srcRect/>
          <a:stretch/>
        </p:blipFill>
        <p:spPr>
          <a:xfrm>
            <a:off x="174918" y="1893682"/>
            <a:ext cx="8794164" cy="4583318"/>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3"/>
          <p:cNvSpPr txBox="1">
            <a:spLocks noGrp="1"/>
          </p:cNvSpPr>
          <p:nvPr>
            <p:ph type="title"/>
          </p:nvPr>
        </p:nvSpPr>
        <p:spPr>
          <a:xfrm>
            <a:off x="484414" y="228600"/>
            <a:ext cx="81534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i="0" u="none" strike="noStrike">
                <a:latin typeface="Times New Roman"/>
                <a:ea typeface="Times New Roman"/>
                <a:cs typeface="Times New Roman"/>
                <a:sym typeface="Times New Roman"/>
              </a:rPr>
              <a:t>Multilayer Perceptron (MLP)</a:t>
            </a:r>
            <a:endParaRPr sz="2800" b="1">
              <a:latin typeface="Times New Roman"/>
              <a:ea typeface="Times New Roman"/>
              <a:cs typeface="Times New Roman"/>
              <a:sym typeface="Times New Roman"/>
            </a:endParaRPr>
          </a:p>
        </p:txBody>
      </p:sp>
      <p:sp>
        <p:nvSpPr>
          <p:cNvPr id="327" name="Google Shape;327;p13"/>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14</a:t>
            </a:fld>
            <a:endParaRPr/>
          </a:p>
        </p:txBody>
      </p:sp>
      <p:sp>
        <p:nvSpPr>
          <p:cNvPr id="328" name="Google Shape;328;p13"/>
          <p:cNvSpPr txBox="1"/>
          <p:nvPr/>
        </p:nvSpPr>
        <p:spPr>
          <a:xfrm>
            <a:off x="254259" y="6359105"/>
            <a:ext cx="87615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highlight>
                  <a:srgbClr val="FFFF00"/>
                </a:highlight>
                <a:latin typeface="Times New Roman"/>
                <a:ea typeface="Times New Roman"/>
                <a:cs typeface="Times New Roman"/>
                <a:sym typeface="Times New Roman"/>
              </a:rPr>
              <a:t>Machine learning with neural networks An introduction for scientists and engineers, Bernhard Mehlig (page no.100)</a:t>
            </a:r>
            <a:endParaRPr sz="1400" b="0" i="0" u="none" strike="noStrike" cap="none">
              <a:solidFill>
                <a:schemeClr val="dk1"/>
              </a:solidFill>
              <a:highlight>
                <a:srgbClr val="FFFF00"/>
              </a:highlight>
              <a:latin typeface="Arial"/>
              <a:ea typeface="Arial"/>
              <a:cs typeface="Arial"/>
              <a:sym typeface="Arial"/>
            </a:endParaRPr>
          </a:p>
        </p:txBody>
      </p:sp>
      <p:pic>
        <p:nvPicPr>
          <p:cNvPr id="329" name="Google Shape;329;p13"/>
          <p:cNvPicPr preferRelativeResize="0"/>
          <p:nvPr/>
        </p:nvPicPr>
        <p:blipFill rotWithShape="1">
          <a:blip r:embed="rId3">
            <a:alphaModFix/>
          </a:blip>
          <a:srcRect/>
          <a:stretch/>
        </p:blipFill>
        <p:spPr>
          <a:xfrm>
            <a:off x="647700" y="1667325"/>
            <a:ext cx="7848600" cy="4509903"/>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14"/>
          <p:cNvSpPr txBox="1">
            <a:spLocks noGrp="1"/>
          </p:cNvSpPr>
          <p:nvPr>
            <p:ph type="title"/>
          </p:nvPr>
        </p:nvSpPr>
        <p:spPr>
          <a:xfrm>
            <a:off x="484414" y="228600"/>
            <a:ext cx="81534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i="0" u="none" strike="noStrike">
                <a:latin typeface="Times New Roman"/>
                <a:ea typeface="Times New Roman"/>
                <a:cs typeface="Times New Roman"/>
                <a:sym typeface="Times New Roman"/>
              </a:rPr>
              <a:t>Multilayer Perceptron (MLP)</a:t>
            </a:r>
            <a:endParaRPr sz="2800" b="1">
              <a:latin typeface="Times New Roman"/>
              <a:ea typeface="Times New Roman"/>
              <a:cs typeface="Times New Roman"/>
              <a:sym typeface="Times New Roman"/>
            </a:endParaRPr>
          </a:p>
        </p:txBody>
      </p:sp>
      <p:sp>
        <p:nvSpPr>
          <p:cNvPr id="335" name="Google Shape;335;p14"/>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15</a:t>
            </a:fld>
            <a:endParaRPr/>
          </a:p>
        </p:txBody>
      </p:sp>
      <p:pic>
        <p:nvPicPr>
          <p:cNvPr id="336" name="Google Shape;336;p14"/>
          <p:cNvPicPr preferRelativeResize="0"/>
          <p:nvPr/>
        </p:nvPicPr>
        <p:blipFill rotWithShape="1">
          <a:blip r:embed="rId3">
            <a:alphaModFix/>
          </a:blip>
          <a:srcRect/>
          <a:stretch/>
        </p:blipFill>
        <p:spPr>
          <a:xfrm>
            <a:off x="1111962" y="2209800"/>
            <a:ext cx="7224876" cy="4027131"/>
          </a:xfrm>
          <a:prstGeom prst="rect">
            <a:avLst/>
          </a:prstGeom>
          <a:noFill/>
          <a:ln>
            <a:noFill/>
          </a:ln>
        </p:spPr>
      </p:pic>
      <p:sp>
        <p:nvSpPr>
          <p:cNvPr id="337" name="Google Shape;337;p14"/>
          <p:cNvSpPr txBox="1"/>
          <p:nvPr/>
        </p:nvSpPr>
        <p:spPr>
          <a:xfrm>
            <a:off x="1637522" y="6372225"/>
            <a:ext cx="6477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highlight>
                  <a:srgbClr val="FFFF00"/>
                </a:highlight>
                <a:latin typeface="Times New Roman"/>
                <a:ea typeface="Times New Roman"/>
                <a:cs typeface="Times New Roman"/>
                <a:sym typeface="Times New Roman"/>
              </a:rPr>
              <a:t>https://www.educative.io/edpresso/what-is-a-multi-layered-perceptron</a:t>
            </a:r>
            <a:endParaRPr sz="1400" b="0" i="0" u="none" strike="noStrike" cap="none">
              <a:solidFill>
                <a:srgbClr val="000000"/>
              </a:solidFill>
              <a:latin typeface="Arial"/>
              <a:ea typeface="Arial"/>
              <a:cs typeface="Arial"/>
              <a:sym typeface="Arial"/>
            </a:endParaRPr>
          </a:p>
        </p:txBody>
      </p:sp>
      <p:sp>
        <p:nvSpPr>
          <p:cNvPr id="338" name="Google Shape;338;p14"/>
          <p:cNvSpPr txBox="1"/>
          <p:nvPr/>
        </p:nvSpPr>
        <p:spPr>
          <a:xfrm>
            <a:off x="304801" y="1563469"/>
            <a:ext cx="883919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The MLP is a </a:t>
            </a:r>
            <a:r>
              <a:rPr lang="en-US" sz="1800" b="1" i="0" u="none" strike="noStrike" cap="none">
                <a:solidFill>
                  <a:schemeClr val="dk1"/>
                </a:solidFill>
                <a:latin typeface="Times New Roman"/>
                <a:ea typeface="Times New Roman"/>
                <a:cs typeface="Times New Roman"/>
                <a:sym typeface="Times New Roman"/>
              </a:rPr>
              <a:t>feedforward neural network</a:t>
            </a:r>
            <a:r>
              <a:rPr lang="en-US" sz="1800" b="0" i="0" u="none" strike="noStrike" cap="none">
                <a:solidFill>
                  <a:schemeClr val="dk1"/>
                </a:solidFill>
                <a:latin typeface="Times New Roman"/>
                <a:ea typeface="Times New Roman"/>
                <a:cs typeface="Times New Roman"/>
                <a:sym typeface="Times New Roman"/>
              </a:rPr>
              <a:t>, which means that the data is transmitted from the input layer to the output layer in the forward direction.</a:t>
            </a:r>
            <a:endParaRPr sz="1800" b="0" i="0" u="none" strike="noStrike" cap="none">
              <a:solidFill>
                <a:schemeClr val="dk1"/>
              </a:solidFill>
              <a:latin typeface="Times New Roman"/>
              <a:ea typeface="Times New Roman"/>
              <a:cs typeface="Times New Roman"/>
              <a:sym typeface="Times New Roman"/>
            </a:endParaRPr>
          </a:p>
        </p:txBody>
      </p:sp>
      <p:sp>
        <p:nvSpPr>
          <p:cNvPr id="339" name="Google Shape;339;p14"/>
          <p:cNvSpPr txBox="1"/>
          <p:nvPr/>
        </p:nvSpPr>
        <p:spPr>
          <a:xfrm>
            <a:off x="5562601" y="5590600"/>
            <a:ext cx="3581399" cy="646331"/>
          </a:xfrm>
          <a:prstGeom prst="rect">
            <a:avLst/>
          </a:prstGeom>
          <a:solidFill>
            <a:srgbClr val="FFFFCC"/>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D3D4E"/>
                </a:solidFill>
                <a:latin typeface="Times New Roman"/>
                <a:ea typeface="Times New Roman"/>
                <a:cs typeface="Times New Roman"/>
                <a:sym typeface="Times New Roman"/>
              </a:rPr>
              <a:t>The value of the </a:t>
            </a:r>
            <a:r>
              <a:rPr lang="en-US" sz="1600" b="0" i="0" u="none" strike="noStrike" cap="none">
                <a:solidFill>
                  <a:srgbClr val="C7254E"/>
                </a:solidFill>
                <a:latin typeface="Times New Roman"/>
                <a:ea typeface="Times New Roman"/>
                <a:cs typeface="Times New Roman"/>
                <a:sym typeface="Times New Roman"/>
              </a:rPr>
              <a:t>h5</a:t>
            </a:r>
            <a:r>
              <a:rPr lang="en-US" sz="1800" b="0" i="0" u="none" strike="noStrike" cap="none">
                <a:solidFill>
                  <a:srgbClr val="3D3D4E"/>
                </a:solidFill>
                <a:latin typeface="Times New Roman"/>
                <a:ea typeface="Times New Roman"/>
                <a:cs typeface="Times New Roman"/>
                <a:sym typeface="Times New Roman"/>
              </a:rPr>
              <a:t> node could be:</a:t>
            </a:r>
            <a:r>
              <a:rPr lang="en-US" sz="800" b="0" i="0" u="none" strike="noStrike" cap="none">
                <a:solidFill>
                  <a:schemeClr val="dk1"/>
                </a:solidFill>
                <a:latin typeface="Times New Roman"/>
                <a:ea typeface="Times New Roman"/>
                <a:cs typeface="Times New Roman"/>
                <a:sym typeface="Times New Roman"/>
              </a:rPr>
              <a:t> </a:t>
            </a:r>
            <a:endParaRPr sz="1800" b="0" i="1" u="none" strike="noStrike" cap="none">
              <a:solidFill>
                <a:srgbClr val="3D3D4E"/>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US" sz="1800" b="0" i="1" u="none" strike="noStrike" cap="none">
                <a:solidFill>
                  <a:srgbClr val="3D3D4E"/>
                </a:solidFill>
                <a:latin typeface="Times New Roman"/>
                <a:ea typeface="Times New Roman"/>
                <a:cs typeface="Times New Roman"/>
                <a:sym typeface="Times New Roman"/>
              </a:rPr>
              <a:t>h</a:t>
            </a:r>
            <a:r>
              <a:rPr lang="en-US" sz="1800" b="0" i="0" u="none" strike="noStrike" cap="none">
                <a:solidFill>
                  <a:srgbClr val="3D3D4E"/>
                </a:solidFill>
                <a:latin typeface="Times New Roman"/>
                <a:ea typeface="Times New Roman"/>
                <a:cs typeface="Times New Roman"/>
                <a:sym typeface="Times New Roman"/>
              </a:rPr>
              <a:t>5=</a:t>
            </a:r>
            <a:r>
              <a:rPr lang="en-US" sz="1800" b="0" i="1" u="none" strike="noStrike" cap="none">
                <a:solidFill>
                  <a:srgbClr val="3D3D4E"/>
                </a:solidFill>
                <a:latin typeface="Times New Roman"/>
                <a:ea typeface="Times New Roman"/>
                <a:cs typeface="Times New Roman"/>
                <a:sym typeface="Times New Roman"/>
              </a:rPr>
              <a:t>h</a:t>
            </a:r>
            <a:r>
              <a:rPr lang="en-US" sz="1800" b="0" i="0" u="none" strike="noStrike" cap="none">
                <a:solidFill>
                  <a:srgbClr val="3D3D4E"/>
                </a:solidFill>
                <a:latin typeface="Times New Roman"/>
                <a:ea typeface="Times New Roman"/>
                <a:cs typeface="Times New Roman"/>
                <a:sym typeface="Times New Roman"/>
              </a:rPr>
              <a:t>1.</a:t>
            </a:r>
            <a:r>
              <a:rPr lang="en-US" sz="1800" b="0" i="1" u="none" strike="noStrike" cap="none">
                <a:solidFill>
                  <a:srgbClr val="3D3D4E"/>
                </a:solidFill>
                <a:latin typeface="Times New Roman"/>
                <a:ea typeface="Times New Roman"/>
                <a:cs typeface="Times New Roman"/>
                <a:sym typeface="Times New Roman"/>
              </a:rPr>
              <a:t>w</a:t>
            </a:r>
            <a:r>
              <a:rPr lang="en-US" sz="1800" b="0" i="0" u="none" strike="noStrike" cap="none">
                <a:solidFill>
                  <a:srgbClr val="3D3D4E"/>
                </a:solidFill>
                <a:latin typeface="Times New Roman"/>
                <a:ea typeface="Times New Roman"/>
                <a:cs typeface="Times New Roman"/>
                <a:sym typeface="Times New Roman"/>
              </a:rPr>
              <a:t>8+</a:t>
            </a:r>
            <a:r>
              <a:rPr lang="en-US" sz="1800" b="0" i="1" u="none" strike="noStrike" cap="none">
                <a:solidFill>
                  <a:srgbClr val="3D3D4E"/>
                </a:solidFill>
                <a:latin typeface="Times New Roman"/>
                <a:ea typeface="Times New Roman"/>
                <a:cs typeface="Times New Roman"/>
                <a:sym typeface="Times New Roman"/>
              </a:rPr>
              <a:t>h</a:t>
            </a:r>
            <a:r>
              <a:rPr lang="en-US" sz="1800" b="0" i="0" u="none" strike="noStrike" cap="none">
                <a:solidFill>
                  <a:srgbClr val="3D3D4E"/>
                </a:solidFill>
                <a:latin typeface="Times New Roman"/>
                <a:ea typeface="Times New Roman"/>
                <a:cs typeface="Times New Roman"/>
                <a:sym typeface="Times New Roman"/>
              </a:rPr>
              <a:t>2.</a:t>
            </a:r>
            <a:r>
              <a:rPr lang="en-US" sz="1800" b="0" i="1" u="none" strike="noStrike" cap="none">
                <a:solidFill>
                  <a:srgbClr val="3D3D4E"/>
                </a:solidFill>
                <a:latin typeface="Times New Roman"/>
                <a:ea typeface="Times New Roman"/>
                <a:cs typeface="Times New Roman"/>
                <a:sym typeface="Times New Roman"/>
              </a:rPr>
              <a:t>w</a:t>
            </a:r>
            <a:r>
              <a:rPr lang="en-US" sz="1800" b="0" i="0" u="none" strike="noStrike" cap="none">
                <a:solidFill>
                  <a:srgbClr val="3D3D4E"/>
                </a:solidFill>
                <a:latin typeface="Times New Roman"/>
                <a:ea typeface="Times New Roman"/>
                <a:cs typeface="Times New Roman"/>
                <a:sym typeface="Times New Roman"/>
              </a:rPr>
              <a:t>9</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15"/>
          <p:cNvSpPr txBox="1">
            <a:spLocks noGrp="1"/>
          </p:cNvSpPr>
          <p:nvPr>
            <p:ph type="title"/>
          </p:nvPr>
        </p:nvSpPr>
        <p:spPr>
          <a:xfrm>
            <a:off x="484414" y="228600"/>
            <a:ext cx="81534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a:latin typeface="Times New Roman"/>
                <a:ea typeface="Times New Roman"/>
                <a:cs typeface="Times New Roman"/>
                <a:sym typeface="Times New Roman"/>
              </a:rPr>
              <a:t>Backpropagation in</a:t>
            </a:r>
            <a:r>
              <a:rPr lang="en-US" sz="1100" b="1" i="0">
                <a:solidFill>
                  <a:srgbClr val="2E2E40"/>
                </a:solidFill>
                <a:latin typeface="Nunito Sans"/>
                <a:ea typeface="Nunito Sans"/>
                <a:cs typeface="Nunito Sans"/>
                <a:sym typeface="Nunito Sans"/>
              </a:rPr>
              <a:t/>
            </a:r>
            <a:br>
              <a:rPr lang="en-US" sz="1100" b="1" i="0">
                <a:solidFill>
                  <a:srgbClr val="2E2E40"/>
                </a:solidFill>
                <a:latin typeface="Nunito Sans"/>
                <a:ea typeface="Nunito Sans"/>
                <a:cs typeface="Nunito Sans"/>
                <a:sym typeface="Nunito Sans"/>
              </a:rPr>
            </a:br>
            <a:r>
              <a:rPr lang="en-US" sz="2800" b="1" i="0" u="none" strike="noStrike">
                <a:latin typeface="Times New Roman"/>
                <a:ea typeface="Times New Roman"/>
                <a:cs typeface="Times New Roman"/>
                <a:sym typeface="Times New Roman"/>
              </a:rPr>
              <a:t>Multilayer Perceptron (MLP)</a:t>
            </a:r>
            <a:endParaRPr sz="2800" b="1">
              <a:latin typeface="Times New Roman"/>
              <a:ea typeface="Times New Roman"/>
              <a:cs typeface="Times New Roman"/>
              <a:sym typeface="Times New Roman"/>
            </a:endParaRPr>
          </a:p>
        </p:txBody>
      </p:sp>
      <p:sp>
        <p:nvSpPr>
          <p:cNvPr id="345" name="Google Shape;345;p15"/>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16</a:t>
            </a:fld>
            <a:endParaRPr/>
          </a:p>
        </p:txBody>
      </p:sp>
      <p:sp>
        <p:nvSpPr>
          <p:cNvPr id="346" name="Google Shape;346;p15"/>
          <p:cNvSpPr txBox="1"/>
          <p:nvPr/>
        </p:nvSpPr>
        <p:spPr>
          <a:xfrm>
            <a:off x="1637522" y="6372225"/>
            <a:ext cx="6477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highlight>
                  <a:srgbClr val="FFFF00"/>
                </a:highlight>
                <a:latin typeface="Times New Roman"/>
                <a:ea typeface="Times New Roman"/>
                <a:cs typeface="Times New Roman"/>
                <a:sym typeface="Times New Roman"/>
              </a:rPr>
              <a:t>https://www.educative.io/edpresso/what-is-a-multi-layered-perceptron</a:t>
            </a:r>
            <a:endParaRPr sz="1400" b="0" i="0" u="none" strike="noStrike" cap="none">
              <a:solidFill>
                <a:srgbClr val="000000"/>
              </a:solidFill>
              <a:latin typeface="Arial"/>
              <a:ea typeface="Arial"/>
              <a:cs typeface="Arial"/>
              <a:sym typeface="Arial"/>
            </a:endParaRPr>
          </a:p>
        </p:txBody>
      </p:sp>
      <p:sp>
        <p:nvSpPr>
          <p:cNvPr id="347" name="Google Shape;347;p15"/>
          <p:cNvSpPr txBox="1"/>
          <p:nvPr/>
        </p:nvSpPr>
        <p:spPr>
          <a:xfrm>
            <a:off x="533400" y="1752600"/>
            <a:ext cx="7973008" cy="4524315"/>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Times New Roman"/>
                <a:ea typeface="Times New Roman"/>
                <a:cs typeface="Times New Roman"/>
                <a:sym typeface="Times New Roman"/>
              </a:rPr>
              <a:t>Backpropagation is a technique used to </a:t>
            </a:r>
            <a:r>
              <a:rPr lang="en-US" sz="1800" b="1" i="0" u="none" strike="noStrike" cap="none" dirty="0">
                <a:solidFill>
                  <a:schemeClr val="dk1"/>
                </a:solidFill>
                <a:latin typeface="Times New Roman"/>
                <a:ea typeface="Times New Roman"/>
                <a:cs typeface="Times New Roman"/>
                <a:sym typeface="Times New Roman"/>
              </a:rPr>
              <a:t>optimize the weights</a:t>
            </a:r>
            <a:r>
              <a:rPr lang="en-US" sz="1800" b="0" i="0" u="none" strike="noStrike" cap="none" dirty="0">
                <a:solidFill>
                  <a:schemeClr val="dk1"/>
                </a:solidFill>
                <a:latin typeface="Times New Roman"/>
                <a:ea typeface="Times New Roman"/>
                <a:cs typeface="Times New Roman"/>
                <a:sym typeface="Times New Roman"/>
              </a:rPr>
              <a:t> of an MLP using the outputs as inputs.</a:t>
            </a:r>
            <a:endParaRPr sz="1400" b="0" i="0" u="none" strike="noStrike" cap="none" dirty="0">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Times New Roman"/>
                <a:ea typeface="Times New Roman"/>
                <a:cs typeface="Times New Roman"/>
                <a:sym typeface="Times New Roman"/>
              </a:rPr>
              <a:t>In a conventional MLP, random weights are assigned to all the connections. These random weights propagate values through the network to produce the actual output. </a:t>
            </a:r>
            <a:endParaRPr sz="1400" b="0" i="0" u="none" strike="noStrike" cap="none" dirty="0">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Times New Roman"/>
                <a:ea typeface="Times New Roman"/>
                <a:cs typeface="Times New Roman"/>
                <a:sym typeface="Times New Roman"/>
              </a:rPr>
              <a:t>Naturally, this output would differ from the expected output. The difference between the two values is called the </a:t>
            </a:r>
            <a:r>
              <a:rPr lang="en-US" sz="1800" b="1" i="0" u="none" strike="noStrike" cap="none" dirty="0">
                <a:solidFill>
                  <a:schemeClr val="dk1"/>
                </a:solidFill>
                <a:latin typeface="Times New Roman"/>
                <a:ea typeface="Times New Roman"/>
                <a:cs typeface="Times New Roman"/>
                <a:sym typeface="Times New Roman"/>
              </a:rPr>
              <a:t>error</a:t>
            </a:r>
            <a:r>
              <a:rPr lang="en-US" sz="1800" b="0" i="0" u="none" strike="noStrike" cap="none" dirty="0">
                <a:solidFill>
                  <a:schemeClr val="dk1"/>
                </a:solidFill>
                <a:latin typeface="Times New Roman"/>
                <a:ea typeface="Times New Roman"/>
                <a:cs typeface="Times New Roman"/>
                <a:sym typeface="Times New Roman"/>
              </a:rPr>
              <a:t>.</a:t>
            </a:r>
            <a:endParaRPr sz="1400" b="0" i="0" u="none" strike="noStrike" cap="none" dirty="0">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chemeClr val="dk1"/>
              </a:buClr>
              <a:buSzPts val="1800"/>
              <a:buFont typeface="Noto Sans Symbols"/>
              <a:buChar char="⮚"/>
            </a:pPr>
            <a:r>
              <a:rPr lang="en-US" sz="1800" b="1" i="0" u="none" strike="noStrike" cap="none" dirty="0">
                <a:solidFill>
                  <a:schemeClr val="dk1"/>
                </a:solidFill>
                <a:latin typeface="Times New Roman"/>
                <a:ea typeface="Times New Roman"/>
                <a:cs typeface="Times New Roman"/>
                <a:sym typeface="Times New Roman"/>
              </a:rPr>
              <a:t>Backpropagation refers to the process of sending this error back through the network, readjusting the weights automatically</a:t>
            </a:r>
            <a:r>
              <a:rPr lang="en-US" sz="1800" b="0" i="0" u="none" strike="noStrike" cap="none" dirty="0">
                <a:solidFill>
                  <a:schemeClr val="dk1"/>
                </a:solidFill>
                <a:latin typeface="Times New Roman"/>
                <a:ea typeface="Times New Roman"/>
                <a:cs typeface="Times New Roman"/>
                <a:sym typeface="Times New Roman"/>
              </a:rPr>
              <a:t> so that eventually, the error between the actual and expected output is minimized.</a:t>
            </a:r>
            <a:endParaRPr sz="1400" b="0" i="0" u="none" strike="noStrike" cap="none" dirty="0">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Times New Roman"/>
                <a:ea typeface="Times New Roman"/>
                <a:cs typeface="Times New Roman"/>
                <a:sym typeface="Times New Roman"/>
              </a:rPr>
              <a:t>In this way, the output of the current iteration becomes the input and affects the next output. This is repeated until the correct output is produced. The weights at the end of the process would be the ones on which the neural network works correctly.</a:t>
            </a:r>
            <a:endParaRPr sz="1400" b="0" i="0" u="none" strike="noStrike" cap="none" dirty="0">
              <a:solidFill>
                <a:srgbClr val="000000"/>
              </a:solidFill>
              <a:latin typeface="Arial"/>
              <a:ea typeface="Arial"/>
              <a:cs typeface="Arial"/>
              <a:sym typeface="Arial"/>
            </a:endParaRPr>
          </a:p>
          <a:p>
            <a:pPr marL="285750" marR="0" lvl="0" indent="-171450" algn="just" rtl="0">
              <a:lnSpc>
                <a:spcPct val="100000"/>
              </a:lnSpc>
              <a:spcBef>
                <a:spcPts val="0"/>
              </a:spcBef>
              <a:spcAft>
                <a:spcPts val="0"/>
              </a:spcAft>
              <a:buClr>
                <a:schemeClr val="dk1"/>
              </a:buClr>
              <a:buSzPts val="1800"/>
              <a:buFont typeface="Noto Sans Symbols"/>
              <a:buNone/>
            </a:pPr>
            <a:endParaRPr sz="1800" b="0" i="0" u="none" strike="noStrike" cap="none" dirty="0">
              <a:solidFill>
                <a:schemeClr val="dk1"/>
              </a:solidFill>
              <a:latin typeface="Times New Roman"/>
              <a:ea typeface="Times New Roman"/>
              <a:cs typeface="Times New Roman"/>
              <a:sym typeface="Times New Roman"/>
            </a:endParaRPr>
          </a:p>
          <a:p>
            <a:pPr marL="285750" marR="0" lvl="0" indent="-171450" algn="just" rtl="0">
              <a:lnSpc>
                <a:spcPct val="100000"/>
              </a:lnSpc>
              <a:spcBef>
                <a:spcPts val="0"/>
              </a:spcBef>
              <a:spcAft>
                <a:spcPts val="0"/>
              </a:spcAft>
              <a:buClr>
                <a:schemeClr val="dk1"/>
              </a:buClr>
              <a:buSzPts val="1800"/>
              <a:buFont typeface="Noto Sans Symbols"/>
              <a:buNone/>
            </a:pPr>
            <a:endParaRPr sz="18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6"/>
          <p:cNvSpPr txBox="1">
            <a:spLocks noGrp="1"/>
          </p:cNvSpPr>
          <p:nvPr>
            <p:ph type="title"/>
          </p:nvPr>
        </p:nvSpPr>
        <p:spPr>
          <a:xfrm>
            <a:off x="484414" y="228600"/>
            <a:ext cx="81534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a:latin typeface="Times New Roman"/>
                <a:ea typeface="Times New Roman"/>
                <a:cs typeface="Times New Roman"/>
                <a:sym typeface="Times New Roman"/>
              </a:rPr>
              <a:t>Backpropagation in</a:t>
            </a:r>
            <a:r>
              <a:rPr lang="en-US" sz="1100" b="1" i="0">
                <a:solidFill>
                  <a:srgbClr val="2E2E40"/>
                </a:solidFill>
                <a:latin typeface="Nunito Sans"/>
                <a:ea typeface="Nunito Sans"/>
                <a:cs typeface="Nunito Sans"/>
                <a:sym typeface="Nunito Sans"/>
              </a:rPr>
              <a:t/>
            </a:r>
            <a:br>
              <a:rPr lang="en-US" sz="1100" b="1" i="0">
                <a:solidFill>
                  <a:srgbClr val="2E2E40"/>
                </a:solidFill>
                <a:latin typeface="Nunito Sans"/>
                <a:ea typeface="Nunito Sans"/>
                <a:cs typeface="Nunito Sans"/>
                <a:sym typeface="Nunito Sans"/>
              </a:rPr>
            </a:br>
            <a:r>
              <a:rPr lang="en-US" sz="2800" b="1" i="0" u="none" strike="noStrike">
                <a:latin typeface="Times New Roman"/>
                <a:ea typeface="Times New Roman"/>
                <a:cs typeface="Times New Roman"/>
                <a:sym typeface="Times New Roman"/>
              </a:rPr>
              <a:t>Multilayer Perceptron (MLP)</a:t>
            </a:r>
            <a:endParaRPr sz="2800" b="1">
              <a:latin typeface="Times New Roman"/>
              <a:ea typeface="Times New Roman"/>
              <a:cs typeface="Times New Roman"/>
              <a:sym typeface="Times New Roman"/>
            </a:endParaRPr>
          </a:p>
        </p:txBody>
      </p:sp>
      <p:sp>
        <p:nvSpPr>
          <p:cNvPr id="353" name="Google Shape;353;p16"/>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17</a:t>
            </a:fld>
            <a:endParaRPr/>
          </a:p>
        </p:txBody>
      </p:sp>
      <p:sp>
        <p:nvSpPr>
          <p:cNvPr id="354" name="Google Shape;354;p16"/>
          <p:cNvSpPr txBox="1"/>
          <p:nvPr/>
        </p:nvSpPr>
        <p:spPr>
          <a:xfrm>
            <a:off x="1637522" y="6372225"/>
            <a:ext cx="6477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highlight>
                  <a:srgbClr val="FFFF00"/>
                </a:highlight>
                <a:latin typeface="Times New Roman"/>
                <a:ea typeface="Times New Roman"/>
                <a:cs typeface="Times New Roman"/>
                <a:sym typeface="Times New Roman"/>
              </a:rPr>
              <a:t>https://www.educative.io/edpresso/what-is-a-multi-layered-perceptron</a:t>
            </a:r>
            <a:endParaRPr sz="1400" b="0" i="0" u="none" strike="noStrike" cap="none">
              <a:solidFill>
                <a:srgbClr val="000000"/>
              </a:solidFill>
              <a:latin typeface="Arial"/>
              <a:ea typeface="Arial"/>
              <a:cs typeface="Arial"/>
              <a:sym typeface="Arial"/>
            </a:endParaRPr>
          </a:p>
        </p:txBody>
      </p:sp>
      <p:sp>
        <p:nvSpPr>
          <p:cNvPr id="355" name="Google Shape;355;p16"/>
          <p:cNvSpPr txBox="1"/>
          <p:nvPr/>
        </p:nvSpPr>
        <p:spPr>
          <a:xfrm>
            <a:off x="1066800" y="1436137"/>
            <a:ext cx="662940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Times New Roman"/>
                <a:ea typeface="Times New Roman"/>
                <a:cs typeface="Times New Roman"/>
                <a:sym typeface="Times New Roman"/>
              </a:rPr>
              <a:t>How Backpropagation works?? </a:t>
            </a:r>
            <a:endParaRPr sz="1400" b="0" i="0" u="none" strike="noStrike" cap="none">
              <a:solidFill>
                <a:srgbClr val="000000"/>
              </a:solidFill>
              <a:latin typeface="Arial"/>
              <a:ea typeface="Arial"/>
              <a:cs typeface="Arial"/>
              <a:sym typeface="Arial"/>
            </a:endParaRPr>
          </a:p>
        </p:txBody>
      </p:sp>
      <p:pic>
        <p:nvPicPr>
          <p:cNvPr id="356" name="Google Shape;356;p16"/>
          <p:cNvPicPr preferRelativeResize="0"/>
          <p:nvPr/>
        </p:nvPicPr>
        <p:blipFill rotWithShape="1">
          <a:blip r:embed="rId3">
            <a:alphaModFix/>
          </a:blip>
          <a:srcRect/>
          <a:stretch/>
        </p:blipFill>
        <p:spPr>
          <a:xfrm>
            <a:off x="871622" y="1879727"/>
            <a:ext cx="7553325" cy="4429125"/>
          </a:xfrm>
          <a:prstGeom prst="rect">
            <a:avLst/>
          </a:prstGeom>
          <a:noFill/>
          <a:ln>
            <a:noFill/>
          </a:ln>
        </p:spPr>
      </p:pic>
      <p:pic>
        <p:nvPicPr>
          <p:cNvPr id="357" name="Google Shape;357;p16"/>
          <p:cNvPicPr preferRelativeResize="0"/>
          <p:nvPr/>
        </p:nvPicPr>
        <p:blipFill rotWithShape="1">
          <a:blip r:embed="rId4">
            <a:alphaModFix/>
          </a:blip>
          <a:srcRect/>
          <a:stretch/>
        </p:blipFill>
        <p:spPr>
          <a:xfrm>
            <a:off x="871622" y="1901498"/>
            <a:ext cx="7572375" cy="4400550"/>
          </a:xfrm>
          <a:prstGeom prst="rect">
            <a:avLst/>
          </a:prstGeom>
          <a:noFill/>
          <a:ln>
            <a:noFill/>
          </a:ln>
        </p:spPr>
      </p:pic>
      <p:pic>
        <p:nvPicPr>
          <p:cNvPr id="358" name="Google Shape;358;p16"/>
          <p:cNvPicPr preferRelativeResize="0"/>
          <p:nvPr/>
        </p:nvPicPr>
        <p:blipFill rotWithShape="1">
          <a:blip r:embed="rId5">
            <a:alphaModFix/>
          </a:blip>
          <a:srcRect/>
          <a:stretch/>
        </p:blipFill>
        <p:spPr>
          <a:xfrm>
            <a:off x="885812" y="1870202"/>
            <a:ext cx="7562850" cy="4438650"/>
          </a:xfrm>
          <a:prstGeom prst="rect">
            <a:avLst/>
          </a:prstGeom>
          <a:noFill/>
          <a:ln>
            <a:noFill/>
          </a:ln>
        </p:spPr>
      </p:pic>
      <p:pic>
        <p:nvPicPr>
          <p:cNvPr id="359" name="Google Shape;359;p16"/>
          <p:cNvPicPr preferRelativeResize="0"/>
          <p:nvPr/>
        </p:nvPicPr>
        <p:blipFill rotWithShape="1">
          <a:blip r:embed="rId6">
            <a:alphaModFix/>
          </a:blip>
          <a:srcRect/>
          <a:stretch/>
        </p:blipFill>
        <p:spPr>
          <a:xfrm>
            <a:off x="904862" y="1838125"/>
            <a:ext cx="7553325" cy="4410075"/>
          </a:xfrm>
          <a:prstGeom prst="rect">
            <a:avLst/>
          </a:prstGeom>
          <a:noFill/>
          <a:ln>
            <a:noFill/>
          </a:ln>
        </p:spPr>
      </p:pic>
      <p:pic>
        <p:nvPicPr>
          <p:cNvPr id="360" name="Google Shape;360;p16"/>
          <p:cNvPicPr preferRelativeResize="0"/>
          <p:nvPr/>
        </p:nvPicPr>
        <p:blipFill rotWithShape="1">
          <a:blip r:embed="rId7">
            <a:alphaModFix/>
          </a:blip>
          <a:srcRect/>
          <a:stretch/>
        </p:blipFill>
        <p:spPr>
          <a:xfrm>
            <a:off x="874538" y="1816354"/>
            <a:ext cx="7543800" cy="4429125"/>
          </a:xfrm>
          <a:prstGeom prst="rect">
            <a:avLst/>
          </a:prstGeom>
          <a:noFill/>
          <a:ln>
            <a:noFill/>
          </a:ln>
        </p:spPr>
      </p:pic>
      <p:pic>
        <p:nvPicPr>
          <p:cNvPr id="361" name="Google Shape;361;p16"/>
          <p:cNvPicPr preferRelativeResize="0"/>
          <p:nvPr/>
        </p:nvPicPr>
        <p:blipFill rotWithShape="1">
          <a:blip r:embed="rId8">
            <a:alphaModFix/>
          </a:blip>
          <a:srcRect/>
          <a:stretch/>
        </p:blipFill>
        <p:spPr>
          <a:xfrm>
            <a:off x="875121" y="1852412"/>
            <a:ext cx="7524750" cy="4381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71"/>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18</a:t>
            </a:fld>
            <a:endParaRPr/>
          </a:p>
        </p:txBody>
      </p:sp>
      <p:sp>
        <p:nvSpPr>
          <p:cNvPr id="367" name="Google Shape;367;p71"/>
          <p:cNvSpPr txBox="1">
            <a:spLocks noGrp="1"/>
          </p:cNvSpPr>
          <p:nvPr>
            <p:ph type="title"/>
          </p:nvPr>
        </p:nvSpPr>
        <p:spPr>
          <a:xfrm>
            <a:off x="514739" y="152400"/>
            <a:ext cx="8024813"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i="0" u="none" strike="noStrike">
                <a:latin typeface="Times New Roman"/>
                <a:ea typeface="Times New Roman"/>
                <a:cs typeface="Times New Roman"/>
                <a:sym typeface="Times New Roman"/>
              </a:rPr>
              <a:t>Chain Rule</a:t>
            </a:r>
            <a:endParaRPr sz="2800" b="1">
              <a:latin typeface="Times New Roman"/>
              <a:ea typeface="Times New Roman"/>
              <a:cs typeface="Times New Roman"/>
              <a:sym typeface="Times New Roman"/>
            </a:endParaRPr>
          </a:p>
        </p:txBody>
      </p:sp>
      <p:pic>
        <p:nvPicPr>
          <p:cNvPr id="368" name="Google Shape;368;p71"/>
          <p:cNvPicPr preferRelativeResize="0"/>
          <p:nvPr/>
        </p:nvPicPr>
        <p:blipFill rotWithShape="1">
          <a:blip r:embed="rId3">
            <a:alphaModFix/>
          </a:blip>
          <a:srcRect/>
          <a:stretch/>
        </p:blipFill>
        <p:spPr>
          <a:xfrm>
            <a:off x="2654777" y="2426291"/>
            <a:ext cx="4059922" cy="3524133"/>
          </a:xfrm>
          <a:prstGeom prst="rect">
            <a:avLst/>
          </a:prstGeom>
          <a:noFill/>
          <a:ln>
            <a:noFill/>
          </a:ln>
        </p:spPr>
      </p:pic>
      <p:sp>
        <p:nvSpPr>
          <p:cNvPr id="369" name="Google Shape;369;p71"/>
          <p:cNvSpPr txBox="1"/>
          <p:nvPr/>
        </p:nvSpPr>
        <p:spPr>
          <a:xfrm>
            <a:off x="755781" y="1639808"/>
            <a:ext cx="7314237" cy="64633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Noto Sans Symbols"/>
              <a:buChar char="⮚"/>
            </a:pPr>
            <a:r>
              <a:rPr lang="en-US" sz="1800" b="1" i="0" u="none" strike="noStrike" cap="none" dirty="0">
                <a:solidFill>
                  <a:srgbClr val="000000"/>
                </a:solidFill>
                <a:latin typeface="Times New Roman"/>
                <a:ea typeface="Times New Roman"/>
                <a:cs typeface="Times New Roman"/>
                <a:sym typeface="Times New Roman"/>
              </a:rPr>
              <a:t>Chain Rule is covered when you studied Differential Calculus. </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Noto Sans Symbols"/>
              <a:buChar char="⮚"/>
            </a:pPr>
            <a:r>
              <a:rPr lang="en-US" sz="1800" b="1" i="0" u="none" strike="noStrike" cap="none" dirty="0">
                <a:solidFill>
                  <a:srgbClr val="000000"/>
                </a:solidFill>
                <a:latin typeface="Times New Roman"/>
                <a:ea typeface="Times New Roman"/>
                <a:cs typeface="Times New Roman"/>
                <a:sym typeface="Times New Roman"/>
              </a:rPr>
              <a:t>The derivatives of energy functions are evaluated the Chain rule.</a:t>
            </a:r>
            <a:endParaRPr sz="1400" b="0" i="0" u="none" strike="noStrike" cap="none" dirty="0">
              <a:solidFill>
                <a:srgbClr val="000000"/>
              </a:solidFill>
              <a:latin typeface="Arial"/>
              <a:ea typeface="Arial"/>
              <a:cs typeface="Arial"/>
              <a:sym typeface="Arial"/>
            </a:endParaRPr>
          </a:p>
        </p:txBody>
      </p:sp>
      <p:sp>
        <p:nvSpPr>
          <p:cNvPr id="370" name="Google Shape;370;p71"/>
          <p:cNvSpPr txBox="1"/>
          <p:nvPr/>
        </p:nvSpPr>
        <p:spPr>
          <a:xfrm>
            <a:off x="755781" y="6185874"/>
            <a:ext cx="778377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3C4043"/>
                </a:solidFill>
                <a:highlight>
                  <a:srgbClr val="FFFF00"/>
                </a:highlight>
                <a:latin typeface="Times New Roman"/>
                <a:ea typeface="Times New Roman"/>
                <a:cs typeface="Times New Roman"/>
                <a:sym typeface="Times New Roman"/>
              </a:rPr>
              <a:t>Machine learning with neural networks An introduction for scientists and engineers, Bernhard Mehlig.</a:t>
            </a:r>
            <a:endParaRPr sz="1400" b="0" i="0" u="none" strike="noStrike" cap="none">
              <a:solidFill>
                <a:srgbClr val="000000"/>
              </a:solidFill>
              <a:highlight>
                <a:srgbClr val="FFFF00"/>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18"/>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19</a:t>
            </a:fld>
            <a:endParaRPr/>
          </a:p>
        </p:txBody>
      </p:sp>
      <p:sp>
        <p:nvSpPr>
          <p:cNvPr id="376" name="Google Shape;376;p18"/>
          <p:cNvSpPr txBox="1">
            <a:spLocks noGrp="1"/>
          </p:cNvSpPr>
          <p:nvPr>
            <p:ph type="title"/>
          </p:nvPr>
        </p:nvSpPr>
        <p:spPr>
          <a:xfrm>
            <a:off x="514739" y="152400"/>
            <a:ext cx="8024813"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i="0" u="none" strike="noStrike">
                <a:latin typeface="Times New Roman"/>
                <a:ea typeface="Times New Roman"/>
                <a:cs typeface="Times New Roman"/>
                <a:sym typeface="Times New Roman"/>
              </a:rPr>
              <a:t>Chain Rule</a:t>
            </a:r>
            <a:endParaRPr sz="2800" b="1">
              <a:latin typeface="Times New Roman"/>
              <a:ea typeface="Times New Roman"/>
              <a:cs typeface="Times New Roman"/>
              <a:sym typeface="Times New Roman"/>
            </a:endParaRPr>
          </a:p>
        </p:txBody>
      </p:sp>
      <p:pic>
        <p:nvPicPr>
          <p:cNvPr id="377" name="Google Shape;377;p18"/>
          <p:cNvPicPr preferRelativeResize="0"/>
          <p:nvPr/>
        </p:nvPicPr>
        <p:blipFill rotWithShape="1">
          <a:blip r:embed="rId3">
            <a:alphaModFix/>
          </a:blip>
          <a:srcRect/>
          <a:stretch/>
        </p:blipFill>
        <p:spPr>
          <a:xfrm>
            <a:off x="83876" y="1761531"/>
            <a:ext cx="8976247" cy="4630546"/>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
          <p:cNvSpPr txBox="1">
            <a:spLocks noGrp="1"/>
          </p:cNvSpPr>
          <p:nvPr>
            <p:ph type="title"/>
          </p:nvPr>
        </p:nvSpPr>
        <p:spPr>
          <a:xfrm>
            <a:off x="650097"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b="1">
                <a:latin typeface="Times New Roman"/>
                <a:ea typeface="Times New Roman"/>
                <a:cs typeface="Times New Roman"/>
                <a:sym typeface="Times New Roman"/>
              </a:rPr>
              <a:t>Unit II : Contents</a:t>
            </a:r>
            <a:endParaRPr/>
          </a:p>
        </p:txBody>
      </p:sp>
      <p:sp>
        <p:nvSpPr>
          <p:cNvPr id="228" name="Google Shape;228;p2"/>
          <p:cNvSpPr txBox="1">
            <a:spLocks noGrp="1"/>
          </p:cNvSpPr>
          <p:nvPr>
            <p:ph type="body" idx="1"/>
          </p:nvPr>
        </p:nvSpPr>
        <p:spPr>
          <a:xfrm>
            <a:off x="381000" y="1752600"/>
            <a:ext cx="8673600" cy="4208100"/>
          </a:xfrm>
          <a:prstGeom prst="rect">
            <a:avLst/>
          </a:prstGeom>
          <a:noFill/>
          <a:ln>
            <a:noFill/>
          </a:ln>
        </p:spPr>
        <p:txBody>
          <a:bodyPr spcFirstLastPara="1" wrap="square" lIns="91425" tIns="45700" rIns="91425" bIns="45700" anchor="t" anchorCtr="0">
            <a:noAutofit/>
          </a:bodyPr>
          <a:lstStyle/>
          <a:p>
            <a:pPr marL="319088" lvl="0" indent="-227648" algn="l" rtl="0">
              <a:lnSpc>
                <a:spcPct val="100000"/>
              </a:lnSpc>
              <a:spcBef>
                <a:spcPts val="0"/>
              </a:spcBef>
              <a:spcAft>
                <a:spcPts val="0"/>
              </a:spcAft>
              <a:buSzPts val="1440"/>
              <a:buNone/>
            </a:pPr>
            <a:endParaRPr sz="2400" dirty="0">
              <a:latin typeface="Times New Roman"/>
              <a:ea typeface="Times New Roman"/>
              <a:cs typeface="Times New Roman"/>
              <a:sym typeface="Times New Roman"/>
            </a:endParaRPr>
          </a:p>
          <a:p>
            <a:pPr marL="0" lvl="0" indent="0" algn="l" rtl="0">
              <a:lnSpc>
                <a:spcPct val="100000"/>
              </a:lnSpc>
              <a:spcBef>
                <a:spcPts val="0"/>
              </a:spcBef>
              <a:spcAft>
                <a:spcPts val="0"/>
              </a:spcAft>
              <a:buSzPts val="1440"/>
              <a:buNone/>
            </a:pPr>
            <a:r>
              <a:rPr lang="en-US" sz="2400" b="1" i="0" u="none" strike="noStrike" dirty="0">
                <a:solidFill>
                  <a:srgbClr val="000000"/>
                </a:solidFill>
                <a:latin typeface="Times New Roman"/>
                <a:ea typeface="Times New Roman"/>
                <a:cs typeface="Times New Roman"/>
                <a:sym typeface="Times New Roman"/>
              </a:rPr>
              <a:t>Introduction to Deep Learning</a:t>
            </a:r>
            <a:endParaRPr sz="2400" b="0" dirty="0">
              <a:latin typeface="Times New Roman"/>
              <a:ea typeface="Times New Roman"/>
              <a:cs typeface="Times New Roman"/>
              <a:sym typeface="Times New Roman"/>
            </a:endParaRPr>
          </a:p>
          <a:p>
            <a:pPr marL="0" lvl="0" indent="0" algn="l" rtl="0">
              <a:lnSpc>
                <a:spcPct val="100000"/>
              </a:lnSpc>
              <a:spcBef>
                <a:spcPts val="700"/>
              </a:spcBef>
              <a:spcAft>
                <a:spcPts val="0"/>
              </a:spcAft>
              <a:buSzPts val="1440"/>
              <a:buNone/>
            </a:pPr>
            <a:r>
              <a:rPr lang="en-US" sz="2400" b="1" dirty="0">
                <a:latin typeface="Times New Roman"/>
                <a:ea typeface="Times New Roman"/>
                <a:cs typeface="Times New Roman"/>
                <a:sym typeface="Times New Roman"/>
              </a:rPr>
              <a:t>                                                   </a:t>
            </a:r>
            <a:endParaRPr sz="2400" dirty="0">
              <a:latin typeface="Times New Roman"/>
              <a:ea typeface="Times New Roman"/>
              <a:cs typeface="Times New Roman"/>
              <a:sym typeface="Times New Roman"/>
            </a:endParaRPr>
          </a:p>
          <a:p>
            <a:pPr marL="0" lvl="0" indent="0" algn="l" rtl="0">
              <a:lnSpc>
                <a:spcPct val="100000"/>
              </a:lnSpc>
              <a:spcBef>
                <a:spcPts val="700"/>
              </a:spcBef>
              <a:spcAft>
                <a:spcPts val="0"/>
              </a:spcAft>
              <a:buSzPts val="1440"/>
              <a:buNone/>
            </a:pPr>
            <a:r>
              <a:rPr lang="en-US" sz="2400" b="0" i="0" u="none" strike="noStrike" dirty="0">
                <a:solidFill>
                  <a:srgbClr val="000000"/>
                </a:solidFill>
                <a:latin typeface="Times New Roman"/>
                <a:ea typeface="Times New Roman"/>
                <a:cs typeface="Times New Roman"/>
                <a:sym typeface="Times New Roman"/>
              </a:rPr>
              <a:t>Introduction to Deep learning</a:t>
            </a:r>
            <a:r>
              <a:rPr lang="en-US" sz="2400" b="1" i="0" u="none" strike="noStrike" dirty="0">
                <a:solidFill>
                  <a:srgbClr val="000000"/>
                </a:solidFill>
                <a:latin typeface="Times New Roman"/>
                <a:ea typeface="Times New Roman"/>
                <a:cs typeface="Times New Roman"/>
                <a:sym typeface="Times New Roman"/>
              </a:rPr>
              <a:t>, </a:t>
            </a:r>
            <a:r>
              <a:rPr lang="en-US" sz="2400" b="0" i="0" u="none" strike="noStrike" dirty="0">
                <a:solidFill>
                  <a:srgbClr val="000000"/>
                </a:solidFill>
                <a:latin typeface="Times New Roman"/>
                <a:ea typeface="Times New Roman"/>
                <a:cs typeface="Times New Roman"/>
                <a:sym typeface="Times New Roman"/>
              </a:rPr>
              <a:t>Architecture,</a:t>
            </a:r>
            <a:r>
              <a:rPr lang="en-US" sz="2400" b="1" i="0" u="none" strike="noStrike" dirty="0">
                <a:solidFill>
                  <a:srgbClr val="000000"/>
                </a:solidFill>
                <a:latin typeface="Times New Roman"/>
                <a:ea typeface="Times New Roman"/>
                <a:cs typeface="Times New Roman"/>
                <a:sym typeface="Times New Roman"/>
              </a:rPr>
              <a:t> </a:t>
            </a:r>
            <a:r>
              <a:rPr lang="en-US" sz="2400" b="0" i="0" u="none" strike="noStrike" dirty="0">
                <a:solidFill>
                  <a:srgbClr val="000000"/>
                </a:solidFill>
                <a:latin typeface="Times New Roman"/>
                <a:ea typeface="Times New Roman"/>
                <a:cs typeface="Times New Roman"/>
                <a:sym typeface="Times New Roman"/>
              </a:rPr>
              <a:t>Multilayer Perceptron (MLP), Training MLP, Chain Rule, </a:t>
            </a:r>
            <a:r>
              <a:rPr lang="en-US" sz="2400" b="0" i="0" u="none" strike="noStrike" dirty="0" smtClean="0">
                <a:solidFill>
                  <a:srgbClr val="000000"/>
                </a:solidFill>
                <a:latin typeface="Times New Roman"/>
                <a:ea typeface="Times New Roman"/>
                <a:cs typeface="Times New Roman"/>
                <a:sym typeface="Times New Roman"/>
              </a:rPr>
              <a:t>Back-propagation</a:t>
            </a:r>
            <a:r>
              <a:rPr lang="en-US" sz="2400" b="0" i="0" u="none" strike="noStrike" dirty="0">
                <a:solidFill>
                  <a:srgbClr val="000000"/>
                </a:solidFill>
                <a:latin typeface="Times New Roman"/>
                <a:ea typeface="Times New Roman"/>
                <a:cs typeface="Times New Roman"/>
                <a:sym typeface="Times New Roman"/>
              </a:rPr>
              <a:t>, Optimization Methods,</a:t>
            </a:r>
            <a:r>
              <a:rPr lang="en-US" sz="2400" b="1" i="0" u="none" strike="noStrike" dirty="0">
                <a:solidFill>
                  <a:srgbClr val="000000"/>
                </a:solidFill>
                <a:latin typeface="Times New Roman"/>
                <a:ea typeface="Times New Roman"/>
                <a:cs typeface="Times New Roman"/>
                <a:sym typeface="Times New Roman"/>
              </a:rPr>
              <a:t> </a:t>
            </a:r>
            <a:r>
              <a:rPr lang="en-US" sz="2400" b="0" i="0" u="none" strike="noStrike" dirty="0">
                <a:solidFill>
                  <a:srgbClr val="000000"/>
                </a:solidFill>
                <a:latin typeface="Times New Roman"/>
                <a:ea typeface="Times New Roman"/>
                <a:cs typeface="Times New Roman"/>
                <a:sym typeface="Times New Roman"/>
              </a:rPr>
              <a:t>Feedforward Neural Network, Examples of Deep Learning.</a:t>
            </a:r>
            <a:endParaRPr sz="2400" dirty="0">
              <a:latin typeface="Times New Roman"/>
              <a:ea typeface="Times New Roman"/>
              <a:cs typeface="Times New Roman"/>
              <a:sym typeface="Times New Roman"/>
            </a:endParaRPr>
          </a:p>
        </p:txBody>
      </p:sp>
      <p:sp>
        <p:nvSpPr>
          <p:cNvPr id="229" name="Google Shape;229;p2"/>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72"/>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20</a:t>
            </a:fld>
            <a:endParaRPr/>
          </a:p>
        </p:txBody>
      </p:sp>
      <p:pic>
        <p:nvPicPr>
          <p:cNvPr id="383" name="Google Shape;383;p72"/>
          <p:cNvPicPr preferRelativeResize="0"/>
          <p:nvPr/>
        </p:nvPicPr>
        <p:blipFill rotWithShape="1">
          <a:blip r:embed="rId3">
            <a:alphaModFix/>
          </a:blip>
          <a:srcRect/>
          <a:stretch/>
        </p:blipFill>
        <p:spPr>
          <a:xfrm>
            <a:off x="117410" y="1463675"/>
            <a:ext cx="8535002" cy="5046630"/>
          </a:xfrm>
          <a:prstGeom prst="rect">
            <a:avLst/>
          </a:prstGeom>
          <a:noFill/>
          <a:ln>
            <a:noFill/>
          </a:ln>
        </p:spPr>
      </p:pic>
      <p:sp>
        <p:nvSpPr>
          <p:cNvPr id="384" name="Google Shape;384;p72"/>
          <p:cNvSpPr txBox="1"/>
          <p:nvPr/>
        </p:nvSpPr>
        <p:spPr>
          <a:xfrm>
            <a:off x="2593910" y="6382020"/>
            <a:ext cx="4572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highlight>
                  <a:srgbClr val="FFFF00"/>
                </a:highlight>
                <a:latin typeface="Times New Roman"/>
                <a:ea typeface="Times New Roman"/>
                <a:cs typeface="Times New Roman"/>
                <a:sym typeface="Times New Roman"/>
              </a:rPr>
              <a:t>https://www.youtube.com/watch?v=5ogmEkujoqE</a:t>
            </a:r>
            <a:endParaRPr sz="1400" b="0" i="0" u="none" strike="noStrike" cap="none">
              <a:solidFill>
                <a:srgbClr val="000000"/>
              </a:solidFill>
              <a:latin typeface="Arial"/>
              <a:ea typeface="Arial"/>
              <a:cs typeface="Arial"/>
              <a:sym typeface="Arial"/>
            </a:endParaRPr>
          </a:p>
        </p:txBody>
      </p:sp>
      <p:sp>
        <p:nvSpPr>
          <p:cNvPr id="385" name="Google Shape;385;p72"/>
          <p:cNvSpPr txBox="1">
            <a:spLocks noGrp="1"/>
          </p:cNvSpPr>
          <p:nvPr>
            <p:ph type="title"/>
          </p:nvPr>
        </p:nvSpPr>
        <p:spPr>
          <a:xfrm>
            <a:off x="372504" y="168203"/>
            <a:ext cx="8024813"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i="0" u="none" strike="noStrike">
                <a:latin typeface="Times New Roman"/>
                <a:ea typeface="Times New Roman"/>
                <a:cs typeface="Times New Roman"/>
                <a:sym typeface="Times New Roman"/>
              </a:rPr>
              <a:t>Chain Rule</a:t>
            </a:r>
            <a:endParaRPr sz="2800" b="1">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17"/>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21</a:t>
            </a:fld>
            <a:endParaRPr/>
          </a:p>
        </p:txBody>
      </p:sp>
      <p:sp>
        <p:nvSpPr>
          <p:cNvPr id="391" name="Google Shape;391;p17"/>
          <p:cNvSpPr txBox="1">
            <a:spLocks noGrp="1"/>
          </p:cNvSpPr>
          <p:nvPr>
            <p:ph type="title"/>
          </p:nvPr>
        </p:nvSpPr>
        <p:spPr>
          <a:xfrm>
            <a:off x="514739" y="152400"/>
            <a:ext cx="8024813"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i="0" u="none" strike="noStrike">
                <a:latin typeface="Times New Roman"/>
                <a:ea typeface="Times New Roman"/>
                <a:cs typeface="Times New Roman"/>
                <a:sym typeface="Times New Roman"/>
              </a:rPr>
              <a:t>Training Multilayer Perceptron (MLP)</a:t>
            </a:r>
            <a:endParaRPr sz="2800" b="1">
              <a:latin typeface="Times New Roman"/>
              <a:ea typeface="Times New Roman"/>
              <a:cs typeface="Times New Roman"/>
              <a:sym typeface="Times New Roman"/>
            </a:endParaRPr>
          </a:p>
        </p:txBody>
      </p:sp>
      <p:sp>
        <p:nvSpPr>
          <p:cNvPr id="392" name="Google Shape;392;p17"/>
          <p:cNvSpPr txBox="1"/>
          <p:nvPr/>
        </p:nvSpPr>
        <p:spPr>
          <a:xfrm>
            <a:off x="1170900" y="2885364"/>
            <a:ext cx="6171596"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Neural network needs to be trained on dataset</a:t>
            </a:r>
            <a:endParaRPr sz="24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1.	Data Preparation</a:t>
            </a:r>
            <a:endParaRPr sz="24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2.	Weight Update </a:t>
            </a:r>
            <a:endParaRPr sz="24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3.	Prediction</a:t>
            </a:r>
            <a:endParaRPr sz="2400" b="0" i="0" u="none" strike="noStrike" cap="none" dirty="0">
              <a:solidFill>
                <a:schemeClr val="dk1"/>
              </a:solidFill>
              <a:latin typeface="Times New Roman"/>
              <a:ea typeface="Times New Roman"/>
              <a:cs typeface="Times New Roman"/>
              <a:sym typeface="Times New Roman"/>
            </a:endParaRPr>
          </a:p>
          <a:p>
            <a:pPr marL="285750" marR="0" lvl="0" indent="-171450" algn="just" rtl="0">
              <a:lnSpc>
                <a:spcPct val="100000"/>
              </a:lnSpc>
              <a:spcBef>
                <a:spcPts val="0"/>
              </a:spcBef>
              <a:spcAft>
                <a:spcPts val="0"/>
              </a:spcAft>
              <a:buClr>
                <a:schemeClr val="dk1"/>
              </a:buClr>
              <a:buSzPts val="1800"/>
              <a:buFont typeface="Noto Sans Symbols"/>
              <a:buNone/>
            </a:pPr>
            <a:endParaRPr sz="2400" b="0" i="0" u="none" strike="noStrike" cap="none" dirty="0">
              <a:solidFill>
                <a:schemeClr val="dk1"/>
              </a:solidFill>
              <a:latin typeface="Times New Roman"/>
              <a:ea typeface="Times New Roman"/>
              <a:cs typeface="Times New Roman"/>
              <a:sym typeface="Times New Roman"/>
            </a:endParaRPr>
          </a:p>
          <a:p>
            <a:pPr marL="285750" marR="0" lvl="0" indent="-171450" algn="just" rtl="0">
              <a:lnSpc>
                <a:spcPct val="100000"/>
              </a:lnSpc>
              <a:spcBef>
                <a:spcPts val="0"/>
              </a:spcBef>
              <a:spcAft>
                <a:spcPts val="0"/>
              </a:spcAft>
              <a:buClr>
                <a:schemeClr val="dk1"/>
              </a:buClr>
              <a:buSzPts val="1800"/>
              <a:buFont typeface="Noto Sans Symbols"/>
              <a:buNone/>
            </a:pPr>
            <a:endParaRPr sz="24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c801758fd9_0_7"/>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22</a:t>
            </a:fld>
            <a:endParaRPr/>
          </a:p>
        </p:txBody>
      </p:sp>
      <p:sp>
        <p:nvSpPr>
          <p:cNvPr id="398" name="Google Shape;398;gc801758fd9_0_7"/>
          <p:cNvSpPr txBox="1">
            <a:spLocks noGrp="1"/>
          </p:cNvSpPr>
          <p:nvPr>
            <p:ph type="title"/>
          </p:nvPr>
        </p:nvSpPr>
        <p:spPr>
          <a:xfrm>
            <a:off x="514739" y="152400"/>
            <a:ext cx="80247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2800" b="1" i="0" u="none" strike="noStrike">
                <a:latin typeface="Times New Roman"/>
                <a:ea typeface="Times New Roman"/>
                <a:cs typeface="Times New Roman"/>
                <a:sym typeface="Times New Roman"/>
              </a:rPr>
              <a:t>Training MLP</a:t>
            </a:r>
            <a:r>
              <a:rPr lang="en-US" sz="2800" b="1">
                <a:latin typeface="Times New Roman"/>
                <a:ea typeface="Times New Roman"/>
                <a:cs typeface="Times New Roman"/>
                <a:sym typeface="Times New Roman"/>
              </a:rPr>
              <a:t>- Data Preparation</a:t>
            </a:r>
            <a:endParaRPr sz="2800" b="1">
              <a:latin typeface="Times New Roman"/>
              <a:ea typeface="Times New Roman"/>
              <a:cs typeface="Times New Roman"/>
              <a:sym typeface="Times New Roman"/>
            </a:endParaRPr>
          </a:p>
        </p:txBody>
      </p:sp>
      <p:sp>
        <p:nvSpPr>
          <p:cNvPr id="399" name="Google Shape;399;gc801758fd9_0_7"/>
          <p:cNvSpPr txBox="1"/>
          <p:nvPr/>
        </p:nvSpPr>
        <p:spPr>
          <a:xfrm>
            <a:off x="540550" y="1539900"/>
            <a:ext cx="8603450" cy="5227032"/>
          </a:xfrm>
          <a:prstGeom prst="rect">
            <a:avLst/>
          </a:prstGeom>
          <a:noFill/>
          <a:ln>
            <a:noFill/>
          </a:ln>
        </p:spPr>
        <p:txBody>
          <a:bodyPr spcFirstLastPara="1" wrap="square" lIns="91425" tIns="45700" rIns="91425" bIns="45700" anchor="t" anchorCtr="0">
            <a:spAutoFit/>
          </a:bodyPr>
          <a:lstStyle/>
          <a:p>
            <a:pPr marL="457200" marR="0" lvl="0" indent="-342900" algn="l" rtl="0">
              <a:lnSpc>
                <a:spcPct val="115000"/>
              </a:lnSpc>
              <a:spcBef>
                <a:spcPts val="0"/>
              </a:spcBef>
              <a:spcAft>
                <a:spcPts val="0"/>
              </a:spcAft>
              <a:buClr>
                <a:srgbClr val="555555"/>
              </a:buClr>
              <a:buSzPts val="1800"/>
              <a:buFont typeface="Arial"/>
              <a:buChar char="●"/>
            </a:pPr>
            <a:r>
              <a:rPr lang="en-US" sz="2000" b="0" i="0" u="none" strike="noStrike" cap="none" dirty="0">
                <a:solidFill>
                  <a:schemeClr val="dk1"/>
                </a:solidFill>
                <a:highlight>
                  <a:srgbClr val="FFFFFF"/>
                </a:highlight>
                <a:latin typeface="Times New Roman"/>
                <a:ea typeface="Times New Roman"/>
                <a:cs typeface="Times New Roman"/>
                <a:sym typeface="Times New Roman"/>
              </a:rPr>
              <a:t>Data must be numerical, real values. </a:t>
            </a:r>
            <a:endParaRPr sz="2000" b="0" i="0" u="none" strike="noStrike" cap="none" dirty="0">
              <a:solidFill>
                <a:schemeClr val="dk1"/>
              </a:solidFill>
              <a:highlight>
                <a:srgbClr val="FFFFFF"/>
              </a:highlight>
              <a:latin typeface="Times New Roman"/>
              <a:ea typeface="Times New Roman"/>
              <a:cs typeface="Times New Roman"/>
              <a:sym typeface="Times New Roman"/>
            </a:endParaRPr>
          </a:p>
          <a:p>
            <a:pPr marL="457200" marR="0" lvl="0" indent="-342900" algn="l" rtl="0">
              <a:lnSpc>
                <a:spcPct val="115000"/>
              </a:lnSpc>
              <a:spcBef>
                <a:spcPts val="0"/>
              </a:spcBef>
              <a:spcAft>
                <a:spcPts val="0"/>
              </a:spcAft>
              <a:buClr>
                <a:srgbClr val="000000"/>
              </a:buClr>
              <a:buSzPts val="1800"/>
              <a:buFont typeface="Arial"/>
              <a:buChar char="●"/>
            </a:pPr>
            <a:r>
              <a:rPr lang="en-US" sz="2000" b="0" i="0" u="none" strike="noStrike" cap="none" dirty="0">
                <a:solidFill>
                  <a:schemeClr val="dk1"/>
                </a:solidFill>
                <a:highlight>
                  <a:srgbClr val="FFFFFF"/>
                </a:highlight>
                <a:latin typeface="Times New Roman"/>
                <a:ea typeface="Times New Roman"/>
                <a:cs typeface="Times New Roman"/>
                <a:sym typeface="Times New Roman"/>
              </a:rPr>
              <a:t>If </a:t>
            </a:r>
            <a:r>
              <a:rPr lang="en-US" sz="2000" b="1" i="0" u="none" strike="noStrike" cap="none" dirty="0">
                <a:solidFill>
                  <a:schemeClr val="dk1"/>
                </a:solidFill>
                <a:highlight>
                  <a:srgbClr val="FFFFFF"/>
                </a:highlight>
                <a:latin typeface="Times New Roman"/>
                <a:ea typeface="Times New Roman"/>
                <a:cs typeface="Times New Roman"/>
                <a:sym typeface="Times New Roman"/>
              </a:rPr>
              <a:t>categorical data</a:t>
            </a:r>
            <a:r>
              <a:rPr lang="en-US" sz="2000" b="0" i="0" u="none" strike="noStrike" cap="none" dirty="0">
                <a:solidFill>
                  <a:schemeClr val="dk1"/>
                </a:solidFill>
                <a:highlight>
                  <a:srgbClr val="FFFFFF"/>
                </a:highlight>
                <a:latin typeface="Times New Roman"/>
                <a:ea typeface="Times New Roman"/>
                <a:cs typeface="Times New Roman"/>
                <a:sym typeface="Times New Roman"/>
              </a:rPr>
              <a:t>, such as a sex attribute with the values “male” and “female”, then you can </a:t>
            </a:r>
            <a:r>
              <a:rPr lang="en-US" sz="2000" b="1" i="0" u="none" strike="noStrike" cap="none" dirty="0">
                <a:solidFill>
                  <a:schemeClr val="dk1"/>
                </a:solidFill>
                <a:highlight>
                  <a:srgbClr val="FFFFFF"/>
                </a:highlight>
                <a:latin typeface="Times New Roman"/>
                <a:ea typeface="Times New Roman"/>
                <a:cs typeface="Times New Roman"/>
                <a:sym typeface="Times New Roman"/>
              </a:rPr>
              <a:t>convert it to a real-valued representation </a:t>
            </a:r>
            <a:r>
              <a:rPr lang="en-US" sz="2000" b="0" i="0" u="none" strike="noStrike" cap="none" dirty="0">
                <a:solidFill>
                  <a:schemeClr val="dk1"/>
                </a:solidFill>
                <a:highlight>
                  <a:srgbClr val="FFFFFF"/>
                </a:highlight>
                <a:latin typeface="Times New Roman"/>
                <a:ea typeface="Times New Roman"/>
                <a:cs typeface="Times New Roman"/>
                <a:sym typeface="Times New Roman"/>
              </a:rPr>
              <a:t>called a </a:t>
            </a:r>
            <a:r>
              <a:rPr lang="en-US" sz="2000" b="0" i="0" u="none" strike="noStrike" cap="none" dirty="0">
                <a:solidFill>
                  <a:schemeClr val="dk1"/>
                </a:solidFill>
                <a:highlight>
                  <a:srgbClr val="FFFFFF"/>
                </a:highlight>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one hot encoding</a:t>
            </a:r>
            <a:r>
              <a:rPr lang="en-US" sz="2000" b="0" i="0" u="none" strike="noStrike" cap="none" dirty="0">
                <a:solidFill>
                  <a:schemeClr val="dk1"/>
                </a:solidFill>
                <a:highlight>
                  <a:srgbClr val="FFFFFF"/>
                </a:highlight>
                <a:latin typeface="Times New Roman"/>
                <a:ea typeface="Times New Roman"/>
                <a:cs typeface="Times New Roman"/>
                <a:sym typeface="Times New Roman"/>
              </a:rPr>
              <a:t>. </a:t>
            </a:r>
            <a:endParaRPr sz="2000" b="0" i="0" u="none" strike="noStrike" cap="none" dirty="0">
              <a:solidFill>
                <a:schemeClr val="dk1"/>
              </a:solidFill>
              <a:highlight>
                <a:srgbClr val="FFFFFF"/>
              </a:highlight>
              <a:latin typeface="Times New Roman"/>
              <a:ea typeface="Times New Roman"/>
              <a:cs typeface="Times New Roman"/>
              <a:sym typeface="Times New Roman"/>
            </a:endParaRPr>
          </a:p>
          <a:p>
            <a:pPr marL="457200" marR="0" lvl="0" indent="-342900" algn="l" rtl="0">
              <a:lnSpc>
                <a:spcPct val="115000"/>
              </a:lnSpc>
              <a:spcBef>
                <a:spcPts val="0"/>
              </a:spcBef>
              <a:spcAft>
                <a:spcPts val="0"/>
              </a:spcAft>
              <a:buClr>
                <a:srgbClr val="555555"/>
              </a:buClr>
              <a:buSzPts val="1800"/>
              <a:buFont typeface="Arial"/>
              <a:buChar char="●"/>
            </a:pPr>
            <a:r>
              <a:rPr lang="en-US" sz="2000" b="0" i="0" u="none" strike="noStrike" cap="none" dirty="0">
                <a:solidFill>
                  <a:schemeClr val="dk1"/>
                </a:solidFill>
                <a:highlight>
                  <a:srgbClr val="FFFFFF"/>
                </a:highlight>
                <a:latin typeface="Times New Roman"/>
                <a:ea typeface="Times New Roman"/>
                <a:cs typeface="Times New Roman"/>
                <a:sym typeface="Times New Roman"/>
              </a:rPr>
              <a:t>one hot encoding can be used on the </a:t>
            </a:r>
            <a:r>
              <a:rPr lang="en-US" sz="2000" b="1" u="none" strike="noStrike" cap="none" dirty="0">
                <a:solidFill>
                  <a:schemeClr val="dk1"/>
                </a:solidFill>
                <a:highlight>
                  <a:srgbClr val="FFFFFF"/>
                </a:highlight>
                <a:latin typeface="Times New Roman"/>
                <a:ea typeface="Times New Roman"/>
                <a:cs typeface="Times New Roman"/>
                <a:sym typeface="Times New Roman"/>
              </a:rPr>
              <a:t>output variable </a:t>
            </a:r>
            <a:r>
              <a:rPr lang="en-US" sz="2000" b="0" i="0" u="none" strike="noStrike" cap="none" dirty="0">
                <a:solidFill>
                  <a:schemeClr val="dk1"/>
                </a:solidFill>
                <a:highlight>
                  <a:srgbClr val="FFFFFF"/>
                </a:highlight>
                <a:latin typeface="Times New Roman"/>
                <a:ea typeface="Times New Roman"/>
                <a:cs typeface="Times New Roman"/>
                <a:sym typeface="Times New Roman"/>
              </a:rPr>
              <a:t>in classification problems with more than one class. </a:t>
            </a:r>
            <a:endParaRPr sz="2000" b="0" i="0" u="none" strike="noStrike" cap="none" dirty="0">
              <a:solidFill>
                <a:schemeClr val="dk1"/>
              </a:solidFill>
              <a:highlight>
                <a:srgbClr val="FFFFFF"/>
              </a:highlight>
              <a:latin typeface="Times New Roman"/>
              <a:ea typeface="Times New Roman"/>
              <a:cs typeface="Times New Roman"/>
              <a:sym typeface="Times New Roman"/>
            </a:endParaRPr>
          </a:p>
          <a:p>
            <a:pPr marL="457200" marR="0" lvl="0" indent="-342900" algn="l" rtl="0">
              <a:lnSpc>
                <a:spcPct val="115000"/>
              </a:lnSpc>
              <a:spcBef>
                <a:spcPts val="0"/>
              </a:spcBef>
              <a:spcAft>
                <a:spcPts val="0"/>
              </a:spcAft>
              <a:buClr>
                <a:srgbClr val="555555"/>
              </a:buClr>
              <a:buSzPts val="1800"/>
              <a:buFont typeface="Arial"/>
              <a:buChar char="●"/>
            </a:pPr>
            <a:r>
              <a:rPr lang="en-US" sz="2000" b="0" i="0" u="none" strike="noStrike" cap="none" dirty="0">
                <a:solidFill>
                  <a:schemeClr val="dk1"/>
                </a:solidFill>
                <a:highlight>
                  <a:srgbClr val="FFFFFF"/>
                </a:highlight>
                <a:latin typeface="Times New Roman"/>
                <a:ea typeface="Times New Roman"/>
                <a:cs typeface="Times New Roman"/>
                <a:sym typeface="Times New Roman"/>
              </a:rPr>
              <a:t>This would create a binary vector from a single column that would be easy to directly compare to the output of the neuron in the network’s output layer, that as described above, would output one value for each class.</a:t>
            </a:r>
            <a:endParaRPr sz="2000" b="0" i="0" u="none" strike="noStrike" cap="none" dirty="0">
              <a:solidFill>
                <a:schemeClr val="dk1"/>
              </a:solidFill>
              <a:highlight>
                <a:srgbClr val="FFFFFF"/>
              </a:highlight>
              <a:latin typeface="Times New Roman"/>
              <a:ea typeface="Times New Roman"/>
              <a:cs typeface="Times New Roman"/>
              <a:sym typeface="Times New Roman"/>
            </a:endParaRPr>
          </a:p>
          <a:p>
            <a:pPr marL="457200" marR="0" lvl="0" indent="-342900" algn="l" rtl="0">
              <a:spcBef>
                <a:spcPts val="0"/>
              </a:spcBef>
              <a:spcAft>
                <a:spcPts val="0"/>
              </a:spcAft>
              <a:buClr>
                <a:srgbClr val="555555"/>
              </a:buClr>
              <a:buSzPts val="1800"/>
              <a:buFont typeface="Arial"/>
              <a:buChar char="●"/>
            </a:pPr>
            <a:r>
              <a:rPr lang="en-US" sz="2000" b="0" i="0" u="none" strike="noStrike" cap="none" dirty="0">
                <a:solidFill>
                  <a:schemeClr val="dk1"/>
                </a:solidFill>
                <a:highlight>
                  <a:srgbClr val="FFFFFF"/>
                </a:highlight>
                <a:latin typeface="Times New Roman"/>
                <a:ea typeface="Times New Roman"/>
                <a:cs typeface="Times New Roman"/>
                <a:sym typeface="Times New Roman"/>
              </a:rPr>
              <a:t>Data Preprocessing</a:t>
            </a:r>
            <a:endParaRPr sz="2000" b="0" i="0" u="none" strike="noStrike" cap="none" dirty="0">
              <a:solidFill>
                <a:schemeClr val="dk1"/>
              </a:solidFill>
              <a:highlight>
                <a:srgbClr val="FFFFFF"/>
              </a:highlight>
              <a:latin typeface="Times New Roman"/>
              <a:ea typeface="Times New Roman"/>
              <a:cs typeface="Times New Roman"/>
              <a:sym typeface="Times New Roman"/>
            </a:endParaRPr>
          </a:p>
          <a:p>
            <a:pPr marL="0" marR="0" lvl="0" indent="0" algn="l" rtl="0">
              <a:spcBef>
                <a:spcPts val="1400"/>
              </a:spcBef>
              <a:spcAft>
                <a:spcPts val="0"/>
              </a:spcAft>
              <a:buClr>
                <a:schemeClr val="dk1"/>
              </a:buClr>
              <a:buSzPts val="1100"/>
              <a:buFont typeface="Arial"/>
              <a:buNone/>
            </a:pPr>
            <a:r>
              <a:rPr lang="en-US" sz="2000" b="0" i="0" u="none" strike="noStrike" cap="none" dirty="0" smtClean="0">
                <a:solidFill>
                  <a:schemeClr val="dk1"/>
                </a:solidFill>
                <a:highlight>
                  <a:srgbClr val="FFFFFF"/>
                </a:highlight>
                <a:latin typeface="Times New Roman"/>
                <a:ea typeface="Times New Roman"/>
                <a:cs typeface="Times New Roman"/>
                <a:sym typeface="Times New Roman"/>
              </a:rPr>
              <a:t>1.	Normalization</a:t>
            </a:r>
          </a:p>
          <a:p>
            <a:pPr marL="0" marR="0" lvl="0" indent="0" algn="l" rtl="0">
              <a:spcBef>
                <a:spcPts val="1400"/>
              </a:spcBef>
              <a:spcAft>
                <a:spcPts val="0"/>
              </a:spcAft>
              <a:buClr>
                <a:schemeClr val="dk1"/>
              </a:buClr>
              <a:buSzPts val="1100"/>
              <a:buFont typeface="Arial"/>
              <a:buNone/>
            </a:pPr>
            <a:r>
              <a:rPr lang="en-US" sz="2000" b="0" i="0" u="none" strike="noStrike" cap="none" dirty="0" smtClean="0">
                <a:solidFill>
                  <a:schemeClr val="dk1"/>
                </a:solidFill>
                <a:highlight>
                  <a:srgbClr val="FFFFFF"/>
                </a:highlight>
                <a:latin typeface="Times New Roman"/>
                <a:ea typeface="Times New Roman"/>
                <a:cs typeface="Times New Roman"/>
                <a:sym typeface="Times New Roman"/>
              </a:rPr>
              <a:t>2</a:t>
            </a:r>
            <a:r>
              <a:rPr lang="en-US" sz="2000" b="0" i="0" u="none" strike="noStrike" cap="none" dirty="0">
                <a:solidFill>
                  <a:schemeClr val="dk1"/>
                </a:solidFill>
                <a:highlight>
                  <a:srgbClr val="FFFFFF"/>
                </a:highlight>
                <a:latin typeface="Times New Roman"/>
                <a:ea typeface="Times New Roman"/>
                <a:cs typeface="Times New Roman"/>
                <a:sym typeface="Times New Roman"/>
              </a:rPr>
              <a:t>.	Standardization</a:t>
            </a:r>
            <a:endParaRPr sz="2000" b="0" i="0" u="none" strike="noStrike" cap="none" dirty="0">
              <a:solidFill>
                <a:schemeClr val="dk1"/>
              </a:solidFill>
              <a:highlight>
                <a:srgbClr val="FFFFFF"/>
              </a:highlight>
              <a:latin typeface="Times New Roman"/>
              <a:ea typeface="Times New Roman"/>
              <a:cs typeface="Times New Roman"/>
              <a:sym typeface="Times New Roman"/>
            </a:endParaRPr>
          </a:p>
          <a:p>
            <a:pPr marL="0" marR="0" lvl="0" indent="0" algn="l" rtl="0">
              <a:spcBef>
                <a:spcPts val="1400"/>
              </a:spcBef>
              <a:spcAft>
                <a:spcPts val="1400"/>
              </a:spcAft>
              <a:buClr>
                <a:schemeClr val="dk1"/>
              </a:buClr>
              <a:buSzPts val="1100"/>
              <a:buFont typeface="Arial"/>
              <a:buNone/>
            </a:pPr>
            <a:r>
              <a:rPr lang="en-US" sz="2000" b="0" i="0" u="none" strike="noStrike" cap="none" dirty="0">
                <a:solidFill>
                  <a:schemeClr val="dk1"/>
                </a:solidFill>
                <a:highlight>
                  <a:srgbClr val="FFFFFF"/>
                </a:highlight>
                <a:latin typeface="Times New Roman"/>
                <a:ea typeface="Times New Roman"/>
                <a:cs typeface="Times New Roman"/>
                <a:sym typeface="Times New Roman"/>
              </a:rPr>
              <a:t>3.	Scaling</a:t>
            </a:r>
            <a:endParaRPr sz="2000" b="0" i="0" u="none" strike="noStrike" cap="none" dirty="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c801758fd9_0_14"/>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23</a:t>
            </a:fld>
            <a:endParaRPr/>
          </a:p>
        </p:txBody>
      </p:sp>
      <p:sp>
        <p:nvSpPr>
          <p:cNvPr id="405" name="Google Shape;405;gc801758fd9_0_14"/>
          <p:cNvSpPr txBox="1">
            <a:spLocks noGrp="1"/>
          </p:cNvSpPr>
          <p:nvPr>
            <p:ph type="title"/>
          </p:nvPr>
        </p:nvSpPr>
        <p:spPr>
          <a:xfrm>
            <a:off x="514739" y="152400"/>
            <a:ext cx="80247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2800" b="1" i="0" u="none" strike="noStrike" dirty="0">
                <a:latin typeface="Times New Roman"/>
                <a:ea typeface="Times New Roman"/>
                <a:cs typeface="Times New Roman"/>
                <a:sym typeface="Times New Roman"/>
              </a:rPr>
              <a:t>Training MLP</a:t>
            </a:r>
            <a:r>
              <a:rPr lang="en-US" sz="2800" b="1" dirty="0">
                <a:latin typeface="Times New Roman"/>
                <a:ea typeface="Times New Roman"/>
                <a:cs typeface="Times New Roman"/>
                <a:sym typeface="Times New Roman"/>
              </a:rPr>
              <a:t>- </a:t>
            </a:r>
            <a:r>
              <a:rPr lang="en-US" sz="2800" b="1" dirty="0" smtClean="0">
                <a:latin typeface="Times New Roman"/>
                <a:ea typeface="Times New Roman"/>
                <a:cs typeface="Times New Roman"/>
                <a:sym typeface="Times New Roman"/>
              </a:rPr>
              <a:t>Weight Update Algorithm</a:t>
            </a:r>
            <a:endParaRPr sz="2800" b="1" dirty="0">
              <a:latin typeface="Times New Roman"/>
              <a:ea typeface="Times New Roman"/>
              <a:cs typeface="Times New Roman"/>
              <a:sym typeface="Times New Roman"/>
            </a:endParaRPr>
          </a:p>
        </p:txBody>
      </p:sp>
      <p:sp>
        <p:nvSpPr>
          <p:cNvPr id="406" name="Google Shape;406;gc801758fd9_0_14"/>
          <p:cNvSpPr txBox="1"/>
          <p:nvPr/>
        </p:nvSpPr>
        <p:spPr>
          <a:xfrm>
            <a:off x="533400" y="1463700"/>
            <a:ext cx="8376600" cy="5491206"/>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chemeClr val="dk1"/>
              </a:buClr>
              <a:buSzPts val="1100"/>
              <a:buFont typeface="Arial"/>
              <a:buNone/>
            </a:pPr>
            <a:r>
              <a:rPr lang="en-US" sz="2000" b="1" i="0" u="none" strike="noStrike" cap="none" dirty="0">
                <a:solidFill>
                  <a:schemeClr val="dk1"/>
                </a:solidFill>
                <a:highlight>
                  <a:srgbClr val="FFFFFF"/>
                </a:highlight>
                <a:latin typeface="Times New Roman"/>
                <a:ea typeface="Times New Roman"/>
                <a:cs typeface="Times New Roman"/>
                <a:sym typeface="Times New Roman"/>
              </a:rPr>
              <a:t>Stochastic Gradient Descent</a:t>
            </a:r>
            <a:endParaRPr sz="2000" b="1" i="0" u="none" strike="noStrike" cap="none" dirty="0">
              <a:solidFill>
                <a:schemeClr val="dk1"/>
              </a:solidFill>
              <a:highlight>
                <a:srgbClr val="FFFFFF"/>
              </a:highlight>
              <a:latin typeface="Times New Roman"/>
              <a:ea typeface="Times New Roman"/>
              <a:cs typeface="Times New Roman"/>
              <a:sym typeface="Times New Roman"/>
            </a:endParaRPr>
          </a:p>
          <a:p>
            <a:pPr marL="457200" marR="0" lvl="0" indent="-342900" algn="just" rtl="0">
              <a:lnSpc>
                <a:spcPct val="115000"/>
              </a:lnSpc>
              <a:spcBef>
                <a:spcPts val="700"/>
              </a:spcBef>
              <a:spcAft>
                <a:spcPts val="0"/>
              </a:spcAft>
              <a:buClr>
                <a:srgbClr val="555555"/>
              </a:buClr>
              <a:buSzPts val="1800"/>
              <a:buFont typeface="Arial"/>
              <a:buChar char="●"/>
            </a:pPr>
            <a:r>
              <a:rPr lang="en-US" sz="2000" b="0" i="0" u="none" strike="noStrike" cap="none" dirty="0">
                <a:solidFill>
                  <a:schemeClr val="dk1"/>
                </a:solidFill>
                <a:highlight>
                  <a:srgbClr val="FFFFFF"/>
                </a:highlight>
                <a:latin typeface="Times New Roman"/>
                <a:ea typeface="Times New Roman"/>
                <a:cs typeface="Times New Roman"/>
                <a:sym typeface="Times New Roman"/>
              </a:rPr>
              <a:t>The </a:t>
            </a:r>
            <a:r>
              <a:rPr lang="en-US" sz="2000" b="1" i="0" u="none" strike="noStrike" cap="none" dirty="0">
                <a:solidFill>
                  <a:schemeClr val="dk1"/>
                </a:solidFill>
                <a:highlight>
                  <a:srgbClr val="FFFFFF"/>
                </a:highlight>
                <a:latin typeface="Times New Roman"/>
                <a:ea typeface="Times New Roman"/>
                <a:cs typeface="Times New Roman"/>
                <a:sym typeface="Times New Roman"/>
              </a:rPr>
              <a:t>classical and still preferred training algorithm </a:t>
            </a:r>
            <a:r>
              <a:rPr lang="en-US" sz="2000" b="0" i="0" u="none" strike="noStrike" cap="none" dirty="0">
                <a:solidFill>
                  <a:schemeClr val="dk1"/>
                </a:solidFill>
                <a:highlight>
                  <a:srgbClr val="FFFFFF"/>
                </a:highlight>
                <a:latin typeface="Times New Roman"/>
                <a:ea typeface="Times New Roman"/>
                <a:cs typeface="Times New Roman"/>
                <a:sym typeface="Times New Roman"/>
              </a:rPr>
              <a:t>for neural networks is called stochastic gradient descent.</a:t>
            </a:r>
            <a:endParaRPr sz="2000" b="0" i="0" u="none" strike="noStrike" cap="none" dirty="0">
              <a:solidFill>
                <a:schemeClr val="dk1"/>
              </a:solidFill>
              <a:highlight>
                <a:srgbClr val="FFFFFF"/>
              </a:highlight>
              <a:latin typeface="Times New Roman"/>
              <a:ea typeface="Times New Roman"/>
              <a:cs typeface="Times New Roman"/>
              <a:sym typeface="Times New Roman"/>
            </a:endParaRPr>
          </a:p>
          <a:p>
            <a:pPr marL="457200" marR="0" lvl="0" indent="-342900" algn="just" rtl="0">
              <a:lnSpc>
                <a:spcPct val="115000"/>
              </a:lnSpc>
              <a:spcBef>
                <a:spcPts val="0"/>
              </a:spcBef>
              <a:spcAft>
                <a:spcPts val="0"/>
              </a:spcAft>
              <a:buClr>
                <a:srgbClr val="555555"/>
              </a:buClr>
              <a:buSzPts val="1800"/>
              <a:buFont typeface="Arial"/>
              <a:buChar char="●"/>
            </a:pPr>
            <a:r>
              <a:rPr lang="en-US" sz="2000" b="1" i="0" u="none" strike="noStrike" cap="none" dirty="0">
                <a:solidFill>
                  <a:schemeClr val="dk1"/>
                </a:solidFill>
                <a:highlight>
                  <a:srgbClr val="FFFFFF"/>
                </a:highlight>
                <a:latin typeface="Times New Roman"/>
                <a:ea typeface="Times New Roman"/>
                <a:cs typeface="Times New Roman"/>
                <a:sym typeface="Times New Roman"/>
              </a:rPr>
              <a:t>One row of data </a:t>
            </a:r>
            <a:r>
              <a:rPr lang="en-US" sz="2000" b="0" i="0" u="none" strike="noStrike" cap="none" dirty="0">
                <a:solidFill>
                  <a:schemeClr val="dk1"/>
                </a:solidFill>
                <a:highlight>
                  <a:srgbClr val="FFFFFF"/>
                </a:highlight>
                <a:latin typeface="Times New Roman"/>
                <a:ea typeface="Times New Roman"/>
                <a:cs typeface="Times New Roman"/>
                <a:sym typeface="Times New Roman"/>
              </a:rPr>
              <a:t>is exposed to the network at a time as input and it </a:t>
            </a:r>
            <a:r>
              <a:rPr lang="en-US" sz="2000" b="1" i="0" u="none" strike="noStrike" cap="none" dirty="0">
                <a:solidFill>
                  <a:schemeClr val="dk1"/>
                </a:solidFill>
                <a:highlight>
                  <a:srgbClr val="FFFFFF"/>
                </a:highlight>
                <a:latin typeface="Times New Roman"/>
                <a:ea typeface="Times New Roman"/>
                <a:cs typeface="Times New Roman"/>
                <a:sym typeface="Times New Roman"/>
              </a:rPr>
              <a:t>processes the input upward activating neurons</a:t>
            </a:r>
            <a:r>
              <a:rPr lang="en-US" sz="2000" b="0" i="0" u="none" strike="noStrike" cap="none" dirty="0">
                <a:solidFill>
                  <a:schemeClr val="dk1"/>
                </a:solidFill>
                <a:highlight>
                  <a:srgbClr val="FFFFFF"/>
                </a:highlight>
                <a:latin typeface="Times New Roman"/>
                <a:ea typeface="Times New Roman"/>
                <a:cs typeface="Times New Roman"/>
                <a:sym typeface="Times New Roman"/>
              </a:rPr>
              <a:t> as it goes to finally </a:t>
            </a:r>
            <a:r>
              <a:rPr lang="en-US" sz="2000" b="1" i="0" u="none" strike="noStrike" cap="none" dirty="0">
                <a:solidFill>
                  <a:schemeClr val="dk1"/>
                </a:solidFill>
                <a:highlight>
                  <a:srgbClr val="FFFFFF"/>
                </a:highlight>
                <a:latin typeface="Times New Roman"/>
                <a:ea typeface="Times New Roman"/>
                <a:cs typeface="Times New Roman"/>
                <a:sym typeface="Times New Roman"/>
              </a:rPr>
              <a:t>produce an output value</a:t>
            </a:r>
            <a:r>
              <a:rPr lang="en-US" sz="2000" b="0" i="0" u="none" strike="noStrike" cap="none" dirty="0">
                <a:solidFill>
                  <a:schemeClr val="dk1"/>
                </a:solidFill>
                <a:highlight>
                  <a:srgbClr val="FFFFFF"/>
                </a:highlight>
                <a:latin typeface="Times New Roman"/>
                <a:ea typeface="Times New Roman"/>
                <a:cs typeface="Times New Roman"/>
                <a:sym typeface="Times New Roman"/>
              </a:rPr>
              <a:t>. </a:t>
            </a:r>
            <a:endParaRPr sz="2000" b="0" i="0" u="none" strike="noStrike" cap="none" dirty="0">
              <a:solidFill>
                <a:schemeClr val="dk1"/>
              </a:solidFill>
              <a:highlight>
                <a:srgbClr val="FFFFFF"/>
              </a:highlight>
              <a:latin typeface="Times New Roman"/>
              <a:ea typeface="Times New Roman"/>
              <a:cs typeface="Times New Roman"/>
              <a:sym typeface="Times New Roman"/>
            </a:endParaRPr>
          </a:p>
          <a:p>
            <a:pPr marL="457200" marR="0" lvl="0" indent="-342900" algn="just" rtl="0">
              <a:lnSpc>
                <a:spcPct val="115000"/>
              </a:lnSpc>
              <a:spcBef>
                <a:spcPts val="0"/>
              </a:spcBef>
              <a:spcAft>
                <a:spcPts val="0"/>
              </a:spcAft>
              <a:buClr>
                <a:srgbClr val="555555"/>
              </a:buClr>
              <a:buSzPts val="1800"/>
              <a:buFont typeface="Arial"/>
              <a:buChar char="●"/>
            </a:pPr>
            <a:r>
              <a:rPr lang="en-US" sz="2000" b="0" i="0" u="none" strike="noStrike" cap="none" dirty="0">
                <a:solidFill>
                  <a:schemeClr val="dk1"/>
                </a:solidFill>
                <a:highlight>
                  <a:srgbClr val="FFFFFF"/>
                </a:highlight>
                <a:latin typeface="Times New Roman"/>
                <a:ea typeface="Times New Roman"/>
                <a:cs typeface="Times New Roman"/>
                <a:sym typeface="Times New Roman"/>
              </a:rPr>
              <a:t>The output of the network is compared to the expected output and an </a:t>
            </a:r>
            <a:r>
              <a:rPr lang="en-US" sz="2000" b="1" i="0" u="none" strike="noStrike" cap="none" dirty="0">
                <a:solidFill>
                  <a:schemeClr val="dk1"/>
                </a:solidFill>
                <a:highlight>
                  <a:srgbClr val="FFFFFF"/>
                </a:highlight>
                <a:latin typeface="Times New Roman"/>
                <a:ea typeface="Times New Roman"/>
                <a:cs typeface="Times New Roman"/>
                <a:sym typeface="Times New Roman"/>
              </a:rPr>
              <a:t>error is calculated</a:t>
            </a:r>
            <a:r>
              <a:rPr lang="en-US" sz="2000" b="0" i="0" u="none" strike="noStrike" cap="none" dirty="0">
                <a:solidFill>
                  <a:schemeClr val="dk1"/>
                </a:solidFill>
                <a:highlight>
                  <a:srgbClr val="FFFFFF"/>
                </a:highlight>
                <a:latin typeface="Times New Roman"/>
                <a:ea typeface="Times New Roman"/>
                <a:cs typeface="Times New Roman"/>
                <a:sym typeface="Times New Roman"/>
              </a:rPr>
              <a:t>. </a:t>
            </a:r>
            <a:endParaRPr sz="2000" b="0" i="0" u="none" strike="noStrike" cap="none" dirty="0">
              <a:solidFill>
                <a:schemeClr val="dk1"/>
              </a:solidFill>
              <a:highlight>
                <a:srgbClr val="FFFFFF"/>
              </a:highlight>
              <a:latin typeface="Times New Roman"/>
              <a:ea typeface="Times New Roman"/>
              <a:cs typeface="Times New Roman"/>
              <a:sym typeface="Times New Roman"/>
            </a:endParaRPr>
          </a:p>
          <a:p>
            <a:pPr marL="457200" marR="0" lvl="0" indent="-342900" algn="just" rtl="0">
              <a:lnSpc>
                <a:spcPct val="115000"/>
              </a:lnSpc>
              <a:spcBef>
                <a:spcPts val="0"/>
              </a:spcBef>
              <a:spcAft>
                <a:spcPts val="0"/>
              </a:spcAft>
              <a:buClr>
                <a:srgbClr val="555555"/>
              </a:buClr>
              <a:buSzPts val="1800"/>
              <a:buFont typeface="Arial"/>
              <a:buChar char="●"/>
            </a:pPr>
            <a:r>
              <a:rPr lang="en-US" sz="2000" b="0" i="0" u="none" strike="noStrike" cap="none" dirty="0">
                <a:solidFill>
                  <a:schemeClr val="dk1"/>
                </a:solidFill>
                <a:highlight>
                  <a:srgbClr val="FFFFFF"/>
                </a:highlight>
                <a:latin typeface="Times New Roman"/>
                <a:ea typeface="Times New Roman"/>
                <a:cs typeface="Times New Roman"/>
                <a:sym typeface="Times New Roman"/>
              </a:rPr>
              <a:t>This error is then </a:t>
            </a:r>
            <a:r>
              <a:rPr lang="en-US" sz="2000" b="1" i="0" u="none" strike="noStrike" cap="none" dirty="0">
                <a:solidFill>
                  <a:schemeClr val="dk1"/>
                </a:solidFill>
                <a:highlight>
                  <a:srgbClr val="FFFFFF"/>
                </a:highlight>
                <a:latin typeface="Times New Roman"/>
                <a:ea typeface="Times New Roman"/>
                <a:cs typeface="Times New Roman"/>
                <a:sym typeface="Times New Roman"/>
              </a:rPr>
              <a:t>propagated back through the network</a:t>
            </a:r>
            <a:r>
              <a:rPr lang="en-US" sz="2000" b="0" i="0" u="none" strike="noStrike" cap="none" dirty="0">
                <a:solidFill>
                  <a:schemeClr val="dk1"/>
                </a:solidFill>
                <a:highlight>
                  <a:srgbClr val="FFFFFF"/>
                </a:highlight>
                <a:latin typeface="Times New Roman"/>
                <a:ea typeface="Times New Roman"/>
                <a:cs typeface="Times New Roman"/>
                <a:sym typeface="Times New Roman"/>
              </a:rPr>
              <a:t>, one layer at a time, and the weights are updated according to the amount that they contributed to the error. This  is called the </a:t>
            </a:r>
            <a:r>
              <a:rPr lang="en-US" sz="2000" b="0" i="0" u="none" strike="noStrike" cap="none" dirty="0">
                <a:solidFill>
                  <a:schemeClr val="dk1"/>
                </a:solidFill>
                <a:highlight>
                  <a:srgbClr val="FFFFFF"/>
                </a:highlight>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backpropagation algorithm</a:t>
            </a:r>
            <a:r>
              <a:rPr lang="en-US" sz="2000" b="0" i="0" u="none" strike="noStrike" cap="none" dirty="0">
                <a:solidFill>
                  <a:schemeClr val="dk1"/>
                </a:solidFill>
                <a:highlight>
                  <a:srgbClr val="FFFFFF"/>
                </a:highlight>
                <a:latin typeface="Times New Roman"/>
                <a:ea typeface="Times New Roman"/>
                <a:cs typeface="Times New Roman"/>
                <a:sym typeface="Times New Roman"/>
              </a:rPr>
              <a:t>.</a:t>
            </a:r>
            <a:endParaRPr sz="2000" b="0" i="0" u="none" strike="noStrike" cap="none" dirty="0">
              <a:solidFill>
                <a:schemeClr val="dk1"/>
              </a:solidFill>
              <a:highlight>
                <a:srgbClr val="FFFFFF"/>
              </a:highlight>
              <a:latin typeface="Times New Roman"/>
              <a:ea typeface="Times New Roman"/>
              <a:cs typeface="Times New Roman"/>
              <a:sym typeface="Times New Roman"/>
            </a:endParaRPr>
          </a:p>
          <a:p>
            <a:pPr marL="457200" marR="0" lvl="0" indent="-342900" algn="just" rtl="0">
              <a:lnSpc>
                <a:spcPct val="115000"/>
              </a:lnSpc>
              <a:spcBef>
                <a:spcPts val="0"/>
              </a:spcBef>
              <a:spcAft>
                <a:spcPts val="0"/>
              </a:spcAft>
              <a:buClr>
                <a:srgbClr val="555555"/>
              </a:buClr>
              <a:buSzPts val="1800"/>
              <a:buFont typeface="Arial"/>
              <a:buChar char="●"/>
            </a:pPr>
            <a:r>
              <a:rPr lang="en-US" sz="2000" b="0" i="0" u="none" strike="noStrike" cap="none" dirty="0">
                <a:solidFill>
                  <a:schemeClr val="dk1"/>
                </a:solidFill>
                <a:highlight>
                  <a:srgbClr val="FFFFFF"/>
                </a:highlight>
                <a:latin typeface="Times New Roman"/>
                <a:ea typeface="Times New Roman"/>
                <a:cs typeface="Times New Roman"/>
                <a:sym typeface="Times New Roman"/>
              </a:rPr>
              <a:t>The process is repeated for all of the examples in your training data.</a:t>
            </a:r>
            <a:endParaRPr sz="2000" b="0" i="0" u="none" strike="noStrike" cap="none" dirty="0">
              <a:solidFill>
                <a:schemeClr val="dk1"/>
              </a:solidFill>
              <a:highlight>
                <a:srgbClr val="FFFFFF"/>
              </a:highlight>
              <a:latin typeface="Times New Roman"/>
              <a:ea typeface="Times New Roman"/>
              <a:cs typeface="Times New Roman"/>
              <a:sym typeface="Times New Roman"/>
            </a:endParaRPr>
          </a:p>
          <a:p>
            <a:pPr marL="457200" marR="0" lvl="0" indent="-342900" algn="just" rtl="0">
              <a:lnSpc>
                <a:spcPct val="115000"/>
              </a:lnSpc>
              <a:spcBef>
                <a:spcPts val="0"/>
              </a:spcBef>
              <a:spcAft>
                <a:spcPts val="0"/>
              </a:spcAft>
              <a:buClr>
                <a:srgbClr val="555555"/>
              </a:buClr>
              <a:buSzPts val="1800"/>
              <a:buFont typeface="Arial"/>
              <a:buChar char="●"/>
            </a:pPr>
            <a:r>
              <a:rPr lang="en-US" sz="2000" b="0" i="0" u="none" strike="noStrike" cap="none" dirty="0">
                <a:solidFill>
                  <a:schemeClr val="dk1"/>
                </a:solidFill>
                <a:highlight>
                  <a:srgbClr val="FFFFFF"/>
                </a:highlight>
                <a:latin typeface="Times New Roman"/>
                <a:ea typeface="Times New Roman"/>
                <a:cs typeface="Times New Roman"/>
                <a:sym typeface="Times New Roman"/>
              </a:rPr>
              <a:t> </a:t>
            </a:r>
            <a:r>
              <a:rPr lang="en-US" sz="2000" b="1" i="0" u="none" strike="noStrike" cap="none" dirty="0">
                <a:solidFill>
                  <a:schemeClr val="dk1"/>
                </a:solidFill>
                <a:highlight>
                  <a:srgbClr val="FFFFFF"/>
                </a:highlight>
                <a:latin typeface="Times New Roman"/>
                <a:ea typeface="Times New Roman"/>
                <a:cs typeface="Times New Roman"/>
                <a:sym typeface="Times New Roman"/>
              </a:rPr>
              <a:t>One round of updating the network for the entire training dataset is called an epoch</a:t>
            </a:r>
            <a:r>
              <a:rPr lang="en-US" sz="2000" b="0" i="0" u="none" strike="noStrike" cap="none" dirty="0">
                <a:solidFill>
                  <a:schemeClr val="dk1"/>
                </a:solidFill>
                <a:highlight>
                  <a:srgbClr val="FFFFFF"/>
                </a:highlight>
                <a:latin typeface="Times New Roman"/>
                <a:ea typeface="Times New Roman"/>
                <a:cs typeface="Times New Roman"/>
                <a:sym typeface="Times New Roman"/>
              </a:rPr>
              <a:t>.</a:t>
            </a:r>
            <a:endParaRPr sz="2000" b="0" i="0" u="none" strike="noStrike" cap="none" dirty="0">
              <a:solidFill>
                <a:schemeClr val="dk1"/>
              </a:solidFill>
              <a:highlight>
                <a:srgbClr val="FFFFFF"/>
              </a:highlight>
              <a:latin typeface="Times New Roman"/>
              <a:ea typeface="Times New Roman"/>
              <a:cs typeface="Times New Roman"/>
              <a:sym typeface="Times New Roman"/>
            </a:endParaRPr>
          </a:p>
          <a:p>
            <a:pPr marL="457200" marR="0" lvl="0" indent="-342900" algn="just" rtl="0">
              <a:lnSpc>
                <a:spcPct val="115000"/>
              </a:lnSpc>
              <a:spcBef>
                <a:spcPts val="0"/>
              </a:spcBef>
              <a:spcAft>
                <a:spcPts val="0"/>
              </a:spcAft>
              <a:buClr>
                <a:srgbClr val="555555"/>
              </a:buClr>
              <a:buSzPts val="1800"/>
              <a:buFont typeface="Arial"/>
              <a:buChar char="●"/>
            </a:pPr>
            <a:r>
              <a:rPr lang="en-US" sz="2000" b="0" i="0" u="none" strike="noStrike" cap="none" dirty="0">
                <a:solidFill>
                  <a:schemeClr val="dk1"/>
                </a:solidFill>
                <a:highlight>
                  <a:srgbClr val="FFFFFF"/>
                </a:highlight>
                <a:latin typeface="Times New Roman"/>
                <a:ea typeface="Times New Roman"/>
                <a:cs typeface="Times New Roman"/>
                <a:sym typeface="Times New Roman"/>
              </a:rPr>
              <a:t> A network may be trained for tens, hundreds or many thousands of epochs</a:t>
            </a:r>
            <a:r>
              <a:rPr lang="en-US" sz="2000" b="0" i="0" u="none" strike="noStrike" cap="none" dirty="0" smtClean="0">
                <a:solidFill>
                  <a:schemeClr val="dk1"/>
                </a:solidFill>
                <a:highlight>
                  <a:srgbClr val="FFFFFF"/>
                </a:highlight>
                <a:latin typeface="Times New Roman"/>
                <a:ea typeface="Times New Roman"/>
                <a:cs typeface="Times New Roman"/>
                <a:sym typeface="Times New Roman"/>
              </a:rPr>
              <a:t>.</a:t>
            </a:r>
            <a:endParaRPr sz="2000" b="0" i="0" u="none" strike="noStrike" cap="none" dirty="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c801758fd9_0_21"/>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24</a:t>
            </a:fld>
            <a:endParaRPr/>
          </a:p>
        </p:txBody>
      </p:sp>
      <p:sp>
        <p:nvSpPr>
          <p:cNvPr id="412" name="Google Shape;412;gc801758fd9_0_21"/>
          <p:cNvSpPr txBox="1">
            <a:spLocks noGrp="1"/>
          </p:cNvSpPr>
          <p:nvPr>
            <p:ph type="title"/>
          </p:nvPr>
        </p:nvSpPr>
        <p:spPr>
          <a:xfrm>
            <a:off x="514739" y="152400"/>
            <a:ext cx="8024700" cy="990600"/>
          </a:xfrm>
          <a:prstGeom prst="rect">
            <a:avLst/>
          </a:prstGeom>
          <a:noFill/>
          <a:ln>
            <a:noFill/>
          </a:ln>
        </p:spPr>
        <p:txBody>
          <a:bodyPr spcFirstLastPara="1" wrap="square" lIns="91425" tIns="45700" rIns="91425" bIns="45700" anchor="ctr" anchorCtr="0">
            <a:noAutofit/>
          </a:bodyPr>
          <a:lstStyle/>
          <a:p>
            <a:pPr lvl="0"/>
            <a:r>
              <a:rPr lang="en-US" sz="2800" b="1" dirty="0">
                <a:latin typeface="Times New Roman"/>
                <a:ea typeface="Times New Roman"/>
                <a:cs typeface="Times New Roman"/>
                <a:sym typeface="Times New Roman"/>
              </a:rPr>
              <a:t>Training MLP- Weight Update Algorithm</a:t>
            </a:r>
            <a:endParaRPr sz="2800" b="1" dirty="0">
              <a:latin typeface="Times New Roman"/>
              <a:ea typeface="Times New Roman"/>
              <a:cs typeface="Times New Roman"/>
              <a:sym typeface="Times New Roman"/>
            </a:endParaRPr>
          </a:p>
        </p:txBody>
      </p:sp>
      <p:sp>
        <p:nvSpPr>
          <p:cNvPr id="413" name="Google Shape;413;gc801758fd9_0_21"/>
          <p:cNvSpPr txBox="1"/>
          <p:nvPr/>
        </p:nvSpPr>
        <p:spPr>
          <a:xfrm>
            <a:off x="223935" y="1463700"/>
            <a:ext cx="8920065" cy="5170606"/>
          </a:xfrm>
          <a:prstGeom prst="rect">
            <a:avLst/>
          </a:prstGeom>
          <a:noFill/>
          <a:ln>
            <a:noFill/>
          </a:ln>
        </p:spPr>
        <p:txBody>
          <a:bodyPr spcFirstLastPara="1" wrap="square" lIns="91425" tIns="45700" rIns="91425" bIns="45700" anchor="t" anchorCtr="0">
            <a:spAutoFit/>
          </a:bodyPr>
          <a:lstStyle/>
          <a:p>
            <a:pPr marL="457200" marR="0" lvl="0" indent="-317500" algn="l" rtl="0">
              <a:lnSpc>
                <a:spcPct val="150000"/>
              </a:lnSpc>
              <a:spcBef>
                <a:spcPts val="0"/>
              </a:spcBef>
              <a:spcAft>
                <a:spcPts val="0"/>
              </a:spcAft>
              <a:buClr>
                <a:srgbClr val="555555"/>
              </a:buClr>
              <a:buSzPts val="1400"/>
              <a:buFont typeface="Arial"/>
              <a:buChar char="●"/>
            </a:pPr>
            <a:r>
              <a:rPr lang="en-US" sz="2000" b="0" i="0" u="none" strike="noStrike" cap="none" dirty="0">
                <a:solidFill>
                  <a:schemeClr val="dk1"/>
                </a:solidFill>
                <a:highlight>
                  <a:srgbClr val="FFFFFF"/>
                </a:highlight>
                <a:latin typeface="Times New Roman"/>
                <a:ea typeface="Times New Roman"/>
                <a:cs typeface="Times New Roman"/>
                <a:sym typeface="Times New Roman"/>
              </a:rPr>
              <a:t>The </a:t>
            </a:r>
            <a:r>
              <a:rPr lang="en-US" sz="2000" b="1" i="0" u="none" strike="noStrike" cap="none" dirty="0">
                <a:solidFill>
                  <a:schemeClr val="dk1"/>
                </a:solidFill>
                <a:highlight>
                  <a:srgbClr val="FFFFFF"/>
                </a:highlight>
                <a:latin typeface="Times New Roman"/>
                <a:ea typeface="Times New Roman"/>
                <a:cs typeface="Times New Roman"/>
                <a:sym typeface="Times New Roman"/>
              </a:rPr>
              <a:t>weights in the network can be updated </a:t>
            </a:r>
            <a:r>
              <a:rPr lang="en-US" sz="2000" b="0" i="0" u="none" strike="noStrike" cap="none" dirty="0">
                <a:solidFill>
                  <a:schemeClr val="dk1"/>
                </a:solidFill>
                <a:highlight>
                  <a:srgbClr val="FFFFFF"/>
                </a:highlight>
                <a:latin typeface="Times New Roman"/>
                <a:ea typeface="Times New Roman"/>
                <a:cs typeface="Times New Roman"/>
                <a:sym typeface="Times New Roman"/>
              </a:rPr>
              <a:t>from the </a:t>
            </a:r>
            <a:r>
              <a:rPr lang="en-US" sz="2000" b="1" i="0" u="none" strike="noStrike" cap="none" dirty="0">
                <a:solidFill>
                  <a:schemeClr val="dk1"/>
                </a:solidFill>
                <a:highlight>
                  <a:srgbClr val="FFFFFF"/>
                </a:highlight>
                <a:latin typeface="Times New Roman"/>
                <a:ea typeface="Times New Roman"/>
                <a:cs typeface="Times New Roman"/>
                <a:sym typeface="Times New Roman"/>
              </a:rPr>
              <a:t>errors calculated </a:t>
            </a:r>
            <a:r>
              <a:rPr lang="en-US" sz="2000" b="0" i="0" u="none" strike="noStrike" cap="none" dirty="0">
                <a:solidFill>
                  <a:schemeClr val="dk1"/>
                </a:solidFill>
                <a:highlight>
                  <a:srgbClr val="FFFFFF"/>
                </a:highlight>
                <a:latin typeface="Times New Roman"/>
                <a:ea typeface="Times New Roman"/>
                <a:cs typeface="Times New Roman"/>
                <a:sym typeface="Times New Roman"/>
              </a:rPr>
              <a:t>for each training example</a:t>
            </a:r>
            <a:endParaRPr sz="2000" b="0" i="0" u="none" strike="noStrike" cap="none" dirty="0">
              <a:solidFill>
                <a:schemeClr val="dk1"/>
              </a:solidFill>
              <a:highlight>
                <a:srgbClr val="FFFFFF"/>
              </a:highlight>
              <a:latin typeface="Times New Roman"/>
              <a:ea typeface="Times New Roman"/>
              <a:cs typeface="Times New Roman"/>
              <a:sym typeface="Times New Roman"/>
            </a:endParaRPr>
          </a:p>
          <a:p>
            <a:pPr marL="457200" marR="0" lvl="0" indent="-317500" algn="l" rtl="0">
              <a:lnSpc>
                <a:spcPct val="150000"/>
              </a:lnSpc>
              <a:spcBef>
                <a:spcPts val="0"/>
              </a:spcBef>
              <a:spcAft>
                <a:spcPts val="0"/>
              </a:spcAft>
              <a:buClr>
                <a:srgbClr val="555555"/>
              </a:buClr>
              <a:buSzPts val="1400"/>
              <a:buFont typeface="Arial"/>
              <a:buChar char="●"/>
            </a:pPr>
            <a:r>
              <a:rPr lang="en-US" sz="2000" dirty="0">
                <a:solidFill>
                  <a:schemeClr val="dk1"/>
                </a:solidFill>
                <a:highlight>
                  <a:srgbClr val="FFFFFF"/>
                </a:highlight>
                <a:latin typeface="Times New Roman"/>
                <a:ea typeface="Times New Roman"/>
                <a:cs typeface="Times New Roman"/>
                <a:sym typeface="Times New Roman"/>
              </a:rPr>
              <a:t>T</a:t>
            </a:r>
            <a:r>
              <a:rPr lang="en-US" sz="2000" b="0" i="0" u="none" strike="noStrike" cap="none" dirty="0" smtClean="0">
                <a:solidFill>
                  <a:schemeClr val="dk1"/>
                </a:solidFill>
                <a:highlight>
                  <a:srgbClr val="FFFFFF"/>
                </a:highlight>
                <a:latin typeface="Times New Roman"/>
                <a:ea typeface="Times New Roman"/>
                <a:cs typeface="Times New Roman"/>
                <a:sym typeface="Times New Roman"/>
              </a:rPr>
              <a:t>he </a:t>
            </a:r>
            <a:r>
              <a:rPr lang="en-US" sz="2000" b="1" i="0" u="none" strike="noStrike" cap="none" dirty="0">
                <a:solidFill>
                  <a:schemeClr val="dk1"/>
                </a:solidFill>
                <a:highlight>
                  <a:srgbClr val="FFFFFF"/>
                </a:highlight>
                <a:latin typeface="Times New Roman"/>
                <a:ea typeface="Times New Roman"/>
                <a:cs typeface="Times New Roman"/>
                <a:sym typeface="Times New Roman"/>
              </a:rPr>
              <a:t>errors</a:t>
            </a:r>
            <a:r>
              <a:rPr lang="en-US" sz="2000" b="0" i="0" u="none" strike="noStrike" cap="none" dirty="0">
                <a:solidFill>
                  <a:schemeClr val="dk1"/>
                </a:solidFill>
                <a:highlight>
                  <a:srgbClr val="FFFFFF"/>
                </a:highlight>
                <a:latin typeface="Times New Roman"/>
                <a:ea typeface="Times New Roman"/>
                <a:cs typeface="Times New Roman"/>
                <a:sym typeface="Times New Roman"/>
              </a:rPr>
              <a:t> can be saved up </a:t>
            </a:r>
            <a:r>
              <a:rPr lang="en-US" sz="2000" b="1" i="0" u="none" strike="noStrike" cap="none" dirty="0">
                <a:solidFill>
                  <a:schemeClr val="dk1"/>
                </a:solidFill>
                <a:highlight>
                  <a:srgbClr val="FFFFFF"/>
                </a:highlight>
                <a:latin typeface="Times New Roman"/>
                <a:ea typeface="Times New Roman"/>
                <a:cs typeface="Times New Roman"/>
                <a:sym typeface="Times New Roman"/>
              </a:rPr>
              <a:t>across all of the training examples and the network can be updated at the end</a:t>
            </a:r>
            <a:r>
              <a:rPr lang="en-US" sz="2000" b="0" i="0" u="none" strike="noStrike" cap="none" dirty="0">
                <a:solidFill>
                  <a:schemeClr val="dk1"/>
                </a:solidFill>
                <a:highlight>
                  <a:srgbClr val="FFFFFF"/>
                </a:highlight>
                <a:latin typeface="Times New Roman"/>
                <a:ea typeface="Times New Roman"/>
                <a:cs typeface="Times New Roman"/>
                <a:sym typeface="Times New Roman"/>
              </a:rPr>
              <a:t>. </a:t>
            </a:r>
            <a:endParaRPr sz="2000" b="0" i="0" u="none" strike="noStrike" cap="none" dirty="0">
              <a:solidFill>
                <a:schemeClr val="dk1"/>
              </a:solidFill>
              <a:highlight>
                <a:srgbClr val="FFFFFF"/>
              </a:highlight>
              <a:latin typeface="Times New Roman"/>
              <a:ea typeface="Times New Roman"/>
              <a:cs typeface="Times New Roman"/>
              <a:sym typeface="Times New Roman"/>
            </a:endParaRPr>
          </a:p>
          <a:p>
            <a:pPr marL="457200" marR="0" lvl="0" indent="-317500" algn="l" rtl="0">
              <a:lnSpc>
                <a:spcPct val="150000"/>
              </a:lnSpc>
              <a:spcBef>
                <a:spcPts val="0"/>
              </a:spcBef>
              <a:spcAft>
                <a:spcPts val="0"/>
              </a:spcAft>
              <a:buClr>
                <a:srgbClr val="555555"/>
              </a:buClr>
              <a:buSzPts val="1400"/>
              <a:buFont typeface="Arial"/>
              <a:buChar char="●"/>
            </a:pPr>
            <a:r>
              <a:rPr lang="en-US" sz="2000" dirty="0">
                <a:solidFill>
                  <a:schemeClr val="dk1"/>
                </a:solidFill>
                <a:highlight>
                  <a:srgbClr val="FFFFFF"/>
                </a:highlight>
                <a:latin typeface="Times New Roman"/>
                <a:ea typeface="Times New Roman"/>
                <a:cs typeface="Times New Roman"/>
                <a:sym typeface="Times New Roman"/>
              </a:rPr>
              <a:t>D</a:t>
            </a:r>
            <a:r>
              <a:rPr lang="en-US" sz="2000" b="0" i="0" u="none" strike="noStrike" cap="none" dirty="0" smtClean="0">
                <a:solidFill>
                  <a:schemeClr val="dk1"/>
                </a:solidFill>
                <a:highlight>
                  <a:srgbClr val="FFFFFF"/>
                </a:highlight>
                <a:latin typeface="Times New Roman"/>
                <a:ea typeface="Times New Roman"/>
                <a:cs typeface="Times New Roman"/>
                <a:sym typeface="Times New Roman"/>
              </a:rPr>
              <a:t>atasets </a:t>
            </a:r>
            <a:r>
              <a:rPr lang="en-US" sz="2000" b="0" i="0" u="none" strike="noStrike" cap="none" dirty="0">
                <a:solidFill>
                  <a:schemeClr val="dk1"/>
                </a:solidFill>
                <a:highlight>
                  <a:srgbClr val="FFFFFF"/>
                </a:highlight>
                <a:latin typeface="Times New Roman"/>
                <a:ea typeface="Times New Roman"/>
                <a:cs typeface="Times New Roman"/>
                <a:sym typeface="Times New Roman"/>
              </a:rPr>
              <a:t>are so large and computational efficiencies, </a:t>
            </a:r>
            <a:r>
              <a:rPr lang="en-US" sz="2000" b="1" i="0" u="none" strike="noStrike" cap="none" dirty="0">
                <a:solidFill>
                  <a:schemeClr val="dk1"/>
                </a:solidFill>
                <a:highlight>
                  <a:srgbClr val="FFFFFF"/>
                </a:highlight>
                <a:latin typeface="Times New Roman"/>
                <a:ea typeface="Times New Roman"/>
                <a:cs typeface="Times New Roman"/>
                <a:sym typeface="Times New Roman"/>
              </a:rPr>
              <a:t>the size of the batch</a:t>
            </a:r>
            <a:r>
              <a:rPr lang="en-US" sz="2000" b="0" i="0" u="none" strike="noStrike" cap="none" dirty="0">
                <a:solidFill>
                  <a:schemeClr val="dk1"/>
                </a:solidFill>
                <a:highlight>
                  <a:srgbClr val="FFFFFF"/>
                </a:highlight>
                <a:latin typeface="Times New Roman"/>
                <a:ea typeface="Times New Roman"/>
                <a:cs typeface="Times New Roman"/>
                <a:sym typeface="Times New Roman"/>
              </a:rPr>
              <a:t>, the </a:t>
            </a:r>
            <a:r>
              <a:rPr lang="en-US" sz="2000" b="1" i="0" u="none" strike="noStrike" cap="none" dirty="0">
                <a:solidFill>
                  <a:schemeClr val="dk1"/>
                </a:solidFill>
                <a:highlight>
                  <a:srgbClr val="FFFFFF"/>
                </a:highlight>
                <a:latin typeface="Times New Roman"/>
                <a:ea typeface="Times New Roman"/>
                <a:cs typeface="Times New Roman"/>
                <a:sym typeface="Times New Roman"/>
              </a:rPr>
              <a:t>number of examples the network is shown before an update </a:t>
            </a:r>
            <a:r>
              <a:rPr lang="en-US" sz="2000" b="0" i="0" u="none" strike="noStrike" cap="none" dirty="0">
                <a:solidFill>
                  <a:schemeClr val="dk1"/>
                </a:solidFill>
                <a:highlight>
                  <a:srgbClr val="FFFFFF"/>
                </a:highlight>
                <a:latin typeface="Times New Roman"/>
                <a:ea typeface="Times New Roman"/>
                <a:cs typeface="Times New Roman"/>
                <a:sym typeface="Times New Roman"/>
              </a:rPr>
              <a:t>is often reduced to a small number, such as tens or hundreds of examples.</a:t>
            </a:r>
            <a:endParaRPr sz="2000" b="0" i="0" u="none" strike="noStrike" cap="none" dirty="0">
              <a:solidFill>
                <a:schemeClr val="dk1"/>
              </a:solidFill>
              <a:highlight>
                <a:srgbClr val="FFFFFF"/>
              </a:highlight>
              <a:latin typeface="Times New Roman"/>
              <a:ea typeface="Times New Roman"/>
              <a:cs typeface="Times New Roman"/>
              <a:sym typeface="Times New Roman"/>
            </a:endParaRPr>
          </a:p>
          <a:p>
            <a:pPr marL="457200" marR="0" lvl="0" indent="-317500" algn="l" rtl="0">
              <a:lnSpc>
                <a:spcPct val="150000"/>
              </a:lnSpc>
              <a:spcBef>
                <a:spcPts val="0"/>
              </a:spcBef>
              <a:spcAft>
                <a:spcPts val="0"/>
              </a:spcAft>
              <a:buClr>
                <a:srgbClr val="555555"/>
              </a:buClr>
              <a:buSzPts val="1400"/>
              <a:buFont typeface="Arial"/>
              <a:buChar char="●"/>
            </a:pPr>
            <a:r>
              <a:rPr lang="en-US" sz="2000" b="1" i="0" u="none" strike="noStrike" cap="none" dirty="0">
                <a:solidFill>
                  <a:schemeClr val="dk1"/>
                </a:solidFill>
                <a:highlight>
                  <a:srgbClr val="FFFFFF"/>
                </a:highlight>
                <a:latin typeface="Times New Roman"/>
                <a:ea typeface="Times New Roman"/>
                <a:cs typeface="Times New Roman"/>
                <a:sym typeface="Times New Roman"/>
              </a:rPr>
              <a:t>The amount that weights are updated is controlled by a configuration parameters called the learning rate</a:t>
            </a:r>
            <a:r>
              <a:rPr lang="en-US" sz="2000" b="0" i="0" u="none" strike="noStrike" cap="none" dirty="0">
                <a:solidFill>
                  <a:schemeClr val="dk1"/>
                </a:solidFill>
                <a:highlight>
                  <a:srgbClr val="FFFFFF"/>
                </a:highlight>
                <a:latin typeface="Times New Roman"/>
                <a:ea typeface="Times New Roman"/>
                <a:cs typeface="Times New Roman"/>
                <a:sym typeface="Times New Roman"/>
              </a:rPr>
              <a:t>. It is also called the step size and controls the step or change made to network weight for a given error. </a:t>
            </a:r>
            <a:endParaRPr lang="en-US" sz="2000" b="0" i="0" u="none" strike="noStrike" cap="none" dirty="0" smtClean="0">
              <a:solidFill>
                <a:schemeClr val="dk1"/>
              </a:solidFill>
              <a:highlight>
                <a:srgbClr val="FFFFFF"/>
              </a:highlight>
              <a:latin typeface="Times New Roman"/>
              <a:ea typeface="Times New Roman"/>
              <a:cs typeface="Times New Roman"/>
              <a:sym typeface="Times New Roman"/>
            </a:endParaRPr>
          </a:p>
          <a:p>
            <a:pPr marL="457200" marR="0" lvl="0" indent="-317500" algn="l" rtl="0">
              <a:lnSpc>
                <a:spcPct val="150000"/>
              </a:lnSpc>
              <a:spcBef>
                <a:spcPts val="0"/>
              </a:spcBef>
              <a:spcAft>
                <a:spcPts val="0"/>
              </a:spcAft>
              <a:buClr>
                <a:srgbClr val="555555"/>
              </a:buClr>
              <a:buSzPts val="1400"/>
              <a:buFont typeface="Arial"/>
              <a:buChar char="●"/>
            </a:pPr>
            <a:r>
              <a:rPr lang="en-US" sz="2000" b="0" i="0" u="none" strike="noStrike" cap="none" dirty="0" smtClean="0">
                <a:solidFill>
                  <a:schemeClr val="dk1"/>
                </a:solidFill>
                <a:highlight>
                  <a:srgbClr val="FFFFFF"/>
                </a:highlight>
                <a:latin typeface="Times New Roman"/>
                <a:ea typeface="Times New Roman"/>
                <a:cs typeface="Times New Roman"/>
                <a:sym typeface="Times New Roman"/>
              </a:rPr>
              <a:t>Often </a:t>
            </a:r>
            <a:r>
              <a:rPr lang="en-US" sz="2000" b="0" i="0" u="none" strike="noStrike" cap="none" dirty="0">
                <a:solidFill>
                  <a:schemeClr val="dk1"/>
                </a:solidFill>
                <a:highlight>
                  <a:srgbClr val="FFFFFF"/>
                </a:highlight>
                <a:latin typeface="Times New Roman"/>
                <a:ea typeface="Times New Roman"/>
                <a:cs typeface="Times New Roman"/>
                <a:sym typeface="Times New Roman"/>
              </a:rPr>
              <a:t>small weight sizes are used such as 0.1 or 0.01 or smaller</a:t>
            </a:r>
            <a:r>
              <a:rPr lang="en-US" sz="2000" b="0" i="0" u="none" strike="noStrike" cap="none" dirty="0" smtClean="0">
                <a:solidFill>
                  <a:schemeClr val="dk1"/>
                </a:solidFill>
                <a:highlight>
                  <a:srgbClr val="FFFFFF"/>
                </a:highlight>
                <a:latin typeface="Times New Roman"/>
                <a:ea typeface="Times New Roman"/>
                <a:cs typeface="Times New Roman"/>
                <a:sym typeface="Times New Roman"/>
              </a:rPr>
              <a:t>.</a:t>
            </a:r>
            <a:endParaRPr sz="2000" b="0" i="0" u="none" strike="noStrike" cap="none" dirty="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c801758fd9_0_21"/>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25</a:t>
            </a:fld>
            <a:endParaRPr/>
          </a:p>
        </p:txBody>
      </p:sp>
      <p:sp>
        <p:nvSpPr>
          <p:cNvPr id="412" name="Google Shape;412;gc801758fd9_0_21"/>
          <p:cNvSpPr txBox="1">
            <a:spLocks noGrp="1"/>
          </p:cNvSpPr>
          <p:nvPr>
            <p:ph type="title"/>
          </p:nvPr>
        </p:nvSpPr>
        <p:spPr>
          <a:xfrm>
            <a:off x="514739" y="152400"/>
            <a:ext cx="8024700" cy="990600"/>
          </a:xfrm>
          <a:prstGeom prst="rect">
            <a:avLst/>
          </a:prstGeom>
          <a:noFill/>
          <a:ln>
            <a:noFill/>
          </a:ln>
        </p:spPr>
        <p:txBody>
          <a:bodyPr spcFirstLastPara="1" wrap="square" lIns="91425" tIns="45700" rIns="91425" bIns="45700" anchor="ctr" anchorCtr="0">
            <a:noAutofit/>
          </a:bodyPr>
          <a:lstStyle/>
          <a:p>
            <a:pPr lvl="0"/>
            <a:r>
              <a:rPr lang="en-US" sz="2800" b="1" dirty="0">
                <a:latin typeface="Times New Roman"/>
                <a:ea typeface="Times New Roman"/>
                <a:cs typeface="Times New Roman"/>
                <a:sym typeface="Times New Roman"/>
              </a:rPr>
              <a:t>Training MLP- Weight Update Algorithm</a:t>
            </a:r>
            <a:endParaRPr sz="2800" b="1" dirty="0">
              <a:latin typeface="Times New Roman"/>
              <a:ea typeface="Times New Roman"/>
              <a:cs typeface="Times New Roman"/>
              <a:sym typeface="Times New Roman"/>
            </a:endParaRPr>
          </a:p>
        </p:txBody>
      </p:sp>
      <p:sp>
        <p:nvSpPr>
          <p:cNvPr id="413" name="Google Shape;413;gc801758fd9_0_21"/>
          <p:cNvSpPr txBox="1"/>
          <p:nvPr/>
        </p:nvSpPr>
        <p:spPr>
          <a:xfrm>
            <a:off x="266700" y="1539900"/>
            <a:ext cx="8920065" cy="3139281"/>
          </a:xfrm>
          <a:prstGeom prst="rect">
            <a:avLst/>
          </a:prstGeom>
          <a:noFill/>
          <a:ln>
            <a:noFill/>
          </a:ln>
        </p:spPr>
        <p:txBody>
          <a:bodyPr spcFirstLastPara="1" wrap="square" lIns="91425" tIns="45700" rIns="91425" bIns="45700" anchor="t" anchorCtr="0">
            <a:spAutoFit/>
          </a:bodyPr>
          <a:lstStyle/>
          <a:p>
            <a:pPr marL="457200" marR="0" lvl="0" indent="-317500" algn="l" rtl="0">
              <a:lnSpc>
                <a:spcPct val="150000"/>
              </a:lnSpc>
              <a:spcBef>
                <a:spcPts val="0"/>
              </a:spcBef>
              <a:spcAft>
                <a:spcPts val="0"/>
              </a:spcAft>
              <a:buClr>
                <a:srgbClr val="555555"/>
              </a:buClr>
              <a:buSzPts val="1400"/>
              <a:buFont typeface="Arial"/>
              <a:buChar char="●"/>
            </a:pPr>
            <a:r>
              <a:rPr lang="en-US" sz="2000" b="0" i="0" u="none" strike="noStrike" cap="none" dirty="0" smtClean="0">
                <a:solidFill>
                  <a:schemeClr val="dk1"/>
                </a:solidFill>
                <a:highlight>
                  <a:srgbClr val="FFFFFF"/>
                </a:highlight>
                <a:latin typeface="Times New Roman"/>
                <a:ea typeface="Times New Roman"/>
                <a:cs typeface="Times New Roman"/>
                <a:sym typeface="Times New Roman"/>
              </a:rPr>
              <a:t>The </a:t>
            </a:r>
            <a:r>
              <a:rPr lang="en-US" sz="2000" b="0" i="0" u="none" strike="noStrike" cap="none" dirty="0">
                <a:solidFill>
                  <a:schemeClr val="dk1"/>
                </a:solidFill>
                <a:highlight>
                  <a:srgbClr val="FFFFFF"/>
                </a:highlight>
                <a:latin typeface="Times New Roman"/>
                <a:ea typeface="Times New Roman"/>
                <a:cs typeface="Times New Roman"/>
                <a:sym typeface="Times New Roman"/>
              </a:rPr>
              <a:t>update equation can be complemented with additional configuration terms that you can set.</a:t>
            </a:r>
            <a:endParaRPr sz="2000" b="0" i="0" u="none" strike="noStrike" cap="none" dirty="0">
              <a:solidFill>
                <a:schemeClr val="dk1"/>
              </a:solidFill>
              <a:highlight>
                <a:srgbClr val="FFFFFF"/>
              </a:highlight>
              <a:latin typeface="Times New Roman"/>
              <a:ea typeface="Times New Roman"/>
              <a:cs typeface="Times New Roman"/>
              <a:sym typeface="Times New Roman"/>
            </a:endParaRPr>
          </a:p>
          <a:p>
            <a:pPr marL="457200" marR="0" lvl="0" indent="-317500" algn="l" rtl="0">
              <a:lnSpc>
                <a:spcPct val="115000"/>
              </a:lnSpc>
              <a:spcBef>
                <a:spcPts val="0"/>
              </a:spcBef>
              <a:spcAft>
                <a:spcPts val="0"/>
              </a:spcAft>
              <a:buClr>
                <a:srgbClr val="555555"/>
              </a:buClr>
              <a:buSzPts val="1400"/>
              <a:buFont typeface="Arial"/>
              <a:buChar char="●"/>
            </a:pPr>
            <a:r>
              <a:rPr lang="en-US" sz="2000" b="0" i="0" u="none" strike="noStrike" cap="none" dirty="0">
                <a:solidFill>
                  <a:schemeClr val="dk1"/>
                </a:solidFill>
                <a:highlight>
                  <a:srgbClr val="FFFFFF"/>
                </a:highlight>
                <a:latin typeface="Times New Roman"/>
                <a:ea typeface="Times New Roman"/>
                <a:cs typeface="Times New Roman"/>
                <a:sym typeface="Times New Roman"/>
              </a:rPr>
              <a:t>Momentum is a term that incorporates the properties from the previous weight update to allow the weights to continue to change in the same direction even when there is less error being calculated.</a:t>
            </a:r>
            <a:endParaRPr sz="2000" b="0" i="0" u="none" strike="noStrike" cap="none" dirty="0">
              <a:solidFill>
                <a:schemeClr val="dk1"/>
              </a:solidFill>
              <a:highlight>
                <a:srgbClr val="FFFFFF"/>
              </a:highlight>
              <a:latin typeface="Times New Roman"/>
              <a:ea typeface="Times New Roman"/>
              <a:cs typeface="Times New Roman"/>
              <a:sym typeface="Times New Roman"/>
            </a:endParaRPr>
          </a:p>
          <a:p>
            <a:pPr marL="457200" marR="0" lvl="0" indent="-317500" algn="l" rtl="0">
              <a:lnSpc>
                <a:spcPct val="115000"/>
              </a:lnSpc>
              <a:spcBef>
                <a:spcPts val="0"/>
              </a:spcBef>
              <a:spcAft>
                <a:spcPts val="0"/>
              </a:spcAft>
              <a:buClr>
                <a:srgbClr val="555555"/>
              </a:buClr>
              <a:buSzPts val="1400"/>
              <a:buFont typeface="Arial"/>
              <a:buChar char="●"/>
            </a:pPr>
            <a:r>
              <a:rPr lang="en-US" sz="2000" b="0" i="0" u="none" strike="noStrike" cap="none" dirty="0">
                <a:solidFill>
                  <a:schemeClr val="dk1"/>
                </a:solidFill>
                <a:highlight>
                  <a:srgbClr val="FFFFFF"/>
                </a:highlight>
                <a:latin typeface="Times New Roman"/>
                <a:ea typeface="Times New Roman"/>
                <a:cs typeface="Times New Roman"/>
                <a:sym typeface="Times New Roman"/>
              </a:rPr>
              <a:t>Learning Rate Decay is used to decrease the learning rate over epochs to allow the network to make large changes to the weights at the beginning and smaller fine tuning changes later in the training schedule.</a:t>
            </a:r>
            <a:endParaRPr sz="2000" b="1" i="0" u="none" strike="noStrike" cap="none" dirty="0">
              <a:solidFill>
                <a:schemeClr val="dk1"/>
              </a:solidFill>
              <a:highlight>
                <a:srgbClr val="FFFFFF"/>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24462098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gc801758fd9_0_27"/>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26</a:t>
            </a:fld>
            <a:endParaRPr/>
          </a:p>
        </p:txBody>
      </p:sp>
      <p:sp>
        <p:nvSpPr>
          <p:cNvPr id="419" name="Google Shape;419;gc801758fd9_0_27"/>
          <p:cNvSpPr txBox="1">
            <a:spLocks noGrp="1"/>
          </p:cNvSpPr>
          <p:nvPr>
            <p:ph type="title"/>
          </p:nvPr>
        </p:nvSpPr>
        <p:spPr>
          <a:xfrm>
            <a:off x="514739" y="152400"/>
            <a:ext cx="80247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2800" b="1" i="0" u="none" strike="noStrike">
                <a:latin typeface="Times New Roman"/>
                <a:ea typeface="Times New Roman"/>
                <a:cs typeface="Times New Roman"/>
                <a:sym typeface="Times New Roman"/>
              </a:rPr>
              <a:t>Training MLP</a:t>
            </a:r>
            <a:r>
              <a:rPr lang="en-US" sz="2800" b="1">
                <a:latin typeface="Times New Roman"/>
                <a:ea typeface="Times New Roman"/>
                <a:cs typeface="Times New Roman"/>
                <a:sym typeface="Times New Roman"/>
              </a:rPr>
              <a:t>- Prediction</a:t>
            </a:r>
            <a:endParaRPr sz="2800" b="1">
              <a:latin typeface="Times New Roman"/>
              <a:ea typeface="Times New Roman"/>
              <a:cs typeface="Times New Roman"/>
              <a:sym typeface="Times New Roman"/>
            </a:endParaRPr>
          </a:p>
        </p:txBody>
      </p:sp>
      <p:sp>
        <p:nvSpPr>
          <p:cNvPr id="420" name="Google Shape;420;gc801758fd9_0_27"/>
          <p:cNvSpPr txBox="1"/>
          <p:nvPr/>
        </p:nvSpPr>
        <p:spPr>
          <a:xfrm>
            <a:off x="0" y="1463700"/>
            <a:ext cx="8376600" cy="998695"/>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Clr>
                <a:schemeClr val="dk1"/>
              </a:buClr>
              <a:buSzPts val="1100"/>
              <a:buFont typeface="Arial"/>
              <a:buNone/>
            </a:pPr>
            <a:r>
              <a:rPr lang="en-US" sz="1800" b="1" i="0" u="none" strike="noStrike" cap="none">
                <a:solidFill>
                  <a:srgbClr val="222222"/>
                </a:solidFill>
                <a:highlight>
                  <a:srgbClr val="FFFFFF"/>
                </a:highlight>
                <a:latin typeface="Times New Roman"/>
                <a:ea typeface="Times New Roman"/>
                <a:cs typeface="Times New Roman"/>
                <a:sym typeface="Times New Roman"/>
              </a:rPr>
              <a:t>Stochastic Gradient Descent</a:t>
            </a:r>
            <a:endParaRPr sz="1800" b="1" i="0" u="none" strike="noStrike" cap="none">
              <a:solidFill>
                <a:srgbClr val="222222"/>
              </a:solidFill>
              <a:highlight>
                <a:srgbClr val="FFFFFF"/>
              </a:highlight>
              <a:latin typeface="Times New Roman"/>
              <a:ea typeface="Times New Roman"/>
              <a:cs typeface="Times New Roman"/>
              <a:sym typeface="Times New Roman"/>
            </a:endParaRPr>
          </a:p>
          <a:p>
            <a:pPr marL="0" marR="0" lvl="0" indent="0" algn="just" rtl="0">
              <a:lnSpc>
                <a:spcPct val="115000"/>
              </a:lnSpc>
              <a:spcBef>
                <a:spcPts val="700"/>
              </a:spcBef>
              <a:spcAft>
                <a:spcPts val="1400"/>
              </a:spcAft>
              <a:buClr>
                <a:schemeClr val="dk1"/>
              </a:buClr>
              <a:buSzPts val="1100"/>
              <a:buFont typeface="Arial"/>
              <a:buNone/>
            </a:pPr>
            <a:endParaRPr sz="1800" b="0" i="0" u="none" strike="noStrike" cap="none">
              <a:solidFill>
                <a:srgbClr val="555555"/>
              </a:solidFill>
              <a:highlight>
                <a:srgbClr val="FFFFFF"/>
              </a:highlight>
              <a:latin typeface="Arial"/>
              <a:ea typeface="Arial"/>
              <a:cs typeface="Arial"/>
              <a:sym typeface="Arial"/>
            </a:endParaRPr>
          </a:p>
        </p:txBody>
      </p:sp>
      <p:pic>
        <p:nvPicPr>
          <p:cNvPr id="421" name="Google Shape;421;gc801758fd9_0_27"/>
          <p:cNvPicPr preferRelativeResize="0"/>
          <p:nvPr/>
        </p:nvPicPr>
        <p:blipFill rotWithShape="1">
          <a:blip r:embed="rId3">
            <a:alphaModFix/>
          </a:blip>
          <a:srcRect/>
          <a:stretch/>
        </p:blipFill>
        <p:spPr>
          <a:xfrm>
            <a:off x="3651574" y="1633064"/>
            <a:ext cx="5504641" cy="4549316"/>
          </a:xfrm>
          <a:prstGeom prst="rect">
            <a:avLst/>
          </a:prstGeom>
          <a:noFill/>
          <a:ln>
            <a:noFill/>
          </a:ln>
        </p:spPr>
      </p:pic>
      <p:sp>
        <p:nvSpPr>
          <p:cNvPr id="422" name="Google Shape;422;gc801758fd9_0_27"/>
          <p:cNvSpPr txBox="1"/>
          <p:nvPr/>
        </p:nvSpPr>
        <p:spPr>
          <a:xfrm>
            <a:off x="481417" y="6468012"/>
            <a:ext cx="8490981"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3C4043"/>
                </a:solidFill>
                <a:highlight>
                  <a:srgbClr val="FFFF00"/>
                </a:highlight>
                <a:latin typeface="Times New Roman"/>
                <a:ea typeface="Times New Roman"/>
                <a:cs typeface="Times New Roman"/>
                <a:sym typeface="Times New Roman"/>
              </a:rPr>
              <a:t>Machine learning with neural networks An introduction for scientists and engineers, Bernhard </a:t>
            </a:r>
            <a:r>
              <a:rPr lang="en-US" sz="1400" b="0" i="0" u="none" strike="noStrike" cap="none" dirty="0" err="1">
                <a:solidFill>
                  <a:srgbClr val="3C4043"/>
                </a:solidFill>
                <a:highlight>
                  <a:srgbClr val="FFFF00"/>
                </a:highlight>
                <a:latin typeface="Times New Roman"/>
                <a:ea typeface="Times New Roman"/>
                <a:cs typeface="Times New Roman"/>
                <a:sym typeface="Times New Roman"/>
              </a:rPr>
              <a:t>Mehlig</a:t>
            </a:r>
            <a:r>
              <a:rPr lang="en-US" sz="1400" b="0" i="0" u="none" strike="noStrike" cap="none" dirty="0">
                <a:solidFill>
                  <a:srgbClr val="3C4043"/>
                </a:solidFill>
                <a:highlight>
                  <a:srgbClr val="FFFF00"/>
                </a:highlight>
                <a:latin typeface="Times New Roman"/>
                <a:ea typeface="Times New Roman"/>
                <a:cs typeface="Times New Roman"/>
                <a:sym typeface="Times New Roman"/>
              </a:rPr>
              <a:t>, </a:t>
            </a:r>
            <a:r>
              <a:rPr lang="en-US" sz="1400" b="0" i="0" u="none" strike="noStrike" cap="none" dirty="0" err="1">
                <a:solidFill>
                  <a:srgbClr val="3C4043"/>
                </a:solidFill>
                <a:highlight>
                  <a:srgbClr val="FFFF00"/>
                </a:highlight>
                <a:latin typeface="Times New Roman"/>
                <a:ea typeface="Times New Roman"/>
                <a:cs typeface="Times New Roman"/>
                <a:sym typeface="Times New Roman"/>
              </a:rPr>
              <a:t>pg</a:t>
            </a:r>
            <a:r>
              <a:rPr lang="en-US" sz="1400" b="0" i="0" u="none" strike="noStrike" cap="none" dirty="0">
                <a:solidFill>
                  <a:srgbClr val="3C4043"/>
                </a:solidFill>
                <a:highlight>
                  <a:srgbClr val="FFFF00"/>
                </a:highlight>
                <a:latin typeface="Times New Roman"/>
                <a:ea typeface="Times New Roman"/>
                <a:cs typeface="Times New Roman"/>
                <a:sym typeface="Times New Roman"/>
              </a:rPr>
              <a:t> no-106</a:t>
            </a:r>
            <a:endParaRPr sz="1400" b="0" i="0" u="none" strike="noStrike" cap="none" dirty="0">
              <a:solidFill>
                <a:srgbClr val="000000"/>
              </a:solidFill>
              <a:latin typeface="Arial"/>
              <a:ea typeface="Arial"/>
              <a:cs typeface="Arial"/>
              <a:sym typeface="Arial"/>
            </a:endParaRPr>
          </a:p>
        </p:txBody>
      </p:sp>
      <p:pic>
        <p:nvPicPr>
          <p:cNvPr id="423" name="Google Shape;423;gc801758fd9_0_27"/>
          <p:cNvPicPr preferRelativeResize="0"/>
          <p:nvPr/>
        </p:nvPicPr>
        <p:blipFill rotWithShape="1">
          <a:blip r:embed="rId4">
            <a:alphaModFix/>
          </a:blip>
          <a:srcRect/>
          <a:stretch/>
        </p:blipFill>
        <p:spPr>
          <a:xfrm>
            <a:off x="203524" y="2917391"/>
            <a:ext cx="3448050" cy="3095625"/>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cd4a6a59c2_0_14"/>
          <p:cNvSpPr txBox="1">
            <a:spLocks noGrp="1"/>
          </p:cNvSpPr>
          <p:nvPr>
            <p:ph type="title"/>
          </p:nvPr>
        </p:nvSpPr>
        <p:spPr>
          <a:xfrm>
            <a:off x="76200" y="152400"/>
            <a:ext cx="80253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Gradient Descent</a:t>
            </a:r>
            <a:endParaRPr>
              <a:latin typeface="Times New Roman"/>
              <a:ea typeface="Times New Roman"/>
              <a:cs typeface="Times New Roman"/>
              <a:sym typeface="Times New Roman"/>
            </a:endParaRPr>
          </a:p>
        </p:txBody>
      </p:sp>
      <p:sp>
        <p:nvSpPr>
          <p:cNvPr id="430" name="Google Shape;430;gcd4a6a59c2_0_14"/>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Clr>
                <a:srgbClr val="000000"/>
              </a:buClr>
              <a:buSzPct val="100000"/>
              <a:buFont typeface="Arial"/>
              <a:buNone/>
            </a:pPr>
            <a:fld id="{00000000-1234-1234-1234-123412341234}" type="slidenum">
              <a:rPr lang="en-US"/>
              <a:t>27</a:t>
            </a:fld>
            <a:endParaRPr/>
          </a:p>
        </p:txBody>
      </p:sp>
      <p:sp>
        <p:nvSpPr>
          <p:cNvPr id="431" name="Google Shape;431;gcd4a6a59c2_0_14"/>
          <p:cNvSpPr txBox="1"/>
          <p:nvPr/>
        </p:nvSpPr>
        <p:spPr>
          <a:xfrm>
            <a:off x="157950" y="6550200"/>
            <a:ext cx="8828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400" b="0" i="0" u="none" strike="noStrike" cap="none">
                <a:solidFill>
                  <a:srgbClr val="3C4043"/>
                </a:solidFill>
                <a:highlight>
                  <a:srgbClr val="FFFF00"/>
                </a:highlight>
                <a:latin typeface="Times New Roman"/>
                <a:ea typeface="Times New Roman"/>
                <a:cs typeface="Times New Roman"/>
                <a:sym typeface="Times New Roman"/>
              </a:rPr>
              <a:t>Fundamentals of Deep Learning Designing Next-Generation Machine Intelligence AlgorithmsNikhil Buduma, pg no-28</a:t>
            </a:r>
            <a:endParaRPr sz="1400" b="0" i="0" u="none" strike="noStrike" cap="none">
              <a:solidFill>
                <a:srgbClr val="000000"/>
              </a:solidFill>
              <a:latin typeface="Arial"/>
              <a:ea typeface="Arial"/>
              <a:cs typeface="Arial"/>
              <a:sym typeface="Arial"/>
            </a:endParaRPr>
          </a:p>
        </p:txBody>
      </p:sp>
      <p:pic>
        <p:nvPicPr>
          <p:cNvPr id="432" name="Google Shape;432;gcd4a6a59c2_0_14"/>
          <p:cNvPicPr preferRelativeResize="0"/>
          <p:nvPr/>
        </p:nvPicPr>
        <p:blipFill rotWithShape="1">
          <a:blip r:embed="rId3">
            <a:alphaModFix/>
          </a:blip>
          <a:srcRect/>
          <a:stretch/>
        </p:blipFill>
        <p:spPr>
          <a:xfrm>
            <a:off x="533401" y="1698474"/>
            <a:ext cx="7764438" cy="4507771"/>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4"/>
          <p:cNvSpPr txBox="1">
            <a:spLocks noGrp="1"/>
          </p:cNvSpPr>
          <p:nvPr>
            <p:ph type="title"/>
          </p:nvPr>
        </p:nvSpPr>
        <p:spPr>
          <a:xfrm>
            <a:off x="76200" y="152400"/>
            <a:ext cx="80253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Gradient Descent</a:t>
            </a:r>
            <a:endParaRPr>
              <a:latin typeface="Times New Roman"/>
              <a:ea typeface="Times New Roman"/>
              <a:cs typeface="Times New Roman"/>
              <a:sym typeface="Times New Roman"/>
            </a:endParaRPr>
          </a:p>
        </p:txBody>
      </p:sp>
      <p:sp>
        <p:nvSpPr>
          <p:cNvPr id="439" name="Google Shape;439;p54"/>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Clr>
                <a:srgbClr val="000000"/>
              </a:buClr>
              <a:buSzPct val="100000"/>
              <a:buFont typeface="Arial"/>
              <a:buNone/>
            </a:pPr>
            <a:fld id="{00000000-1234-1234-1234-123412341234}" type="slidenum">
              <a:rPr lang="en-US"/>
              <a:t>28</a:t>
            </a:fld>
            <a:endParaRPr/>
          </a:p>
        </p:txBody>
      </p:sp>
      <p:sp>
        <p:nvSpPr>
          <p:cNvPr id="440" name="Google Shape;440;p54"/>
          <p:cNvSpPr txBox="1"/>
          <p:nvPr/>
        </p:nvSpPr>
        <p:spPr>
          <a:xfrm>
            <a:off x="0" y="1439794"/>
            <a:ext cx="5655996" cy="5416837"/>
          </a:xfrm>
          <a:prstGeom prst="rect">
            <a:avLst/>
          </a:prstGeom>
          <a:noFill/>
          <a:ln>
            <a:noFill/>
          </a:ln>
        </p:spPr>
        <p:txBody>
          <a:bodyPr spcFirstLastPara="1" wrap="square" lIns="91425" tIns="91425" rIns="91425" bIns="91425" anchor="t" anchorCtr="0">
            <a:spAutoFit/>
          </a:bodyPr>
          <a:lstStyle/>
          <a:p>
            <a:pPr marL="342900" marR="0" lvl="0" indent="-342900" rtl="0">
              <a:lnSpc>
                <a:spcPct val="100000"/>
              </a:lnSpc>
              <a:spcBef>
                <a:spcPts val="0"/>
              </a:spcBef>
              <a:spcAft>
                <a:spcPts val="0"/>
              </a:spcAft>
              <a:buClr>
                <a:srgbClr val="000000"/>
              </a:buClr>
              <a:buSzPts val="1500"/>
              <a:buFont typeface="Arial" panose="020B0604020202020204" pitchFamily="34" charset="0"/>
              <a:buChar char="•"/>
            </a:pPr>
            <a:r>
              <a:rPr lang="en-US" sz="2000" b="0" i="0" u="none" strike="noStrike" cap="none" dirty="0" smtClean="0">
                <a:solidFill>
                  <a:srgbClr val="000000"/>
                </a:solidFill>
                <a:latin typeface="Times New Roman"/>
                <a:ea typeface="Times New Roman"/>
                <a:cs typeface="Times New Roman"/>
                <a:sym typeface="Times New Roman"/>
              </a:rPr>
              <a:t>How </a:t>
            </a:r>
            <a:r>
              <a:rPr lang="en-US" sz="2000" b="0" i="0" u="none" strike="noStrike" cap="none" dirty="0">
                <a:solidFill>
                  <a:srgbClr val="000000"/>
                </a:solidFill>
                <a:latin typeface="Times New Roman"/>
                <a:ea typeface="Times New Roman"/>
                <a:cs typeface="Times New Roman"/>
                <a:sym typeface="Times New Roman"/>
              </a:rPr>
              <a:t>we might </a:t>
            </a:r>
            <a:r>
              <a:rPr lang="en-US" sz="2000" b="1" i="0" u="none" strike="noStrike" cap="none" dirty="0">
                <a:solidFill>
                  <a:srgbClr val="000000"/>
                </a:solidFill>
                <a:latin typeface="Times New Roman"/>
                <a:ea typeface="Times New Roman"/>
                <a:cs typeface="Times New Roman"/>
                <a:sym typeface="Times New Roman"/>
              </a:rPr>
              <a:t>minimize the squared error over all of the training examples </a:t>
            </a:r>
            <a:r>
              <a:rPr lang="en-US" sz="2000" b="0" i="0" u="none" strike="noStrike" cap="none" dirty="0">
                <a:solidFill>
                  <a:srgbClr val="000000"/>
                </a:solidFill>
                <a:latin typeface="Times New Roman"/>
                <a:ea typeface="Times New Roman"/>
                <a:cs typeface="Times New Roman"/>
                <a:sym typeface="Times New Roman"/>
              </a:rPr>
              <a:t>by simplifying the problem. </a:t>
            </a:r>
            <a:endParaRPr lang="en-US" sz="2000" b="0" i="0" u="none" strike="noStrike" cap="none" dirty="0" smtClean="0">
              <a:solidFill>
                <a:srgbClr val="000000"/>
              </a:solidFill>
              <a:latin typeface="Times New Roman"/>
              <a:ea typeface="Times New Roman"/>
              <a:cs typeface="Times New Roman"/>
              <a:sym typeface="Times New Roman"/>
            </a:endParaRPr>
          </a:p>
          <a:p>
            <a:pPr marL="342900" marR="0" lvl="0" indent="-342900" rtl="0">
              <a:lnSpc>
                <a:spcPct val="100000"/>
              </a:lnSpc>
              <a:spcBef>
                <a:spcPts val="0"/>
              </a:spcBef>
              <a:spcAft>
                <a:spcPts val="0"/>
              </a:spcAft>
              <a:buClr>
                <a:srgbClr val="000000"/>
              </a:buClr>
              <a:buSzPts val="1500"/>
              <a:buFont typeface="Arial" panose="020B0604020202020204" pitchFamily="34" charset="0"/>
              <a:buChar char="•"/>
            </a:pPr>
            <a:r>
              <a:rPr lang="en-US" sz="2000" b="0" i="0" u="none" strike="noStrike" cap="none" dirty="0" err="1" smtClean="0">
                <a:solidFill>
                  <a:srgbClr val="000000"/>
                </a:solidFill>
                <a:latin typeface="Times New Roman"/>
                <a:ea typeface="Times New Roman"/>
                <a:cs typeface="Times New Roman"/>
                <a:sym typeface="Times New Roman"/>
              </a:rPr>
              <a:t>E.g</a:t>
            </a:r>
            <a:r>
              <a:rPr lang="en-US" sz="2000" b="0" i="0" u="none" strike="noStrike" cap="none" dirty="0" smtClean="0">
                <a:solidFill>
                  <a:srgbClr val="000000"/>
                </a:solidFill>
                <a:latin typeface="Times New Roman"/>
                <a:ea typeface="Times New Roman"/>
                <a:cs typeface="Times New Roman"/>
                <a:sym typeface="Times New Roman"/>
              </a:rPr>
              <a:t> Linear </a:t>
            </a:r>
            <a:r>
              <a:rPr lang="en-US" sz="2000" b="0" i="0" u="none" strike="noStrike" cap="none" dirty="0">
                <a:solidFill>
                  <a:srgbClr val="000000"/>
                </a:solidFill>
                <a:latin typeface="Times New Roman"/>
                <a:ea typeface="Times New Roman"/>
                <a:cs typeface="Times New Roman"/>
                <a:sym typeface="Times New Roman"/>
              </a:rPr>
              <a:t>neuron only has </a:t>
            </a:r>
            <a:r>
              <a:rPr lang="en-US" sz="2000" b="1" i="0" u="none" strike="noStrike" cap="none" dirty="0">
                <a:solidFill>
                  <a:srgbClr val="000000"/>
                </a:solidFill>
                <a:latin typeface="Times New Roman"/>
                <a:ea typeface="Times New Roman"/>
                <a:cs typeface="Times New Roman"/>
                <a:sym typeface="Times New Roman"/>
              </a:rPr>
              <a:t>two inputs </a:t>
            </a:r>
            <a:r>
              <a:rPr lang="en-US" sz="2000" b="0" i="0" u="none" strike="noStrike" cap="none" dirty="0">
                <a:solidFill>
                  <a:srgbClr val="000000"/>
                </a:solidFill>
                <a:latin typeface="Times New Roman"/>
                <a:ea typeface="Times New Roman"/>
                <a:cs typeface="Times New Roman"/>
                <a:sym typeface="Times New Roman"/>
              </a:rPr>
              <a:t>(and thus only </a:t>
            </a:r>
            <a:r>
              <a:rPr lang="en-US" sz="2000" b="1" i="0" u="none" strike="noStrike" cap="none" dirty="0">
                <a:solidFill>
                  <a:srgbClr val="000000"/>
                </a:solidFill>
                <a:latin typeface="Times New Roman"/>
                <a:ea typeface="Times New Roman"/>
                <a:cs typeface="Times New Roman"/>
                <a:sym typeface="Times New Roman"/>
              </a:rPr>
              <a:t>two weights</a:t>
            </a:r>
            <a:r>
              <a:rPr lang="en-US" sz="2000" b="0" i="0" u="none" strike="noStrike" cap="none" dirty="0">
                <a:solidFill>
                  <a:srgbClr val="000000"/>
                </a:solidFill>
                <a:latin typeface="Times New Roman"/>
                <a:ea typeface="Times New Roman"/>
                <a:cs typeface="Times New Roman"/>
                <a:sym typeface="Times New Roman"/>
              </a:rPr>
              <a:t>, w1 and w2 ). </a:t>
            </a:r>
            <a:endParaRPr lang="en-US" sz="2000" b="0" i="0" u="none" strike="noStrike" cap="none" dirty="0" smtClean="0">
              <a:solidFill>
                <a:srgbClr val="000000"/>
              </a:solidFill>
              <a:latin typeface="Times New Roman"/>
              <a:ea typeface="Times New Roman"/>
              <a:cs typeface="Times New Roman"/>
              <a:sym typeface="Times New Roman"/>
            </a:endParaRPr>
          </a:p>
          <a:p>
            <a:pPr marL="342900" marR="0" lvl="0" indent="-342900" rtl="0">
              <a:lnSpc>
                <a:spcPct val="100000"/>
              </a:lnSpc>
              <a:spcBef>
                <a:spcPts val="0"/>
              </a:spcBef>
              <a:spcAft>
                <a:spcPts val="0"/>
              </a:spcAft>
              <a:buClr>
                <a:srgbClr val="000000"/>
              </a:buClr>
              <a:buSzPts val="1500"/>
              <a:buFont typeface="Arial" panose="020B0604020202020204" pitchFamily="34" charset="0"/>
              <a:buChar char="•"/>
            </a:pPr>
            <a:r>
              <a:rPr lang="en-US" sz="2000" b="0" i="0" u="none" strike="noStrike" cap="none" dirty="0" smtClean="0">
                <a:solidFill>
                  <a:srgbClr val="000000"/>
                </a:solidFill>
                <a:latin typeface="Times New Roman"/>
                <a:ea typeface="Times New Roman"/>
                <a:cs typeface="Times New Roman"/>
                <a:sym typeface="Times New Roman"/>
              </a:rPr>
              <a:t>Imagine </a:t>
            </a:r>
            <a:r>
              <a:rPr lang="en-US" sz="2000" b="0" i="0" u="none" strike="noStrike" cap="none" dirty="0">
                <a:solidFill>
                  <a:srgbClr val="000000"/>
                </a:solidFill>
                <a:latin typeface="Times New Roman"/>
                <a:ea typeface="Times New Roman"/>
                <a:cs typeface="Times New Roman"/>
                <a:sym typeface="Times New Roman"/>
              </a:rPr>
              <a:t>a three-dimensional space where the </a:t>
            </a:r>
            <a:r>
              <a:rPr lang="en-US" sz="2000" b="1" i="0" u="none" strike="noStrike" cap="none" dirty="0">
                <a:solidFill>
                  <a:srgbClr val="000000"/>
                </a:solidFill>
                <a:latin typeface="Times New Roman"/>
                <a:ea typeface="Times New Roman"/>
                <a:cs typeface="Times New Roman"/>
                <a:sym typeface="Times New Roman"/>
              </a:rPr>
              <a:t>horizontal dimensions </a:t>
            </a:r>
            <a:r>
              <a:rPr lang="en-US" sz="2000" b="0" i="0" u="none" strike="noStrike" cap="none" dirty="0">
                <a:solidFill>
                  <a:srgbClr val="000000"/>
                </a:solidFill>
                <a:latin typeface="Times New Roman"/>
                <a:ea typeface="Times New Roman"/>
                <a:cs typeface="Times New Roman"/>
                <a:sym typeface="Times New Roman"/>
              </a:rPr>
              <a:t>correspond to the </a:t>
            </a:r>
            <a:r>
              <a:rPr lang="en-US" sz="2000" b="1" i="0" u="none" strike="noStrike" cap="none" dirty="0">
                <a:solidFill>
                  <a:srgbClr val="000000"/>
                </a:solidFill>
                <a:latin typeface="Times New Roman"/>
                <a:ea typeface="Times New Roman"/>
                <a:cs typeface="Times New Roman"/>
                <a:sym typeface="Times New Roman"/>
              </a:rPr>
              <a:t>weights w1 and w2 </a:t>
            </a:r>
            <a:r>
              <a:rPr lang="en-US" sz="2000" b="0" i="0" u="none" strike="noStrike" cap="none" dirty="0">
                <a:solidFill>
                  <a:srgbClr val="000000"/>
                </a:solidFill>
                <a:latin typeface="Times New Roman"/>
                <a:ea typeface="Times New Roman"/>
                <a:cs typeface="Times New Roman"/>
                <a:sym typeface="Times New Roman"/>
              </a:rPr>
              <a:t>, and the </a:t>
            </a:r>
            <a:r>
              <a:rPr lang="en-US" sz="2000" b="1" i="0" u="none" strike="noStrike" cap="none" dirty="0">
                <a:solidFill>
                  <a:srgbClr val="000000"/>
                </a:solidFill>
                <a:latin typeface="Times New Roman"/>
                <a:ea typeface="Times New Roman"/>
                <a:cs typeface="Times New Roman"/>
                <a:sym typeface="Times New Roman"/>
              </a:rPr>
              <a:t>vertical dimension</a:t>
            </a:r>
            <a:r>
              <a:rPr lang="en-US" sz="2000" b="0" i="0" u="none" strike="noStrike" cap="none" dirty="0">
                <a:solidFill>
                  <a:srgbClr val="000000"/>
                </a:solidFill>
                <a:latin typeface="Times New Roman"/>
                <a:ea typeface="Times New Roman"/>
                <a:cs typeface="Times New Roman"/>
                <a:sym typeface="Times New Roman"/>
              </a:rPr>
              <a:t> corresponds to the value of the </a:t>
            </a:r>
            <a:r>
              <a:rPr lang="en-US" sz="2000" b="1" i="0" u="none" strike="noStrike" cap="none" dirty="0">
                <a:solidFill>
                  <a:srgbClr val="000000"/>
                </a:solidFill>
                <a:latin typeface="Times New Roman"/>
                <a:ea typeface="Times New Roman"/>
                <a:cs typeface="Times New Roman"/>
                <a:sym typeface="Times New Roman"/>
              </a:rPr>
              <a:t>error function E</a:t>
            </a:r>
            <a:r>
              <a:rPr lang="en-US" sz="2000" b="0" i="0" u="none" strike="noStrike" cap="none" dirty="0" smtClean="0">
                <a:solidFill>
                  <a:srgbClr val="000000"/>
                </a:solidFill>
                <a:latin typeface="Times New Roman"/>
                <a:ea typeface="Times New Roman"/>
                <a:cs typeface="Times New Roman"/>
                <a:sym typeface="Times New Roman"/>
              </a:rPr>
              <a:t>.</a:t>
            </a:r>
          </a:p>
          <a:p>
            <a:pPr marL="342900" marR="0" lvl="0" indent="-342900" rtl="0">
              <a:lnSpc>
                <a:spcPct val="100000"/>
              </a:lnSpc>
              <a:spcBef>
                <a:spcPts val="0"/>
              </a:spcBef>
              <a:spcAft>
                <a:spcPts val="0"/>
              </a:spcAft>
              <a:buClr>
                <a:srgbClr val="000000"/>
              </a:buClr>
              <a:buSzPts val="1500"/>
              <a:buFont typeface="Arial" panose="020B0604020202020204" pitchFamily="34" charset="0"/>
              <a:buChar char="•"/>
            </a:pPr>
            <a:r>
              <a:rPr lang="en-US" sz="2000" b="0" i="0" u="none" strike="noStrike" cap="none" dirty="0" smtClean="0">
                <a:solidFill>
                  <a:srgbClr val="000000"/>
                </a:solidFill>
                <a:latin typeface="Times New Roman"/>
                <a:ea typeface="Times New Roman"/>
                <a:cs typeface="Times New Roman"/>
                <a:sym typeface="Times New Roman"/>
              </a:rPr>
              <a:t>In </a:t>
            </a:r>
            <a:r>
              <a:rPr lang="en-US" sz="2000" b="0" i="0" u="none" strike="noStrike" cap="none" dirty="0">
                <a:solidFill>
                  <a:srgbClr val="000000"/>
                </a:solidFill>
                <a:latin typeface="Times New Roman"/>
                <a:ea typeface="Times New Roman"/>
                <a:cs typeface="Times New Roman"/>
                <a:sym typeface="Times New Roman"/>
              </a:rPr>
              <a:t>this space, </a:t>
            </a:r>
            <a:r>
              <a:rPr lang="en-US" sz="2000" b="1" i="0" u="none" strike="noStrike" cap="none" dirty="0">
                <a:solidFill>
                  <a:srgbClr val="000000"/>
                </a:solidFill>
                <a:latin typeface="Times New Roman"/>
                <a:ea typeface="Times New Roman"/>
                <a:cs typeface="Times New Roman"/>
                <a:sym typeface="Times New Roman"/>
              </a:rPr>
              <a:t>points in the horizontal plane correspond to different settings of the weights, and the height at those points corresponds to the incurred error</a:t>
            </a:r>
            <a:r>
              <a:rPr lang="en-US" sz="2000" b="0" i="0" u="none" strike="noStrike" cap="none" dirty="0" smtClean="0">
                <a:solidFill>
                  <a:srgbClr val="000000"/>
                </a:solidFill>
                <a:latin typeface="Times New Roman"/>
                <a:ea typeface="Times New Roman"/>
                <a:cs typeface="Times New Roman"/>
                <a:sym typeface="Times New Roman"/>
              </a:rPr>
              <a:t>.</a:t>
            </a:r>
          </a:p>
          <a:p>
            <a:pPr marL="342900" marR="0" lvl="0" indent="-342900" rtl="0">
              <a:lnSpc>
                <a:spcPct val="100000"/>
              </a:lnSpc>
              <a:spcBef>
                <a:spcPts val="0"/>
              </a:spcBef>
              <a:spcAft>
                <a:spcPts val="0"/>
              </a:spcAft>
              <a:buClr>
                <a:srgbClr val="000000"/>
              </a:buClr>
              <a:buSzPts val="1500"/>
              <a:buFont typeface="Arial" panose="020B0604020202020204" pitchFamily="34" charset="0"/>
              <a:buChar char="•"/>
            </a:pPr>
            <a:r>
              <a:rPr lang="en-US" sz="2000" b="0" i="0" u="none" strike="noStrike" cap="none" dirty="0" smtClean="0">
                <a:solidFill>
                  <a:srgbClr val="000000"/>
                </a:solidFill>
                <a:latin typeface="Times New Roman"/>
                <a:ea typeface="Times New Roman"/>
                <a:cs typeface="Times New Roman"/>
                <a:sym typeface="Times New Roman"/>
              </a:rPr>
              <a:t>If </a:t>
            </a:r>
            <a:r>
              <a:rPr lang="en-US" sz="2000" b="0" i="0" u="none" strike="noStrike" cap="none" dirty="0">
                <a:solidFill>
                  <a:srgbClr val="000000"/>
                </a:solidFill>
                <a:latin typeface="Times New Roman"/>
                <a:ea typeface="Times New Roman"/>
                <a:cs typeface="Times New Roman"/>
                <a:sym typeface="Times New Roman"/>
              </a:rPr>
              <a:t>we consider the errors we make over all possible weights, we get a surface in this three-dimensional space, in particular, a quadratic bowl as shown in </a:t>
            </a:r>
            <a:r>
              <a:rPr lang="en-US" sz="2000" b="0" i="0" u="none" strike="noStrike" cap="none" dirty="0" smtClean="0">
                <a:solidFill>
                  <a:srgbClr val="000000"/>
                </a:solidFill>
                <a:latin typeface="Times New Roman"/>
                <a:ea typeface="Times New Roman"/>
                <a:cs typeface="Times New Roman"/>
                <a:sym typeface="Times New Roman"/>
              </a:rPr>
              <a:t>Figure. </a:t>
            </a:r>
            <a:endParaRPr sz="2000" b="0" i="0" u="none" strike="noStrike" cap="none" dirty="0">
              <a:solidFill>
                <a:srgbClr val="000000"/>
              </a:solidFill>
              <a:latin typeface="Times New Roman"/>
              <a:ea typeface="Times New Roman"/>
              <a:cs typeface="Times New Roman"/>
              <a:sym typeface="Times New Roman"/>
            </a:endParaRPr>
          </a:p>
        </p:txBody>
      </p:sp>
      <p:pic>
        <p:nvPicPr>
          <p:cNvPr id="441" name="Google Shape;441;p54"/>
          <p:cNvPicPr preferRelativeResize="0"/>
          <p:nvPr/>
        </p:nvPicPr>
        <p:blipFill rotWithShape="1">
          <a:blip r:embed="rId3">
            <a:alphaModFix/>
          </a:blip>
          <a:srcRect/>
          <a:stretch/>
        </p:blipFill>
        <p:spPr>
          <a:xfrm>
            <a:off x="5563052" y="1539899"/>
            <a:ext cx="3422998" cy="4028388"/>
          </a:xfrm>
          <a:prstGeom prst="rect">
            <a:avLst/>
          </a:prstGeom>
          <a:noFill/>
          <a:ln>
            <a:noFill/>
          </a:ln>
        </p:spPr>
      </p:pic>
      <p:sp>
        <p:nvSpPr>
          <p:cNvPr id="442" name="Google Shape;442;p54"/>
          <p:cNvSpPr txBox="1"/>
          <p:nvPr/>
        </p:nvSpPr>
        <p:spPr>
          <a:xfrm>
            <a:off x="5563052" y="5874180"/>
            <a:ext cx="3226106"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400" b="0" i="0" u="none" strike="noStrike" cap="none" dirty="0">
                <a:solidFill>
                  <a:srgbClr val="3C4043"/>
                </a:solidFill>
                <a:highlight>
                  <a:srgbClr val="FFFF00"/>
                </a:highlight>
                <a:latin typeface="Times New Roman"/>
                <a:ea typeface="Times New Roman"/>
                <a:cs typeface="Times New Roman"/>
                <a:sym typeface="Times New Roman"/>
              </a:rPr>
              <a:t>Fundamentals of Deep Learning Designing Next-Generation Machine Intelligence </a:t>
            </a:r>
            <a:r>
              <a:rPr lang="en-US" sz="1400" b="0" i="0" u="none" strike="noStrike" cap="none" dirty="0" err="1">
                <a:solidFill>
                  <a:srgbClr val="3C4043"/>
                </a:solidFill>
                <a:highlight>
                  <a:srgbClr val="FFFF00"/>
                </a:highlight>
                <a:latin typeface="Times New Roman"/>
                <a:ea typeface="Times New Roman"/>
                <a:cs typeface="Times New Roman"/>
                <a:sym typeface="Times New Roman"/>
              </a:rPr>
              <a:t>AlgorithmsNikhil</a:t>
            </a:r>
            <a:r>
              <a:rPr lang="en-US" sz="1400" b="0" i="0" u="none" strike="noStrike" cap="none" dirty="0">
                <a:solidFill>
                  <a:srgbClr val="3C4043"/>
                </a:solidFill>
                <a:highlight>
                  <a:srgbClr val="FFFF00"/>
                </a:highlight>
                <a:latin typeface="Times New Roman"/>
                <a:ea typeface="Times New Roman"/>
                <a:cs typeface="Times New Roman"/>
                <a:sym typeface="Times New Roman"/>
              </a:rPr>
              <a:t> </a:t>
            </a:r>
            <a:r>
              <a:rPr lang="en-US" sz="1400" b="0" i="0" u="none" strike="noStrike" cap="none" dirty="0" err="1">
                <a:solidFill>
                  <a:srgbClr val="3C4043"/>
                </a:solidFill>
                <a:highlight>
                  <a:srgbClr val="FFFF00"/>
                </a:highlight>
                <a:latin typeface="Times New Roman"/>
                <a:ea typeface="Times New Roman"/>
                <a:cs typeface="Times New Roman"/>
                <a:sym typeface="Times New Roman"/>
              </a:rPr>
              <a:t>Buduma</a:t>
            </a:r>
            <a:r>
              <a:rPr lang="en-US" sz="1400" b="0" i="0" u="none" strike="noStrike" cap="none" dirty="0">
                <a:solidFill>
                  <a:srgbClr val="3C4043"/>
                </a:solidFill>
                <a:highlight>
                  <a:srgbClr val="FFFF00"/>
                </a:highlight>
                <a:latin typeface="Times New Roman"/>
                <a:ea typeface="Times New Roman"/>
                <a:cs typeface="Times New Roman"/>
                <a:sym typeface="Times New Roman"/>
              </a:rPr>
              <a:t>, </a:t>
            </a:r>
            <a:r>
              <a:rPr lang="en-US" sz="1400" b="0" i="0" u="none" strike="noStrike" cap="none" dirty="0" err="1">
                <a:solidFill>
                  <a:srgbClr val="3C4043"/>
                </a:solidFill>
                <a:highlight>
                  <a:srgbClr val="FFFF00"/>
                </a:highlight>
                <a:latin typeface="Times New Roman"/>
                <a:ea typeface="Times New Roman"/>
                <a:cs typeface="Times New Roman"/>
                <a:sym typeface="Times New Roman"/>
              </a:rPr>
              <a:t>pg</a:t>
            </a:r>
            <a:r>
              <a:rPr lang="en-US" sz="1400" b="0" i="0" u="none" strike="noStrike" cap="none" dirty="0">
                <a:solidFill>
                  <a:srgbClr val="3C4043"/>
                </a:solidFill>
                <a:highlight>
                  <a:srgbClr val="FFFF00"/>
                </a:highlight>
                <a:latin typeface="Times New Roman"/>
                <a:ea typeface="Times New Roman"/>
                <a:cs typeface="Times New Roman"/>
                <a:sym typeface="Times New Roman"/>
              </a:rPr>
              <a:t> no-28</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cd4a6a59c2_0_27"/>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Clr>
                <a:srgbClr val="000000"/>
              </a:buClr>
              <a:buSzPct val="100000"/>
              <a:buFont typeface="Arial"/>
              <a:buNone/>
            </a:pPr>
            <a:fld id="{00000000-1234-1234-1234-123412341234}" type="slidenum">
              <a:rPr lang="en-US"/>
              <a:t>29</a:t>
            </a:fld>
            <a:endParaRPr/>
          </a:p>
        </p:txBody>
      </p:sp>
      <p:sp>
        <p:nvSpPr>
          <p:cNvPr id="449" name="Google Shape;449;gcd4a6a59c2_0_27"/>
          <p:cNvSpPr txBox="1"/>
          <p:nvPr/>
        </p:nvSpPr>
        <p:spPr>
          <a:xfrm>
            <a:off x="97799" y="1539900"/>
            <a:ext cx="5998284" cy="5447615"/>
          </a:xfrm>
          <a:prstGeom prst="rect">
            <a:avLst/>
          </a:prstGeom>
          <a:noFill/>
          <a:ln>
            <a:noFill/>
          </a:ln>
        </p:spPr>
        <p:txBody>
          <a:bodyPr spcFirstLastPara="1" wrap="square" lIns="91425" tIns="91425" rIns="91425" bIns="91425" anchor="t" anchorCtr="0">
            <a:spAutoFit/>
          </a:bodyPr>
          <a:lstStyle/>
          <a:p>
            <a:pPr marL="285750" marR="0" lvl="0" indent="-285750" rtl="0">
              <a:lnSpc>
                <a:spcPct val="100000"/>
              </a:lnSpc>
              <a:spcBef>
                <a:spcPts val="0"/>
              </a:spcBef>
              <a:spcAft>
                <a:spcPts val="0"/>
              </a:spcAft>
              <a:buClr>
                <a:srgbClr val="000000"/>
              </a:buClr>
              <a:buSzPts val="1500"/>
              <a:buFont typeface="Arial" panose="020B0604020202020204" pitchFamily="34" charset="0"/>
              <a:buChar char="•"/>
            </a:pPr>
            <a:r>
              <a:rPr lang="en-US" sz="1900" b="0" i="0" u="none" strike="noStrike" cap="none" dirty="0" smtClean="0">
                <a:solidFill>
                  <a:srgbClr val="000000"/>
                </a:solidFill>
                <a:latin typeface="Times New Roman"/>
                <a:ea typeface="Times New Roman"/>
                <a:cs typeface="Times New Roman"/>
                <a:sym typeface="Times New Roman"/>
              </a:rPr>
              <a:t>Conveniently </a:t>
            </a:r>
            <a:r>
              <a:rPr lang="en-US" sz="1900" b="0" i="0" u="none" strike="noStrike" cap="none" dirty="0">
                <a:solidFill>
                  <a:srgbClr val="000000"/>
                </a:solidFill>
                <a:latin typeface="Times New Roman"/>
                <a:ea typeface="Times New Roman"/>
                <a:cs typeface="Times New Roman"/>
                <a:sym typeface="Times New Roman"/>
              </a:rPr>
              <a:t>visualize this surface as a set of elliptical contours, where the minimum error is at the center of the ellipses. </a:t>
            </a:r>
            <a:endParaRPr lang="en-US" sz="1900" b="0" i="0" u="none" strike="noStrike" cap="none" dirty="0" smtClean="0">
              <a:solidFill>
                <a:srgbClr val="000000"/>
              </a:solidFill>
              <a:latin typeface="Times New Roman"/>
              <a:ea typeface="Times New Roman"/>
              <a:cs typeface="Times New Roman"/>
              <a:sym typeface="Times New Roman"/>
            </a:endParaRPr>
          </a:p>
          <a:p>
            <a:pPr marL="285750" marR="0" lvl="0" indent="-285750" rtl="0">
              <a:lnSpc>
                <a:spcPct val="100000"/>
              </a:lnSpc>
              <a:spcBef>
                <a:spcPts val="0"/>
              </a:spcBef>
              <a:spcAft>
                <a:spcPts val="0"/>
              </a:spcAft>
              <a:buClr>
                <a:srgbClr val="000000"/>
              </a:buClr>
              <a:buSzPts val="1500"/>
              <a:buFont typeface="Arial" panose="020B0604020202020204" pitchFamily="34" charset="0"/>
              <a:buChar char="•"/>
            </a:pPr>
            <a:r>
              <a:rPr lang="en-US" sz="1900" dirty="0">
                <a:latin typeface="Times New Roman"/>
                <a:ea typeface="Times New Roman"/>
                <a:cs typeface="Times New Roman"/>
                <a:sym typeface="Times New Roman"/>
              </a:rPr>
              <a:t>T</a:t>
            </a:r>
            <a:r>
              <a:rPr lang="en-US" sz="1900" b="0" i="0" u="none" strike="noStrike" cap="none" dirty="0" smtClean="0">
                <a:solidFill>
                  <a:srgbClr val="000000"/>
                </a:solidFill>
                <a:latin typeface="Times New Roman"/>
                <a:ea typeface="Times New Roman"/>
                <a:cs typeface="Times New Roman"/>
                <a:sym typeface="Times New Roman"/>
              </a:rPr>
              <a:t>wo-dimensional </a:t>
            </a:r>
            <a:r>
              <a:rPr lang="en-US" sz="1900" b="0" i="0" u="none" strike="noStrike" cap="none" dirty="0">
                <a:solidFill>
                  <a:srgbClr val="000000"/>
                </a:solidFill>
                <a:latin typeface="Times New Roman"/>
                <a:ea typeface="Times New Roman"/>
                <a:cs typeface="Times New Roman"/>
                <a:sym typeface="Times New Roman"/>
              </a:rPr>
              <a:t>plane where the dimensions correspond to the two weights. </a:t>
            </a:r>
            <a:endParaRPr lang="en-US" sz="1900" b="0" i="0" u="none" strike="noStrike" cap="none" dirty="0" smtClean="0">
              <a:solidFill>
                <a:srgbClr val="000000"/>
              </a:solidFill>
              <a:latin typeface="Times New Roman"/>
              <a:ea typeface="Times New Roman"/>
              <a:cs typeface="Times New Roman"/>
              <a:sym typeface="Times New Roman"/>
            </a:endParaRPr>
          </a:p>
          <a:p>
            <a:pPr marL="285750" marR="0" lvl="0" indent="-285750" rtl="0">
              <a:lnSpc>
                <a:spcPct val="100000"/>
              </a:lnSpc>
              <a:spcBef>
                <a:spcPts val="0"/>
              </a:spcBef>
              <a:spcAft>
                <a:spcPts val="0"/>
              </a:spcAft>
              <a:buClr>
                <a:srgbClr val="000000"/>
              </a:buClr>
              <a:buSzPts val="1500"/>
              <a:buFont typeface="Arial" panose="020B0604020202020204" pitchFamily="34" charset="0"/>
              <a:buChar char="•"/>
            </a:pPr>
            <a:r>
              <a:rPr lang="en-US" sz="1900" b="0" i="0" u="none" strike="noStrike" cap="none" dirty="0" smtClean="0">
                <a:solidFill>
                  <a:srgbClr val="000000"/>
                </a:solidFill>
                <a:latin typeface="Times New Roman"/>
                <a:ea typeface="Times New Roman"/>
                <a:cs typeface="Times New Roman"/>
                <a:sym typeface="Times New Roman"/>
              </a:rPr>
              <a:t>Contours </a:t>
            </a:r>
            <a:r>
              <a:rPr lang="en-US" sz="1900" b="0" i="0" u="none" strike="noStrike" cap="none" dirty="0">
                <a:solidFill>
                  <a:srgbClr val="000000"/>
                </a:solidFill>
                <a:latin typeface="Times New Roman"/>
                <a:ea typeface="Times New Roman"/>
                <a:cs typeface="Times New Roman"/>
                <a:sym typeface="Times New Roman"/>
              </a:rPr>
              <a:t>correspond to settings of w1 and w2 that evaluate to the same value of E. </a:t>
            </a:r>
            <a:endParaRPr lang="en-US" sz="1900" b="0" i="0" u="none" strike="noStrike" cap="none" dirty="0" smtClean="0">
              <a:solidFill>
                <a:srgbClr val="000000"/>
              </a:solidFill>
              <a:latin typeface="Times New Roman"/>
              <a:ea typeface="Times New Roman"/>
              <a:cs typeface="Times New Roman"/>
              <a:sym typeface="Times New Roman"/>
            </a:endParaRPr>
          </a:p>
          <a:p>
            <a:pPr marL="285750" marR="0" lvl="0" indent="-285750" rtl="0">
              <a:lnSpc>
                <a:spcPct val="100000"/>
              </a:lnSpc>
              <a:spcBef>
                <a:spcPts val="0"/>
              </a:spcBef>
              <a:spcAft>
                <a:spcPts val="0"/>
              </a:spcAft>
              <a:buClr>
                <a:srgbClr val="000000"/>
              </a:buClr>
              <a:buSzPts val="1500"/>
              <a:buFont typeface="Arial" panose="020B0604020202020204" pitchFamily="34" charset="0"/>
              <a:buChar char="•"/>
            </a:pPr>
            <a:r>
              <a:rPr lang="en-US" sz="1900" b="0" i="0" u="none" strike="noStrike" cap="none" dirty="0" smtClean="0">
                <a:solidFill>
                  <a:srgbClr val="000000"/>
                </a:solidFill>
                <a:latin typeface="Times New Roman"/>
                <a:ea typeface="Times New Roman"/>
                <a:cs typeface="Times New Roman"/>
                <a:sym typeface="Times New Roman"/>
              </a:rPr>
              <a:t>The </a:t>
            </a:r>
            <a:r>
              <a:rPr lang="en-US" sz="1900" b="0" i="0" u="none" strike="noStrike" cap="none" dirty="0">
                <a:solidFill>
                  <a:srgbClr val="000000"/>
                </a:solidFill>
                <a:latin typeface="Times New Roman"/>
                <a:ea typeface="Times New Roman"/>
                <a:cs typeface="Times New Roman"/>
                <a:sym typeface="Times New Roman"/>
              </a:rPr>
              <a:t>closer the contours are to each other, the steeper the slope. </a:t>
            </a:r>
            <a:r>
              <a:rPr lang="en-US" sz="1900" b="0" i="0" u="none" strike="noStrike" cap="none" dirty="0" smtClean="0">
                <a:solidFill>
                  <a:srgbClr val="000000"/>
                </a:solidFill>
                <a:latin typeface="Times New Roman"/>
                <a:ea typeface="Times New Roman"/>
                <a:cs typeface="Times New Roman"/>
                <a:sym typeface="Times New Roman"/>
              </a:rPr>
              <a:t/>
            </a:r>
            <a:br>
              <a:rPr lang="en-US" sz="1900" b="0" i="0" u="none" strike="noStrike" cap="none" dirty="0" smtClean="0">
                <a:solidFill>
                  <a:srgbClr val="000000"/>
                </a:solidFill>
                <a:latin typeface="Times New Roman"/>
                <a:ea typeface="Times New Roman"/>
                <a:cs typeface="Times New Roman"/>
                <a:sym typeface="Times New Roman"/>
              </a:rPr>
            </a:br>
            <a:r>
              <a:rPr lang="en-US" sz="1900" b="0" i="0" u="none" strike="noStrike" cap="none" dirty="0" smtClean="0">
                <a:solidFill>
                  <a:srgbClr val="000000"/>
                </a:solidFill>
                <a:latin typeface="Times New Roman"/>
                <a:ea typeface="Times New Roman"/>
                <a:cs typeface="Times New Roman"/>
                <a:sym typeface="Times New Roman"/>
              </a:rPr>
              <a:t>In </a:t>
            </a:r>
            <a:r>
              <a:rPr lang="en-US" sz="1900" b="0" i="0" u="none" strike="noStrike" cap="none" dirty="0">
                <a:solidFill>
                  <a:srgbClr val="000000"/>
                </a:solidFill>
                <a:latin typeface="Times New Roman"/>
                <a:ea typeface="Times New Roman"/>
                <a:cs typeface="Times New Roman"/>
                <a:sym typeface="Times New Roman"/>
              </a:rPr>
              <a:t>fact, it turns out that the direction of the steepest descent is always perpendicular to the contours. </a:t>
            </a:r>
            <a:endParaRPr lang="en-US" sz="1900" b="0" i="0" u="none" strike="noStrike" cap="none" dirty="0" smtClean="0">
              <a:solidFill>
                <a:srgbClr val="000000"/>
              </a:solidFill>
              <a:latin typeface="Times New Roman"/>
              <a:ea typeface="Times New Roman"/>
              <a:cs typeface="Times New Roman"/>
              <a:sym typeface="Times New Roman"/>
            </a:endParaRPr>
          </a:p>
          <a:p>
            <a:pPr marL="285750" marR="0" lvl="0" indent="-285750" rtl="0">
              <a:lnSpc>
                <a:spcPct val="100000"/>
              </a:lnSpc>
              <a:spcBef>
                <a:spcPts val="0"/>
              </a:spcBef>
              <a:spcAft>
                <a:spcPts val="0"/>
              </a:spcAft>
              <a:buClr>
                <a:srgbClr val="000000"/>
              </a:buClr>
              <a:buSzPts val="1500"/>
              <a:buFont typeface="Arial" panose="020B0604020202020204" pitchFamily="34" charset="0"/>
              <a:buChar char="•"/>
            </a:pPr>
            <a:r>
              <a:rPr lang="en-US" sz="1900" b="1" i="0" u="none" strike="noStrike" cap="none" dirty="0" smtClean="0">
                <a:solidFill>
                  <a:srgbClr val="000000"/>
                </a:solidFill>
                <a:latin typeface="Times New Roman"/>
                <a:ea typeface="Times New Roman"/>
                <a:cs typeface="Times New Roman"/>
                <a:sym typeface="Times New Roman"/>
              </a:rPr>
              <a:t>This </a:t>
            </a:r>
            <a:r>
              <a:rPr lang="en-US" sz="1900" b="1" i="0" u="none" strike="noStrike" cap="none" dirty="0">
                <a:solidFill>
                  <a:srgbClr val="000000"/>
                </a:solidFill>
                <a:latin typeface="Times New Roman"/>
                <a:ea typeface="Times New Roman"/>
                <a:cs typeface="Times New Roman"/>
                <a:sym typeface="Times New Roman"/>
              </a:rPr>
              <a:t>direction is expressed as a vector known as the gradient</a:t>
            </a:r>
            <a:r>
              <a:rPr lang="en-US" sz="1900" b="0" i="0" u="none" strike="noStrike" cap="none" dirty="0">
                <a:solidFill>
                  <a:srgbClr val="000000"/>
                </a:solidFill>
                <a:latin typeface="Times New Roman"/>
                <a:ea typeface="Times New Roman"/>
                <a:cs typeface="Times New Roman"/>
                <a:sym typeface="Times New Roman"/>
              </a:rPr>
              <a:t>. </a:t>
            </a:r>
            <a:endParaRPr lang="en-US" sz="1900" b="0" i="0" u="none" strike="noStrike" cap="none" dirty="0" smtClean="0">
              <a:solidFill>
                <a:srgbClr val="000000"/>
              </a:solidFill>
              <a:latin typeface="Times New Roman"/>
              <a:ea typeface="Times New Roman"/>
              <a:cs typeface="Times New Roman"/>
              <a:sym typeface="Times New Roman"/>
            </a:endParaRPr>
          </a:p>
          <a:p>
            <a:pPr marL="285750" marR="0" lvl="0" indent="-285750" rtl="0">
              <a:lnSpc>
                <a:spcPct val="100000"/>
              </a:lnSpc>
              <a:spcBef>
                <a:spcPts val="0"/>
              </a:spcBef>
              <a:spcAft>
                <a:spcPts val="0"/>
              </a:spcAft>
              <a:buClr>
                <a:srgbClr val="000000"/>
              </a:buClr>
              <a:buSzPts val="1500"/>
              <a:buFont typeface="Arial" panose="020B0604020202020204" pitchFamily="34" charset="0"/>
              <a:buChar char="•"/>
            </a:pPr>
            <a:r>
              <a:rPr lang="en-US" sz="1900" b="0" i="0" u="none" strike="noStrike" cap="none" dirty="0" smtClean="0">
                <a:solidFill>
                  <a:srgbClr val="000000"/>
                </a:solidFill>
                <a:latin typeface="Times New Roman"/>
                <a:ea typeface="Times New Roman"/>
                <a:cs typeface="Times New Roman"/>
                <a:sym typeface="Times New Roman"/>
              </a:rPr>
              <a:t>Develop </a:t>
            </a:r>
            <a:r>
              <a:rPr lang="en-US" sz="1900" b="0" i="0" u="none" strike="noStrike" cap="none" dirty="0">
                <a:solidFill>
                  <a:srgbClr val="000000"/>
                </a:solidFill>
                <a:latin typeface="Times New Roman"/>
                <a:ea typeface="Times New Roman"/>
                <a:cs typeface="Times New Roman"/>
                <a:sym typeface="Times New Roman"/>
              </a:rPr>
              <a:t>a high-level strategy for how to find the values of the weights that minimizes the error function. </a:t>
            </a:r>
            <a:endParaRPr lang="en-US" sz="1900" b="0" i="0" u="none" strike="noStrike" cap="none" dirty="0" smtClean="0">
              <a:solidFill>
                <a:srgbClr val="000000"/>
              </a:solidFill>
              <a:latin typeface="Times New Roman"/>
              <a:ea typeface="Times New Roman"/>
              <a:cs typeface="Times New Roman"/>
              <a:sym typeface="Times New Roman"/>
            </a:endParaRPr>
          </a:p>
          <a:p>
            <a:pPr marL="285750" marR="0" lvl="0" indent="-285750" rtl="0">
              <a:lnSpc>
                <a:spcPct val="100000"/>
              </a:lnSpc>
              <a:spcBef>
                <a:spcPts val="0"/>
              </a:spcBef>
              <a:spcAft>
                <a:spcPts val="0"/>
              </a:spcAft>
              <a:buClr>
                <a:srgbClr val="000000"/>
              </a:buClr>
              <a:buSzPts val="1500"/>
              <a:buFont typeface="Arial" panose="020B0604020202020204" pitchFamily="34" charset="0"/>
              <a:buChar char="•"/>
            </a:pPr>
            <a:r>
              <a:rPr lang="en-US" sz="1900" b="0" i="0" u="none" strike="noStrike" cap="none" dirty="0" smtClean="0">
                <a:solidFill>
                  <a:srgbClr val="000000"/>
                </a:solidFill>
                <a:latin typeface="Times New Roman"/>
                <a:ea typeface="Times New Roman"/>
                <a:cs typeface="Times New Roman"/>
                <a:sym typeface="Times New Roman"/>
              </a:rPr>
              <a:t>Randomly </a:t>
            </a:r>
            <a:r>
              <a:rPr lang="en-US" sz="1900" b="0" i="0" u="none" strike="noStrike" cap="none" dirty="0">
                <a:solidFill>
                  <a:srgbClr val="000000"/>
                </a:solidFill>
                <a:latin typeface="Times New Roman"/>
                <a:ea typeface="Times New Roman"/>
                <a:cs typeface="Times New Roman"/>
                <a:sym typeface="Times New Roman"/>
              </a:rPr>
              <a:t>initialize the weights of our network </a:t>
            </a:r>
            <a:r>
              <a:rPr lang="en-US" sz="1900" b="0" i="0" u="none" strike="noStrike" cap="none" dirty="0" smtClean="0">
                <a:solidFill>
                  <a:srgbClr val="000000"/>
                </a:solidFill>
                <a:latin typeface="Times New Roman"/>
                <a:ea typeface="Times New Roman"/>
                <a:cs typeface="Times New Roman"/>
                <a:sym typeface="Times New Roman"/>
              </a:rPr>
              <a:t>to find </a:t>
            </a:r>
            <a:r>
              <a:rPr lang="en-US" sz="1900" b="0" i="0" u="none" strike="noStrike" cap="none" dirty="0">
                <a:solidFill>
                  <a:srgbClr val="000000"/>
                </a:solidFill>
                <a:latin typeface="Times New Roman"/>
                <a:ea typeface="Times New Roman"/>
                <a:cs typeface="Times New Roman"/>
                <a:sym typeface="Times New Roman"/>
              </a:rPr>
              <a:t>ourselves somewhere on the horizontal plane. </a:t>
            </a:r>
            <a:endParaRPr lang="en-US" sz="1900" b="0" i="0" u="none" strike="noStrike" cap="none" dirty="0" smtClean="0">
              <a:solidFill>
                <a:srgbClr val="000000"/>
              </a:solidFill>
              <a:latin typeface="Times New Roman"/>
              <a:ea typeface="Times New Roman"/>
              <a:cs typeface="Times New Roman"/>
              <a:sym typeface="Times New Roman"/>
            </a:endParaRPr>
          </a:p>
          <a:p>
            <a:pPr marL="285750" marR="0" lvl="0" indent="-285750" rtl="0">
              <a:lnSpc>
                <a:spcPct val="100000"/>
              </a:lnSpc>
              <a:spcBef>
                <a:spcPts val="0"/>
              </a:spcBef>
              <a:spcAft>
                <a:spcPts val="0"/>
              </a:spcAft>
              <a:buClr>
                <a:srgbClr val="000000"/>
              </a:buClr>
              <a:buSzPts val="1500"/>
              <a:buFont typeface="Arial" panose="020B0604020202020204" pitchFamily="34" charset="0"/>
              <a:buChar char="•"/>
            </a:pPr>
            <a:endParaRPr sz="1900" b="0" i="0" u="none" strike="noStrike" cap="none" dirty="0">
              <a:solidFill>
                <a:srgbClr val="000000"/>
              </a:solidFill>
              <a:latin typeface="Times New Roman"/>
              <a:ea typeface="Times New Roman"/>
              <a:cs typeface="Times New Roman"/>
              <a:sym typeface="Times New Roman"/>
            </a:endParaRPr>
          </a:p>
        </p:txBody>
      </p:sp>
      <p:pic>
        <p:nvPicPr>
          <p:cNvPr id="450" name="Google Shape;450;gcd4a6a59c2_0_27"/>
          <p:cNvPicPr preferRelativeResize="0"/>
          <p:nvPr/>
        </p:nvPicPr>
        <p:blipFill rotWithShape="1">
          <a:blip r:embed="rId3">
            <a:alphaModFix/>
          </a:blip>
          <a:srcRect/>
          <a:stretch/>
        </p:blipFill>
        <p:spPr>
          <a:xfrm>
            <a:off x="6096083" y="1539900"/>
            <a:ext cx="3047917" cy="3154930"/>
          </a:xfrm>
          <a:prstGeom prst="rect">
            <a:avLst/>
          </a:prstGeom>
          <a:noFill/>
          <a:ln>
            <a:noFill/>
          </a:ln>
        </p:spPr>
      </p:pic>
      <p:sp>
        <p:nvSpPr>
          <p:cNvPr id="451" name="Google Shape;451;gcd4a6a59c2_0_27"/>
          <p:cNvSpPr txBox="1">
            <a:spLocks noGrp="1"/>
          </p:cNvSpPr>
          <p:nvPr>
            <p:ph type="title"/>
          </p:nvPr>
        </p:nvSpPr>
        <p:spPr>
          <a:xfrm>
            <a:off x="228600" y="228600"/>
            <a:ext cx="80253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Gradient Descent</a:t>
            </a:r>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
          <p:cNvSpPr txBox="1">
            <a:spLocks noGrp="1"/>
          </p:cNvSpPr>
          <p:nvPr>
            <p:ph type="subTitle" idx="1"/>
          </p:nvPr>
        </p:nvSpPr>
        <p:spPr>
          <a:xfrm>
            <a:off x="2362200" y="6019800"/>
            <a:ext cx="6705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560"/>
              <a:buNone/>
            </a:pPr>
            <a:endParaRPr dirty="0"/>
          </a:p>
          <a:p>
            <a:pPr marL="0" lvl="0" indent="0" algn="l" rtl="0">
              <a:lnSpc>
                <a:spcPct val="100000"/>
              </a:lnSpc>
              <a:spcBef>
                <a:spcPts val="700"/>
              </a:spcBef>
              <a:spcAft>
                <a:spcPts val="0"/>
              </a:spcAft>
              <a:buSzPts val="1560"/>
              <a:buNone/>
            </a:pPr>
            <a:endParaRPr dirty="0"/>
          </a:p>
          <a:p>
            <a:pPr marL="0" lvl="0" indent="0" algn="l" rtl="0">
              <a:lnSpc>
                <a:spcPct val="100000"/>
              </a:lnSpc>
              <a:spcBef>
                <a:spcPts val="700"/>
              </a:spcBef>
              <a:spcAft>
                <a:spcPts val="0"/>
              </a:spcAft>
              <a:buSzPts val="1560"/>
              <a:buNone/>
            </a:pPr>
            <a:r>
              <a:rPr lang="en-US" dirty="0"/>
              <a:t>Subject : </a:t>
            </a:r>
            <a:r>
              <a:rPr lang="en-US" b="1" dirty="0"/>
              <a:t>Deep Learning (</a:t>
            </a:r>
            <a:r>
              <a:rPr lang="en-US" b="1" dirty="0" smtClean="0"/>
              <a:t>PE3)</a:t>
            </a:r>
            <a:r>
              <a:rPr lang="en-US" dirty="0"/>
              <a:t/>
            </a:r>
            <a:br>
              <a:rPr lang="en-US" dirty="0"/>
            </a:br>
            <a:r>
              <a:rPr lang="en-US" dirty="0"/>
              <a:t/>
            </a:r>
            <a:br>
              <a:rPr lang="en-US" dirty="0"/>
            </a:br>
            <a:endParaRPr dirty="0"/>
          </a:p>
        </p:txBody>
      </p:sp>
      <p:sp>
        <p:nvSpPr>
          <p:cNvPr id="235" name="Google Shape;235;p3"/>
          <p:cNvSpPr txBox="1"/>
          <p:nvPr/>
        </p:nvSpPr>
        <p:spPr>
          <a:xfrm>
            <a:off x="533401" y="6019800"/>
            <a:ext cx="1828800" cy="685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1440"/>
              <a:buFont typeface="Noto Sans Symbols"/>
              <a:buNone/>
            </a:pPr>
            <a:r>
              <a:rPr lang="en-US" sz="2400" b="0" i="0" u="none" strike="noStrike" cap="none">
                <a:solidFill>
                  <a:srgbClr val="FFFFFF"/>
                </a:solidFill>
                <a:latin typeface="Twentieth Century"/>
                <a:ea typeface="Twentieth Century"/>
                <a:cs typeface="Twentieth Century"/>
                <a:sym typeface="Twentieth Century"/>
              </a:rPr>
              <a:t>Final Year BTECH</a:t>
            </a:r>
            <a:endParaRPr sz="1800" b="0" i="0" u="none" strike="noStrike" cap="none">
              <a:solidFill>
                <a:schemeClr val="lt1"/>
              </a:solidFill>
              <a:latin typeface="Arial"/>
              <a:ea typeface="Arial"/>
              <a:cs typeface="Arial"/>
              <a:sym typeface="Arial"/>
            </a:endParaRPr>
          </a:p>
        </p:txBody>
      </p:sp>
      <p:pic>
        <p:nvPicPr>
          <p:cNvPr id="236" name="Google Shape;236;p3" descr="https://scontent-bom1-1.cdninstagram.com/vp/8923e2c79198b32fa65340b40c861791/5BACF7C9/t51.2885-19/s150x150/25021636_134077777379048_2853527330310062080_n.jpg"/>
          <p:cNvPicPr preferRelativeResize="0"/>
          <p:nvPr/>
        </p:nvPicPr>
        <p:blipFill rotWithShape="1">
          <a:blip r:embed="rId3">
            <a:alphaModFix/>
          </a:blip>
          <a:srcRect/>
          <a:stretch/>
        </p:blipFill>
        <p:spPr>
          <a:xfrm>
            <a:off x="7924800" y="95250"/>
            <a:ext cx="1123950" cy="1123950"/>
          </a:xfrm>
          <a:prstGeom prst="rect">
            <a:avLst/>
          </a:prstGeom>
          <a:noFill/>
          <a:ln>
            <a:noFill/>
          </a:ln>
        </p:spPr>
      </p:pic>
      <p:sp>
        <p:nvSpPr>
          <p:cNvPr id="237" name="Google Shape;237;p3"/>
          <p:cNvSpPr txBox="1"/>
          <p:nvPr/>
        </p:nvSpPr>
        <p:spPr>
          <a:xfrm>
            <a:off x="454674" y="3221861"/>
            <a:ext cx="8601852" cy="26776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1" i="0" u="none" strike="noStrike" cap="none">
                <a:solidFill>
                  <a:schemeClr val="dk1"/>
                </a:solidFill>
                <a:highlight>
                  <a:srgbClr val="FFFF00"/>
                </a:highlight>
                <a:latin typeface="Times New Roman"/>
                <a:ea typeface="Times New Roman"/>
                <a:cs typeface="Times New Roman"/>
                <a:sym typeface="Times New Roman"/>
              </a:rPr>
              <a:t>Sources:</a:t>
            </a:r>
            <a:r>
              <a:rPr lang="en-US" sz="2400" b="1" i="0" u="none" strike="noStrike" cap="none">
                <a:solidFill>
                  <a:srgbClr val="FFFFFF"/>
                </a:solidFill>
                <a:highlight>
                  <a:srgbClr val="FFFF00"/>
                </a:highlight>
                <a:latin typeface="Times New Roman"/>
                <a:ea typeface="Times New Roman"/>
                <a:cs typeface="Times New Roman"/>
                <a:sym typeface="Times New Roman"/>
              </a:rPr>
              <a:t> </a:t>
            </a:r>
            <a:endParaRPr sz="2400" b="1" i="0" u="none" strike="noStrike" cap="none">
              <a:solidFill>
                <a:srgbClr val="FFFFFF"/>
              </a:solidFill>
              <a:highlight>
                <a:srgbClr val="FFFF00"/>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2400"/>
              <a:buFont typeface="Arial"/>
              <a:buNone/>
            </a:pPr>
            <a:endParaRPr sz="2400" b="1" i="0" u="none" strike="noStrike" cap="none">
              <a:solidFill>
                <a:srgbClr val="FFFFFF"/>
              </a:solidFill>
              <a:highlight>
                <a:srgbClr val="FFFF00"/>
              </a:highlight>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Times New Roman"/>
                <a:ea typeface="Times New Roman"/>
                <a:cs typeface="Times New Roman"/>
                <a:sym typeface="Times New Roman"/>
              </a:rPr>
              <a:t>Machine learning with neural networks An introduction for scientists and engineers, Bernhard Mehlig</a:t>
            </a:r>
            <a:br>
              <a:rPr lang="en-US" sz="2400" b="0" i="0" u="none" strike="noStrike" cap="none">
                <a:solidFill>
                  <a:schemeClr val="lt1"/>
                </a:solidFill>
                <a:latin typeface="Times New Roman"/>
                <a:ea typeface="Times New Roman"/>
                <a:cs typeface="Times New Roman"/>
                <a:sym typeface="Times New Roman"/>
              </a:rPr>
            </a:br>
            <a:endParaRPr sz="2400" b="0" i="0" u="none" strike="noStrike" cap="none">
              <a:solidFill>
                <a:schemeClr val="lt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2400"/>
              <a:buFont typeface="Arial"/>
              <a:buNone/>
            </a:pPr>
            <a:endParaRPr sz="2400" b="1" i="0" u="none" strike="noStrike" cap="none">
              <a:solidFill>
                <a:schemeClr val="lt1"/>
              </a:solidFill>
              <a:highlight>
                <a:srgbClr val="FFFFFF"/>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2400"/>
              <a:buFont typeface="Arial"/>
              <a:buNone/>
            </a:pPr>
            <a:endParaRPr sz="2400" b="1" i="0" u="none" strike="noStrike" cap="none">
              <a:solidFill>
                <a:schemeClr val="lt1"/>
              </a:solidFill>
              <a:latin typeface="Times New Roman"/>
              <a:ea typeface="Times New Roman"/>
              <a:cs typeface="Times New Roman"/>
              <a:sym typeface="Times New Roman"/>
            </a:endParaRPr>
          </a:p>
        </p:txBody>
      </p:sp>
      <p:sp>
        <p:nvSpPr>
          <p:cNvPr id="238" name="Google Shape;238;p3"/>
          <p:cNvSpPr txBox="1"/>
          <p:nvPr/>
        </p:nvSpPr>
        <p:spPr>
          <a:xfrm>
            <a:off x="454674" y="1905000"/>
            <a:ext cx="8050762" cy="856838"/>
          </a:xfrm>
          <a:prstGeom prst="rect">
            <a:avLst/>
          </a:prstGeom>
          <a:noFill/>
          <a:ln>
            <a:noFill/>
          </a:ln>
        </p:spPr>
        <p:txBody>
          <a:bodyPr spcFirstLastPara="1" wrap="square" lIns="91425" tIns="45700" rIns="91425" bIns="45700" anchor="t" anchorCtr="0">
            <a:spAutoFit/>
          </a:bodyPr>
          <a:lstStyle/>
          <a:p>
            <a:pPr marL="0" marR="0" lvl="0" indent="0" algn="just" rtl="0">
              <a:lnSpc>
                <a:spcPct val="106000"/>
              </a:lnSpc>
              <a:spcBef>
                <a:spcPts val="0"/>
              </a:spcBef>
              <a:spcAft>
                <a:spcPts val="0"/>
              </a:spcAft>
              <a:buClr>
                <a:srgbClr val="000000"/>
              </a:buClr>
              <a:buSzPts val="2400"/>
              <a:buFont typeface="Arial"/>
              <a:buNone/>
            </a:pPr>
            <a:r>
              <a:rPr lang="en-US" sz="2400" b="0" i="0" u="none" strike="noStrike" cap="none">
                <a:solidFill>
                  <a:schemeClr val="lt1"/>
                </a:solidFill>
                <a:latin typeface="Times New Roman"/>
                <a:ea typeface="Times New Roman"/>
                <a:cs typeface="Times New Roman"/>
                <a:sym typeface="Times New Roman"/>
              </a:rPr>
              <a:t>Introduction to Deep learning</a:t>
            </a:r>
            <a:r>
              <a:rPr lang="en-US" sz="2400" b="1" i="0" u="none" strike="noStrike" cap="none">
                <a:solidFill>
                  <a:schemeClr val="lt1"/>
                </a:solidFill>
                <a:latin typeface="Times New Roman"/>
                <a:ea typeface="Times New Roman"/>
                <a:cs typeface="Times New Roman"/>
                <a:sym typeface="Times New Roman"/>
              </a:rPr>
              <a:t>, </a:t>
            </a:r>
            <a:r>
              <a:rPr lang="en-US" sz="2400" b="0" i="0" u="none" strike="noStrike" cap="none">
                <a:solidFill>
                  <a:schemeClr val="lt1"/>
                </a:solidFill>
                <a:latin typeface="Times New Roman"/>
                <a:ea typeface="Times New Roman"/>
                <a:cs typeface="Times New Roman"/>
                <a:sym typeface="Times New Roman"/>
              </a:rPr>
              <a:t>Architecture,</a:t>
            </a:r>
            <a:r>
              <a:rPr lang="en-US" sz="2400" b="1" i="0" u="none" strike="noStrike" cap="none">
                <a:solidFill>
                  <a:schemeClr val="lt1"/>
                </a:solidFill>
                <a:latin typeface="Times New Roman"/>
                <a:ea typeface="Times New Roman"/>
                <a:cs typeface="Times New Roman"/>
                <a:sym typeface="Times New Roman"/>
              </a:rPr>
              <a:t> </a:t>
            </a:r>
            <a:r>
              <a:rPr lang="en-US" sz="2400" b="0" i="0" u="none" strike="noStrike" cap="none">
                <a:solidFill>
                  <a:schemeClr val="lt1"/>
                </a:solidFill>
                <a:latin typeface="Times New Roman"/>
                <a:ea typeface="Times New Roman"/>
                <a:cs typeface="Times New Roman"/>
                <a:sym typeface="Times New Roman"/>
              </a:rPr>
              <a:t>Multilayer Perceptron (MLP), Training MLP, Chain Rule</a:t>
            </a:r>
            <a:endParaRPr sz="24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cd4a6a59c2_0_27"/>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Clr>
                <a:srgbClr val="000000"/>
              </a:buClr>
              <a:buSzPct val="100000"/>
              <a:buFont typeface="Arial"/>
              <a:buNone/>
            </a:pPr>
            <a:fld id="{00000000-1234-1234-1234-123412341234}" type="slidenum">
              <a:rPr lang="en-US"/>
              <a:t>30</a:t>
            </a:fld>
            <a:endParaRPr/>
          </a:p>
        </p:txBody>
      </p:sp>
      <p:sp>
        <p:nvSpPr>
          <p:cNvPr id="449" name="Google Shape;449;gcd4a6a59c2_0_27"/>
          <p:cNvSpPr txBox="1"/>
          <p:nvPr/>
        </p:nvSpPr>
        <p:spPr>
          <a:xfrm>
            <a:off x="97799" y="1539900"/>
            <a:ext cx="5811682" cy="4801284"/>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rgbClr val="000000"/>
              </a:buClr>
              <a:buSzPts val="1500"/>
              <a:buFont typeface="Arial" panose="020B0604020202020204" pitchFamily="34" charset="0"/>
              <a:buChar char="•"/>
            </a:pPr>
            <a:r>
              <a:rPr lang="en-US" sz="2000" b="0" i="0" u="none" strike="noStrike" cap="none" dirty="0" smtClean="0">
                <a:solidFill>
                  <a:srgbClr val="000000"/>
                </a:solidFill>
                <a:latin typeface="Times New Roman"/>
                <a:ea typeface="Times New Roman"/>
                <a:cs typeface="Times New Roman"/>
                <a:sym typeface="Times New Roman"/>
              </a:rPr>
              <a:t>By </a:t>
            </a:r>
            <a:r>
              <a:rPr lang="en-US" sz="2000" b="0" i="0" u="none" strike="noStrike" cap="none" dirty="0">
                <a:solidFill>
                  <a:srgbClr val="000000"/>
                </a:solidFill>
                <a:latin typeface="Times New Roman"/>
                <a:ea typeface="Times New Roman"/>
                <a:cs typeface="Times New Roman"/>
                <a:sym typeface="Times New Roman"/>
              </a:rPr>
              <a:t>evaluating the gradient at </a:t>
            </a:r>
            <a:r>
              <a:rPr lang="en-US" sz="2000" b="0" i="0" u="none" strike="noStrike" cap="none" dirty="0" smtClean="0">
                <a:solidFill>
                  <a:srgbClr val="000000"/>
                </a:solidFill>
                <a:latin typeface="Times New Roman"/>
                <a:ea typeface="Times New Roman"/>
                <a:cs typeface="Times New Roman"/>
                <a:sym typeface="Times New Roman"/>
              </a:rPr>
              <a:t>current </a:t>
            </a:r>
            <a:r>
              <a:rPr lang="en-US" sz="2000" b="0" i="0" u="none" strike="noStrike" cap="none" dirty="0">
                <a:solidFill>
                  <a:srgbClr val="000000"/>
                </a:solidFill>
                <a:latin typeface="Times New Roman"/>
                <a:ea typeface="Times New Roman"/>
                <a:cs typeface="Times New Roman"/>
                <a:sym typeface="Times New Roman"/>
              </a:rPr>
              <a:t>position, we can find the direction of steepest descent, and we can take a step in that direction</a:t>
            </a:r>
            <a:r>
              <a:rPr lang="en-US" sz="2000" b="0" i="0" u="none" strike="noStrike" cap="none" dirty="0" smtClean="0">
                <a:solidFill>
                  <a:srgbClr val="000000"/>
                </a:solidFill>
                <a:latin typeface="Times New Roman"/>
                <a:ea typeface="Times New Roman"/>
                <a:cs typeface="Times New Roman"/>
                <a:sym typeface="Times New Roman"/>
              </a:rPr>
              <a:t>.</a:t>
            </a:r>
          </a:p>
          <a:p>
            <a:pPr marL="342900" marR="0" lvl="0" indent="-342900" algn="just" rtl="0">
              <a:lnSpc>
                <a:spcPct val="100000"/>
              </a:lnSpc>
              <a:spcBef>
                <a:spcPts val="0"/>
              </a:spcBef>
              <a:spcAft>
                <a:spcPts val="0"/>
              </a:spcAft>
              <a:buClr>
                <a:srgbClr val="000000"/>
              </a:buClr>
              <a:buSzPts val="1500"/>
              <a:buFont typeface="Arial" panose="020B0604020202020204" pitchFamily="34" charset="0"/>
              <a:buChar char="•"/>
            </a:pPr>
            <a:r>
              <a:rPr lang="en-US" sz="2000" b="0" i="0" u="none" strike="noStrike" cap="none" dirty="0" smtClean="0">
                <a:solidFill>
                  <a:srgbClr val="000000"/>
                </a:solidFill>
                <a:latin typeface="Times New Roman"/>
                <a:ea typeface="Times New Roman"/>
                <a:cs typeface="Times New Roman"/>
                <a:sym typeface="Times New Roman"/>
              </a:rPr>
              <a:t>Find a </a:t>
            </a:r>
            <a:r>
              <a:rPr lang="en-US" sz="2000" b="0" i="0" u="none" strike="noStrike" cap="none" dirty="0">
                <a:solidFill>
                  <a:srgbClr val="000000"/>
                </a:solidFill>
                <a:latin typeface="Times New Roman"/>
                <a:ea typeface="Times New Roman"/>
                <a:cs typeface="Times New Roman"/>
                <a:sym typeface="Times New Roman"/>
              </a:rPr>
              <a:t>new position that’s closer to the minimum than </a:t>
            </a:r>
            <a:r>
              <a:rPr lang="en-US" sz="2000" b="0" i="0" u="none" strike="noStrike" cap="none" dirty="0" smtClean="0">
                <a:solidFill>
                  <a:srgbClr val="000000"/>
                </a:solidFill>
                <a:latin typeface="Times New Roman"/>
                <a:ea typeface="Times New Roman"/>
                <a:cs typeface="Times New Roman"/>
                <a:sym typeface="Times New Roman"/>
              </a:rPr>
              <a:t>before</a:t>
            </a:r>
            <a:r>
              <a:rPr lang="en-US" sz="2000" b="0" i="0" u="none" strike="noStrike" cap="none" dirty="0">
                <a:solidFill>
                  <a:srgbClr val="000000"/>
                </a:solidFill>
                <a:latin typeface="Times New Roman"/>
                <a:ea typeface="Times New Roman"/>
                <a:cs typeface="Times New Roman"/>
                <a:sym typeface="Times New Roman"/>
              </a:rPr>
              <a:t>. </a:t>
            </a:r>
            <a:endParaRPr lang="en-US" sz="2000" b="0" i="0" u="none" strike="noStrike" cap="none" dirty="0" smtClean="0">
              <a:solidFill>
                <a:srgbClr val="000000"/>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1500"/>
              <a:buFont typeface="Arial" panose="020B0604020202020204" pitchFamily="34" charset="0"/>
              <a:buChar char="•"/>
            </a:pPr>
            <a:r>
              <a:rPr lang="en-US" sz="2000" b="0" i="0" u="none" strike="noStrike" cap="none" dirty="0" smtClean="0">
                <a:solidFill>
                  <a:srgbClr val="000000"/>
                </a:solidFill>
                <a:latin typeface="Times New Roman"/>
                <a:ea typeface="Times New Roman"/>
                <a:cs typeface="Times New Roman"/>
                <a:sym typeface="Times New Roman"/>
              </a:rPr>
              <a:t>Reevaluate </a:t>
            </a:r>
            <a:r>
              <a:rPr lang="en-US" sz="2000" b="0" i="0" u="none" strike="noStrike" cap="none" dirty="0">
                <a:solidFill>
                  <a:srgbClr val="000000"/>
                </a:solidFill>
                <a:latin typeface="Times New Roman"/>
                <a:ea typeface="Times New Roman"/>
                <a:cs typeface="Times New Roman"/>
                <a:sym typeface="Times New Roman"/>
              </a:rPr>
              <a:t>the direction of steepest descent by taking the gradient at this new position and taking a step in this new direction</a:t>
            </a:r>
            <a:r>
              <a:rPr lang="en-US" sz="2000" b="0" i="0" u="none" strike="noStrike" cap="none" dirty="0" smtClean="0">
                <a:solidFill>
                  <a:srgbClr val="000000"/>
                </a:solidFill>
                <a:latin typeface="Times New Roman"/>
                <a:ea typeface="Times New Roman"/>
                <a:cs typeface="Times New Roman"/>
                <a:sym typeface="Times New Roman"/>
              </a:rPr>
              <a:t>.</a:t>
            </a:r>
          </a:p>
          <a:p>
            <a:pPr marL="342900" marR="0" lvl="0" indent="-342900" algn="just" rtl="0">
              <a:lnSpc>
                <a:spcPct val="100000"/>
              </a:lnSpc>
              <a:spcBef>
                <a:spcPts val="0"/>
              </a:spcBef>
              <a:spcAft>
                <a:spcPts val="0"/>
              </a:spcAft>
              <a:buClr>
                <a:srgbClr val="000000"/>
              </a:buClr>
              <a:buSzPts val="1500"/>
              <a:buFont typeface="Arial" panose="020B0604020202020204" pitchFamily="34" charset="0"/>
              <a:buChar char="•"/>
            </a:pPr>
            <a:r>
              <a:rPr lang="en-US" sz="2000" b="0" i="0" u="none" strike="noStrike" cap="none" dirty="0" smtClean="0">
                <a:solidFill>
                  <a:srgbClr val="000000"/>
                </a:solidFill>
                <a:latin typeface="Times New Roman"/>
                <a:ea typeface="Times New Roman"/>
                <a:cs typeface="Times New Roman"/>
                <a:sym typeface="Times New Roman"/>
              </a:rPr>
              <a:t>It’s </a:t>
            </a:r>
            <a:r>
              <a:rPr lang="en-US" sz="2000" b="0" i="0" u="none" strike="noStrike" cap="none" dirty="0">
                <a:solidFill>
                  <a:srgbClr val="000000"/>
                </a:solidFill>
                <a:latin typeface="Times New Roman"/>
                <a:ea typeface="Times New Roman"/>
                <a:cs typeface="Times New Roman"/>
                <a:sym typeface="Times New Roman"/>
              </a:rPr>
              <a:t>easy to see that, as shown in </a:t>
            </a:r>
            <a:r>
              <a:rPr lang="en-US" sz="2000" b="0" i="0" u="none" strike="noStrike" cap="none" dirty="0" smtClean="0">
                <a:solidFill>
                  <a:srgbClr val="000000"/>
                </a:solidFill>
                <a:latin typeface="Times New Roman"/>
                <a:ea typeface="Times New Roman"/>
                <a:cs typeface="Times New Roman"/>
                <a:sym typeface="Times New Roman"/>
              </a:rPr>
              <a:t>Figure, </a:t>
            </a:r>
            <a:r>
              <a:rPr lang="en-US" sz="2000" b="0" i="0" u="none" strike="noStrike" cap="none" dirty="0">
                <a:solidFill>
                  <a:srgbClr val="000000"/>
                </a:solidFill>
                <a:latin typeface="Times New Roman"/>
                <a:ea typeface="Times New Roman"/>
                <a:cs typeface="Times New Roman"/>
                <a:sym typeface="Times New Roman"/>
              </a:rPr>
              <a:t>following this strategy will eventually get us to the point of minimum error. </a:t>
            </a:r>
            <a:endParaRPr lang="en-US" sz="2000" b="0" i="0" u="none" strike="noStrike" cap="none" dirty="0" smtClean="0">
              <a:solidFill>
                <a:srgbClr val="000000"/>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1500"/>
              <a:buFont typeface="Arial" panose="020B0604020202020204" pitchFamily="34" charset="0"/>
              <a:buChar char="•"/>
            </a:pPr>
            <a:r>
              <a:rPr lang="en-US" sz="2000" b="0" i="0" u="none" strike="noStrike" cap="none" dirty="0" smtClean="0">
                <a:solidFill>
                  <a:srgbClr val="000000"/>
                </a:solidFill>
                <a:latin typeface="Times New Roman"/>
                <a:ea typeface="Times New Roman"/>
                <a:cs typeface="Times New Roman"/>
                <a:sym typeface="Times New Roman"/>
              </a:rPr>
              <a:t>This </a:t>
            </a:r>
            <a:r>
              <a:rPr lang="en-US" sz="2000" b="0" i="0" u="none" strike="noStrike" cap="none" dirty="0">
                <a:solidFill>
                  <a:srgbClr val="000000"/>
                </a:solidFill>
                <a:latin typeface="Times New Roman"/>
                <a:ea typeface="Times New Roman"/>
                <a:cs typeface="Times New Roman"/>
                <a:sym typeface="Times New Roman"/>
              </a:rPr>
              <a:t>algorithm is known as gradient descent, and </a:t>
            </a:r>
            <a:r>
              <a:rPr lang="en-US" sz="2000" b="0" i="0" u="none" strike="noStrike" cap="none" dirty="0" smtClean="0">
                <a:solidFill>
                  <a:srgbClr val="000000"/>
                </a:solidFill>
                <a:latin typeface="Times New Roman"/>
                <a:ea typeface="Times New Roman"/>
                <a:cs typeface="Times New Roman"/>
                <a:sym typeface="Times New Roman"/>
              </a:rPr>
              <a:t>it is used to </a:t>
            </a:r>
            <a:r>
              <a:rPr lang="en-US" sz="2000" b="0" i="0" u="none" strike="noStrike" cap="none" dirty="0">
                <a:solidFill>
                  <a:srgbClr val="000000"/>
                </a:solidFill>
                <a:latin typeface="Times New Roman"/>
                <a:ea typeface="Times New Roman"/>
                <a:cs typeface="Times New Roman"/>
                <a:sym typeface="Times New Roman"/>
              </a:rPr>
              <a:t>tackle the problem of training individual neurons and the more general challenge of training entire networks. </a:t>
            </a:r>
            <a:endParaRPr sz="2000" b="0" i="0" u="none" strike="noStrike" cap="none" dirty="0">
              <a:solidFill>
                <a:srgbClr val="000000"/>
              </a:solidFill>
              <a:latin typeface="Times New Roman"/>
              <a:ea typeface="Times New Roman"/>
              <a:cs typeface="Times New Roman"/>
              <a:sym typeface="Times New Roman"/>
            </a:endParaRPr>
          </a:p>
        </p:txBody>
      </p:sp>
      <p:pic>
        <p:nvPicPr>
          <p:cNvPr id="450" name="Google Shape;450;gcd4a6a59c2_0_27"/>
          <p:cNvPicPr preferRelativeResize="0"/>
          <p:nvPr/>
        </p:nvPicPr>
        <p:blipFill rotWithShape="1">
          <a:blip r:embed="rId3">
            <a:alphaModFix/>
          </a:blip>
          <a:srcRect/>
          <a:stretch/>
        </p:blipFill>
        <p:spPr>
          <a:xfrm>
            <a:off x="6096083" y="1539900"/>
            <a:ext cx="3047917" cy="3673545"/>
          </a:xfrm>
          <a:prstGeom prst="rect">
            <a:avLst/>
          </a:prstGeom>
          <a:noFill/>
          <a:ln>
            <a:noFill/>
          </a:ln>
        </p:spPr>
      </p:pic>
      <p:sp>
        <p:nvSpPr>
          <p:cNvPr id="451" name="Google Shape;451;gcd4a6a59c2_0_27"/>
          <p:cNvSpPr txBox="1">
            <a:spLocks noGrp="1"/>
          </p:cNvSpPr>
          <p:nvPr>
            <p:ph type="title"/>
          </p:nvPr>
        </p:nvSpPr>
        <p:spPr>
          <a:xfrm>
            <a:off x="228600" y="228600"/>
            <a:ext cx="80253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Gradient Descent</a:t>
            </a:r>
            <a:endParaRPr>
              <a:latin typeface="Times New Roman"/>
              <a:ea typeface="Times New Roman"/>
              <a:cs typeface="Times New Roman"/>
              <a:sym typeface="Times New Roman"/>
            </a:endParaRPr>
          </a:p>
        </p:txBody>
      </p:sp>
    </p:spTree>
    <p:extLst>
      <p:ext uri="{BB962C8B-B14F-4D97-AF65-F5344CB8AC3E}">
        <p14:creationId xmlns:p14="http://schemas.microsoft.com/office/powerpoint/2010/main" val="5218143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5"/>
          <p:cNvSpPr txBox="1">
            <a:spLocks noGrp="1"/>
          </p:cNvSpPr>
          <p:nvPr>
            <p:ph type="title"/>
          </p:nvPr>
        </p:nvSpPr>
        <p:spPr>
          <a:xfrm>
            <a:off x="533400" y="600501"/>
            <a:ext cx="8025199" cy="29683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4000" dirty="0"/>
              <a:t>Convergence</a:t>
            </a:r>
            <a:endParaRPr sz="4000" dirty="0"/>
          </a:p>
        </p:txBody>
      </p:sp>
      <p:sp>
        <p:nvSpPr>
          <p:cNvPr id="457" name="Google Shape;457;p55"/>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ts val="1400"/>
              <a:buNone/>
            </a:pPr>
            <a:fld id="{00000000-1234-1234-1234-123412341234}" type="slidenum">
              <a:rPr lang="en-US"/>
              <a:t>31</a:t>
            </a:fld>
            <a:endParaRPr/>
          </a:p>
        </p:txBody>
      </p:sp>
      <p:pic>
        <p:nvPicPr>
          <p:cNvPr id="458" name="Google Shape;458;p55"/>
          <p:cNvPicPr preferRelativeResize="0"/>
          <p:nvPr/>
        </p:nvPicPr>
        <p:blipFill rotWithShape="1">
          <a:blip r:embed="rId3">
            <a:alphaModFix/>
          </a:blip>
          <a:srcRect/>
          <a:stretch/>
        </p:blipFill>
        <p:spPr>
          <a:xfrm>
            <a:off x="598871" y="1783952"/>
            <a:ext cx="7959728" cy="4491936"/>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3"/>
          <p:cNvSpPr txBox="1">
            <a:spLocks noGrp="1"/>
          </p:cNvSpPr>
          <p:nvPr>
            <p:ph type="title"/>
          </p:nvPr>
        </p:nvSpPr>
        <p:spPr>
          <a:xfrm>
            <a:off x="280916" y="220639"/>
            <a:ext cx="8025199" cy="789296"/>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4000" dirty="0"/>
              <a:t>Convergence</a:t>
            </a:r>
            <a:endParaRPr sz="4000" dirty="0"/>
          </a:p>
        </p:txBody>
      </p:sp>
      <p:sp>
        <p:nvSpPr>
          <p:cNvPr id="464" name="Google Shape;464;p73"/>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17647"/>
              <a:buNone/>
            </a:pPr>
            <a:fld id="{00000000-1234-1234-1234-123412341234}" type="slidenum">
              <a:rPr lang="en-US"/>
              <a:t>32</a:t>
            </a:fld>
            <a:endParaRPr/>
          </a:p>
        </p:txBody>
      </p:sp>
      <p:pic>
        <p:nvPicPr>
          <p:cNvPr id="465" name="Google Shape;465;p73"/>
          <p:cNvPicPr preferRelativeResize="0"/>
          <p:nvPr/>
        </p:nvPicPr>
        <p:blipFill rotWithShape="1">
          <a:blip r:embed="rId3">
            <a:alphaModFix/>
          </a:blip>
          <a:srcRect/>
          <a:stretch/>
        </p:blipFill>
        <p:spPr>
          <a:xfrm>
            <a:off x="395785" y="1736826"/>
            <a:ext cx="8338782" cy="4665162"/>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cd4a6a59c2_0_0"/>
          <p:cNvSpPr txBox="1">
            <a:spLocks noGrp="1"/>
          </p:cNvSpPr>
          <p:nvPr>
            <p:ph type="title"/>
          </p:nvPr>
        </p:nvSpPr>
        <p:spPr>
          <a:xfrm>
            <a:off x="76200" y="152400"/>
            <a:ext cx="80253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3600" dirty="0">
                <a:latin typeface="Times New Roman"/>
                <a:ea typeface="Times New Roman"/>
                <a:cs typeface="Times New Roman"/>
                <a:sym typeface="Times New Roman"/>
              </a:rPr>
              <a:t>Learning Rate (</a:t>
            </a:r>
            <a:r>
              <a:rPr lang="en-US" sz="3600" dirty="0" smtClean="0">
                <a:latin typeface="Times New Roman"/>
                <a:ea typeface="Times New Roman"/>
                <a:cs typeface="Times New Roman"/>
                <a:sym typeface="Times New Roman"/>
              </a:rPr>
              <a:t>Hyper-parameter</a:t>
            </a:r>
            <a:r>
              <a:rPr lang="en-US" sz="3600" dirty="0">
                <a:latin typeface="Times New Roman"/>
                <a:ea typeface="Times New Roman"/>
                <a:cs typeface="Times New Roman"/>
                <a:sym typeface="Times New Roman"/>
              </a:rPr>
              <a:t>)</a:t>
            </a:r>
            <a:endParaRPr sz="3600" dirty="0">
              <a:latin typeface="Times New Roman"/>
              <a:ea typeface="Times New Roman"/>
              <a:cs typeface="Times New Roman"/>
              <a:sym typeface="Times New Roman"/>
            </a:endParaRPr>
          </a:p>
        </p:txBody>
      </p:sp>
      <p:sp>
        <p:nvSpPr>
          <p:cNvPr id="472" name="Google Shape;472;gcd4a6a59c2_0_0"/>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Clr>
                <a:srgbClr val="000000"/>
              </a:buClr>
              <a:buSzPct val="100000"/>
              <a:buFont typeface="Arial"/>
              <a:buNone/>
            </a:pPr>
            <a:fld id="{00000000-1234-1234-1234-123412341234}" type="slidenum">
              <a:rPr lang="en-US"/>
              <a:t>33</a:t>
            </a:fld>
            <a:endParaRPr/>
          </a:p>
        </p:txBody>
      </p:sp>
      <p:pic>
        <p:nvPicPr>
          <p:cNvPr id="473" name="Google Shape;473;gcd4a6a59c2_0_0"/>
          <p:cNvPicPr preferRelativeResize="0"/>
          <p:nvPr/>
        </p:nvPicPr>
        <p:blipFill rotWithShape="1">
          <a:blip r:embed="rId3">
            <a:alphaModFix/>
          </a:blip>
          <a:srcRect/>
          <a:stretch/>
        </p:blipFill>
        <p:spPr>
          <a:xfrm>
            <a:off x="4421875" y="1672586"/>
            <a:ext cx="4722125" cy="3663688"/>
          </a:xfrm>
          <a:prstGeom prst="rect">
            <a:avLst/>
          </a:prstGeom>
          <a:noFill/>
          <a:ln>
            <a:noFill/>
          </a:ln>
        </p:spPr>
      </p:pic>
      <p:sp>
        <p:nvSpPr>
          <p:cNvPr id="474" name="Google Shape;474;gcd4a6a59c2_0_0"/>
          <p:cNvSpPr txBox="1"/>
          <p:nvPr/>
        </p:nvSpPr>
        <p:spPr>
          <a:xfrm>
            <a:off x="-1" y="1570858"/>
            <a:ext cx="4312693" cy="4801284"/>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rgbClr val="000000"/>
              </a:buClr>
              <a:buSzPts val="1700"/>
              <a:buFont typeface="Arial" panose="020B0604020202020204" pitchFamily="34" charset="0"/>
              <a:buChar char="•"/>
            </a:pPr>
            <a:r>
              <a:rPr lang="en-US" sz="2000" b="0" i="0" u="none" strike="noStrike" cap="none" dirty="0">
                <a:solidFill>
                  <a:srgbClr val="000000"/>
                </a:solidFill>
                <a:latin typeface="Times New Roman"/>
                <a:ea typeface="Times New Roman"/>
                <a:cs typeface="Times New Roman"/>
                <a:sym typeface="Times New Roman"/>
              </a:rPr>
              <a:t>In practice, at each step of moving perpendicular to the contour, </a:t>
            </a:r>
            <a:r>
              <a:rPr lang="en-US" sz="2000" b="0" i="0" u="none" strike="noStrike" cap="none" dirty="0" smtClean="0">
                <a:solidFill>
                  <a:srgbClr val="000000"/>
                </a:solidFill>
                <a:latin typeface="Times New Roman"/>
                <a:ea typeface="Times New Roman"/>
                <a:cs typeface="Times New Roman"/>
                <a:sym typeface="Times New Roman"/>
              </a:rPr>
              <a:t>it needs </a:t>
            </a:r>
            <a:r>
              <a:rPr lang="en-US" sz="2000" b="0" i="0" u="none" strike="noStrike" cap="none" dirty="0">
                <a:solidFill>
                  <a:srgbClr val="000000"/>
                </a:solidFill>
                <a:latin typeface="Times New Roman"/>
                <a:ea typeface="Times New Roman"/>
                <a:cs typeface="Times New Roman"/>
                <a:sym typeface="Times New Roman"/>
              </a:rPr>
              <a:t>to determine how far we want to walk before recalculating our new direction. </a:t>
            </a:r>
            <a:endParaRPr lang="en-US" sz="2000" b="0" i="0" u="none" strike="noStrike" cap="none" dirty="0" smtClean="0">
              <a:solidFill>
                <a:srgbClr val="000000"/>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1700"/>
              <a:buFont typeface="Arial" panose="020B0604020202020204" pitchFamily="34" charset="0"/>
              <a:buChar char="•"/>
            </a:pPr>
            <a:r>
              <a:rPr lang="en-US" sz="2000" b="0" i="0" u="none" strike="noStrike" cap="none" dirty="0" smtClean="0">
                <a:solidFill>
                  <a:srgbClr val="000000"/>
                </a:solidFill>
                <a:latin typeface="Times New Roman"/>
                <a:ea typeface="Times New Roman"/>
                <a:cs typeface="Times New Roman"/>
                <a:sym typeface="Times New Roman"/>
              </a:rPr>
              <a:t>This </a:t>
            </a:r>
            <a:r>
              <a:rPr lang="en-US" sz="2000" b="0" i="0" u="none" strike="noStrike" cap="none" dirty="0">
                <a:solidFill>
                  <a:srgbClr val="000000"/>
                </a:solidFill>
                <a:latin typeface="Times New Roman"/>
                <a:ea typeface="Times New Roman"/>
                <a:cs typeface="Times New Roman"/>
                <a:sym typeface="Times New Roman"/>
              </a:rPr>
              <a:t>distance needs to depend on the steepness of the surface.</a:t>
            </a:r>
            <a:endParaRPr sz="2000" b="0" i="0" u="none" strike="noStrike" cap="none" dirty="0">
              <a:solidFill>
                <a:srgbClr val="000000"/>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1700"/>
              <a:buFont typeface="Arial" panose="020B0604020202020204" pitchFamily="34" charset="0"/>
              <a:buChar char="•"/>
            </a:pPr>
            <a:r>
              <a:rPr lang="en-US" sz="2000" b="0" i="0" u="none" strike="noStrike" cap="none" dirty="0">
                <a:solidFill>
                  <a:srgbClr val="000000"/>
                </a:solidFill>
                <a:latin typeface="Times New Roman"/>
                <a:ea typeface="Times New Roman"/>
                <a:cs typeface="Times New Roman"/>
                <a:sym typeface="Times New Roman"/>
              </a:rPr>
              <a:t>Picking the learning rate is a hard problem </a:t>
            </a:r>
            <a:endParaRPr lang="en-US" sz="2000" b="0" i="0" u="none" strike="noStrike" cap="none" dirty="0" smtClean="0">
              <a:solidFill>
                <a:srgbClr val="000000"/>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1700"/>
              <a:buFont typeface="Arial" panose="020B0604020202020204" pitchFamily="34" charset="0"/>
              <a:buChar char="•"/>
            </a:pPr>
            <a:r>
              <a:rPr lang="en-US" sz="2000" b="0" i="0" u="none" strike="noStrike" cap="none" dirty="0" smtClean="0">
                <a:solidFill>
                  <a:srgbClr val="000000"/>
                </a:solidFill>
                <a:latin typeface="Times New Roman"/>
                <a:ea typeface="Times New Roman"/>
                <a:cs typeface="Times New Roman"/>
                <a:sym typeface="Times New Roman"/>
              </a:rPr>
              <a:t>if </a:t>
            </a:r>
            <a:r>
              <a:rPr lang="en-US" sz="2000" b="0" i="0" u="none" strike="noStrike" cap="none" dirty="0">
                <a:solidFill>
                  <a:srgbClr val="000000"/>
                </a:solidFill>
                <a:latin typeface="Times New Roman"/>
                <a:ea typeface="Times New Roman"/>
                <a:cs typeface="Times New Roman"/>
                <a:sym typeface="Times New Roman"/>
              </a:rPr>
              <a:t>we pick a learning rate that’s too small, we risk taking too long during the training process. </a:t>
            </a:r>
            <a:endParaRPr lang="en-US" sz="2000" b="0" i="0" u="none" strike="noStrike" cap="none" dirty="0" smtClean="0">
              <a:solidFill>
                <a:srgbClr val="000000"/>
              </a:solidFill>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Clr>
                <a:srgbClr val="000000"/>
              </a:buClr>
              <a:buSzPts val="1700"/>
              <a:buFont typeface="Arial" panose="020B0604020202020204" pitchFamily="34" charset="0"/>
              <a:buChar char="•"/>
            </a:pPr>
            <a:r>
              <a:rPr lang="en-US" sz="2000" b="0" i="0" u="none" strike="noStrike" cap="none" dirty="0" smtClean="0">
                <a:solidFill>
                  <a:srgbClr val="000000"/>
                </a:solidFill>
                <a:latin typeface="Times New Roman"/>
                <a:ea typeface="Times New Roman"/>
                <a:cs typeface="Times New Roman"/>
                <a:sym typeface="Times New Roman"/>
              </a:rPr>
              <a:t>But </a:t>
            </a:r>
            <a:r>
              <a:rPr lang="en-US" sz="2000" b="0" i="0" u="none" strike="noStrike" cap="none" dirty="0">
                <a:solidFill>
                  <a:srgbClr val="000000"/>
                </a:solidFill>
                <a:latin typeface="Times New Roman"/>
                <a:ea typeface="Times New Roman"/>
                <a:cs typeface="Times New Roman"/>
                <a:sym typeface="Times New Roman"/>
              </a:rPr>
              <a:t>if we pick a learning rate that’s too big, we’ll mostly likely start diverging away from the minimum.</a:t>
            </a:r>
            <a:endParaRPr sz="2000" b="0" i="0" u="none" strike="noStrike" cap="none" dirty="0">
              <a:solidFill>
                <a:srgbClr val="000000"/>
              </a:solidFill>
              <a:latin typeface="Times New Roman"/>
              <a:ea typeface="Times New Roman"/>
              <a:cs typeface="Times New Roman"/>
              <a:sym typeface="Times New Roman"/>
            </a:endParaRPr>
          </a:p>
        </p:txBody>
      </p:sp>
      <p:sp>
        <p:nvSpPr>
          <p:cNvPr id="475" name="Google Shape;475;gcd4a6a59c2_0_0"/>
          <p:cNvSpPr txBox="1"/>
          <p:nvPr/>
        </p:nvSpPr>
        <p:spPr>
          <a:xfrm>
            <a:off x="180475" y="6479300"/>
            <a:ext cx="8828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400" b="0" i="0" u="none" strike="noStrike" cap="none">
                <a:solidFill>
                  <a:srgbClr val="3C4043"/>
                </a:solidFill>
                <a:highlight>
                  <a:srgbClr val="FFFF00"/>
                </a:highlight>
                <a:latin typeface="Times New Roman"/>
                <a:ea typeface="Times New Roman"/>
                <a:cs typeface="Times New Roman"/>
                <a:sym typeface="Times New Roman"/>
              </a:rPr>
              <a:t>Fundamentals of Deep Learning Designing Next-Generation Machine Intelligence AlgorithmsNikhil Buduma, pg no-30</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gd06e03e2b6_4_172"/>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556"/>
              <a:buNone/>
            </a:pPr>
            <a:r>
              <a:rPr lang="en-US"/>
              <a:t>Learning Rate</a:t>
            </a:r>
            <a:endParaRPr/>
          </a:p>
        </p:txBody>
      </p:sp>
      <p:pic>
        <p:nvPicPr>
          <p:cNvPr id="481" name="Google Shape;481;gd06e03e2b6_4_172"/>
          <p:cNvPicPr preferRelativeResize="0"/>
          <p:nvPr/>
        </p:nvPicPr>
        <p:blipFill rotWithShape="1">
          <a:blip r:embed="rId3">
            <a:alphaModFix/>
          </a:blip>
          <a:srcRect/>
          <a:stretch/>
        </p:blipFill>
        <p:spPr>
          <a:xfrm>
            <a:off x="207628" y="1768526"/>
            <a:ext cx="8822531" cy="3421856"/>
          </a:xfrm>
          <a:prstGeom prst="rect">
            <a:avLst/>
          </a:prstGeom>
          <a:noFill/>
          <a:ln>
            <a:noFill/>
          </a:ln>
        </p:spPr>
      </p:pic>
      <p:sp>
        <p:nvSpPr>
          <p:cNvPr id="482" name="Google Shape;482;gd06e03e2b6_4_172"/>
          <p:cNvSpPr/>
          <p:nvPr/>
        </p:nvSpPr>
        <p:spPr>
          <a:xfrm>
            <a:off x="738247" y="5555042"/>
            <a:ext cx="7761292" cy="30773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Times New Roman"/>
                <a:ea typeface="Times New Roman"/>
                <a:cs typeface="Times New Roman"/>
                <a:sym typeface="Times New Roman"/>
              </a:rPr>
              <a:t>Learning rate selection. Source: </a:t>
            </a:r>
            <a:r>
              <a:rPr lang="en-US" sz="1400" b="0" i="0" u="sng" strike="noStrike" cap="none">
                <a:solidFill>
                  <a:schemeClr val="hlink"/>
                </a:solidFill>
                <a:latin typeface="Times New Roman"/>
                <a:ea typeface="Times New Roman"/>
                <a:cs typeface="Times New Roman"/>
                <a:sym typeface="Times New Roman"/>
                <a:hlinkClick r:id="rId4"/>
              </a:rPr>
              <a:t>https://www.jeremyjordan.me/nn-learning-rate/</a:t>
            </a:r>
            <a:endParaRPr sz="14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gd06e03e2b6_4_91"/>
          <p:cNvSpPr txBox="1">
            <a:spLocks noGrp="1"/>
          </p:cNvSpPr>
          <p:nvPr>
            <p:ph type="title"/>
          </p:nvPr>
        </p:nvSpPr>
        <p:spPr>
          <a:xfrm>
            <a:off x="533400" y="392374"/>
            <a:ext cx="8153400" cy="644857"/>
          </a:xfrm>
          <a:prstGeom prst="rect">
            <a:avLst/>
          </a:prstGeom>
          <a:noFill/>
          <a:ln>
            <a:noFill/>
          </a:ln>
        </p:spPr>
        <p:txBody>
          <a:bodyPr spcFirstLastPara="1" wrap="square" lIns="91425" tIns="45700" rIns="91425" bIns="45700" anchor="ctr" anchorCtr="0">
            <a:noAutofit/>
          </a:bodyPr>
          <a:lstStyle/>
          <a:p>
            <a:pPr marL="0" lvl="0" indent="0" rtl="0">
              <a:lnSpc>
                <a:spcPct val="106000"/>
              </a:lnSpc>
              <a:spcBef>
                <a:spcPts val="0"/>
              </a:spcBef>
              <a:spcAft>
                <a:spcPts val="0"/>
              </a:spcAft>
              <a:buSzPts val="1400"/>
              <a:buNone/>
            </a:pPr>
            <a:r>
              <a:rPr lang="en-US" sz="2800" b="1" dirty="0">
                <a:latin typeface="Times New Roman"/>
                <a:ea typeface="Times New Roman"/>
                <a:cs typeface="Times New Roman"/>
                <a:sym typeface="Times New Roman"/>
              </a:rPr>
              <a:t>Optimization </a:t>
            </a:r>
            <a:endParaRPr sz="2800" b="1" dirty="0">
              <a:latin typeface="Times New Roman"/>
              <a:ea typeface="Times New Roman"/>
              <a:cs typeface="Times New Roman"/>
              <a:sym typeface="Times New Roman"/>
            </a:endParaRPr>
          </a:p>
        </p:txBody>
      </p:sp>
      <p:sp>
        <p:nvSpPr>
          <p:cNvPr id="488" name="Google Shape;488;gd06e03e2b6_4_91"/>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Autofit/>
          </a:bodyPr>
          <a:lstStyle/>
          <a:p>
            <a:pPr marL="457200" lvl="0" indent="-297180" algn="just" rtl="0">
              <a:lnSpc>
                <a:spcPct val="100000"/>
              </a:lnSpc>
              <a:spcBef>
                <a:spcPts val="700"/>
              </a:spcBef>
              <a:spcAft>
                <a:spcPts val="0"/>
              </a:spcAft>
              <a:buSzPts val="1080"/>
              <a:buChar char="◻"/>
            </a:pPr>
            <a:r>
              <a:rPr lang="en-US" sz="2400" dirty="0">
                <a:latin typeface="Times New Roman"/>
                <a:ea typeface="Times New Roman"/>
                <a:cs typeface="Times New Roman"/>
                <a:sym typeface="Times New Roman"/>
              </a:rPr>
              <a:t>Optimization is the most essential ingredient in the recipe of machine learning algorithms. </a:t>
            </a:r>
            <a:endParaRPr lang="en-US" sz="2400" dirty="0" smtClean="0">
              <a:latin typeface="Times New Roman"/>
              <a:ea typeface="Times New Roman"/>
              <a:cs typeface="Times New Roman"/>
              <a:sym typeface="Times New Roman"/>
            </a:endParaRPr>
          </a:p>
          <a:p>
            <a:pPr marL="457200" lvl="0" indent="-297180" algn="just" rtl="0">
              <a:lnSpc>
                <a:spcPct val="100000"/>
              </a:lnSpc>
              <a:spcBef>
                <a:spcPts val="700"/>
              </a:spcBef>
              <a:spcAft>
                <a:spcPts val="0"/>
              </a:spcAft>
              <a:buSzPts val="1080"/>
              <a:buChar char="◻"/>
            </a:pPr>
            <a:r>
              <a:rPr lang="en-US" sz="2400" dirty="0" smtClean="0">
                <a:latin typeface="Times New Roman"/>
                <a:ea typeface="Times New Roman"/>
                <a:cs typeface="Times New Roman"/>
                <a:sym typeface="Times New Roman"/>
              </a:rPr>
              <a:t>It </a:t>
            </a:r>
            <a:r>
              <a:rPr lang="en-US" sz="2400" dirty="0">
                <a:latin typeface="Times New Roman"/>
                <a:ea typeface="Times New Roman"/>
                <a:cs typeface="Times New Roman"/>
                <a:sym typeface="Times New Roman"/>
              </a:rPr>
              <a:t>starts with defining some kind of loss function/cost function and ends with minimizing it using one or the other optimization routine. </a:t>
            </a:r>
            <a:endParaRPr sz="2800" dirty="0">
              <a:latin typeface="Times New Roman"/>
              <a:ea typeface="Times New Roman"/>
              <a:cs typeface="Times New Roman"/>
              <a:sym typeface="Times New Roman"/>
            </a:endParaRPr>
          </a:p>
          <a:p>
            <a:pPr marL="457200" lvl="0" indent="-297180" algn="just" rtl="0">
              <a:lnSpc>
                <a:spcPct val="100000"/>
              </a:lnSpc>
              <a:spcBef>
                <a:spcPts val="700"/>
              </a:spcBef>
              <a:spcAft>
                <a:spcPts val="0"/>
              </a:spcAft>
              <a:buSzPts val="1080"/>
              <a:buChar char="◻"/>
            </a:pPr>
            <a:r>
              <a:rPr lang="en-US" sz="2400" dirty="0" smtClean="0">
                <a:latin typeface="Times New Roman"/>
                <a:ea typeface="Times New Roman"/>
                <a:cs typeface="Times New Roman"/>
                <a:sym typeface="Times New Roman"/>
              </a:rPr>
              <a:t>The </a:t>
            </a:r>
            <a:r>
              <a:rPr lang="en-US" sz="2400" dirty="0">
                <a:latin typeface="Times New Roman"/>
                <a:ea typeface="Times New Roman"/>
                <a:cs typeface="Times New Roman"/>
                <a:sym typeface="Times New Roman"/>
              </a:rPr>
              <a:t>choice of optimization algorithm can make a difference between getting a good accuracy in hours or days. </a:t>
            </a:r>
            <a:endParaRPr sz="2800" dirty="0">
              <a:latin typeface="Times New Roman"/>
              <a:ea typeface="Times New Roman"/>
              <a:cs typeface="Times New Roman"/>
              <a:sym typeface="Times New Roman"/>
            </a:endParaRPr>
          </a:p>
          <a:p>
            <a:pPr marL="160020" lvl="0" indent="0" algn="just" rtl="0">
              <a:lnSpc>
                <a:spcPct val="100000"/>
              </a:lnSpc>
              <a:spcBef>
                <a:spcPts val="700"/>
              </a:spcBef>
              <a:spcAft>
                <a:spcPts val="0"/>
              </a:spcAft>
              <a:buSzPts val="1080"/>
              <a:buNone/>
            </a:pPr>
            <a:endParaRPr sz="2400" dirty="0">
              <a:solidFill>
                <a:schemeClr val="dk1"/>
              </a:solidFill>
              <a:latin typeface="Times New Roman"/>
              <a:ea typeface="Times New Roman"/>
              <a:cs typeface="Times New Roman"/>
              <a:sym typeface="Times New Roman"/>
            </a:endParaRPr>
          </a:p>
        </p:txBody>
      </p:sp>
      <p:sp>
        <p:nvSpPr>
          <p:cNvPr id="489" name="Google Shape;489;gd06e03e2b6_4_91"/>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Clr>
                <a:srgbClr val="000000"/>
              </a:buClr>
              <a:buSzPct val="100000"/>
              <a:buFont typeface="Arial"/>
              <a:buNone/>
            </a:pPr>
            <a:fld id="{00000000-1234-1234-1234-123412341234}" type="slidenum">
              <a:rPr lang="en-US"/>
              <a:t>35</a:t>
            </a:fld>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d06e03e2b6_4_98"/>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Autofit/>
          </a:bodyPr>
          <a:lstStyle/>
          <a:p>
            <a:pPr marL="0" lvl="0" indent="0" algn="ctr" rtl="0">
              <a:lnSpc>
                <a:spcPct val="106000"/>
              </a:lnSpc>
              <a:spcBef>
                <a:spcPts val="0"/>
              </a:spcBef>
              <a:spcAft>
                <a:spcPts val="0"/>
              </a:spcAft>
              <a:buSzPts val="1400"/>
              <a:buNone/>
            </a:pPr>
            <a:r>
              <a:rPr lang="en-US" sz="2800" b="1">
                <a:latin typeface="Times New Roman"/>
                <a:ea typeface="Times New Roman"/>
                <a:cs typeface="Times New Roman"/>
                <a:sym typeface="Times New Roman"/>
              </a:rPr>
              <a:t>Optimization</a:t>
            </a:r>
            <a:endParaRPr sz="2800" b="1">
              <a:latin typeface="Times New Roman"/>
              <a:ea typeface="Times New Roman"/>
              <a:cs typeface="Times New Roman"/>
              <a:sym typeface="Times New Roman"/>
            </a:endParaRPr>
          </a:p>
        </p:txBody>
      </p:sp>
      <p:sp>
        <p:nvSpPr>
          <p:cNvPr id="495" name="Google Shape;495;gd06e03e2b6_4_98"/>
          <p:cNvSpPr txBox="1">
            <a:spLocks noGrp="1"/>
          </p:cNvSpPr>
          <p:nvPr>
            <p:ph type="body" idx="1"/>
          </p:nvPr>
        </p:nvSpPr>
        <p:spPr>
          <a:xfrm>
            <a:off x="366988" y="1463699"/>
            <a:ext cx="8777012" cy="4978043"/>
          </a:xfrm>
          <a:prstGeom prst="rect">
            <a:avLst/>
          </a:prstGeom>
          <a:noFill/>
          <a:ln>
            <a:noFill/>
          </a:ln>
        </p:spPr>
        <p:txBody>
          <a:bodyPr spcFirstLastPara="1" wrap="square" lIns="91425" tIns="45700" rIns="91425" bIns="45700" anchor="t" anchorCtr="0">
            <a:noAutofit/>
          </a:bodyPr>
          <a:lstStyle/>
          <a:p>
            <a:pPr marL="457200" lvl="0" indent="-297180" algn="l" rtl="0">
              <a:lnSpc>
                <a:spcPct val="100000"/>
              </a:lnSpc>
              <a:spcBef>
                <a:spcPts val="700"/>
              </a:spcBef>
              <a:spcAft>
                <a:spcPts val="0"/>
              </a:spcAft>
              <a:buSzPts val="1080"/>
              <a:buChar char="◻"/>
            </a:pPr>
            <a:r>
              <a:rPr lang="en-US" sz="1900" b="0" i="0" dirty="0">
                <a:latin typeface="Times New Roman"/>
                <a:ea typeface="Times New Roman"/>
                <a:cs typeface="Times New Roman"/>
                <a:sym typeface="Times New Roman"/>
              </a:rPr>
              <a:t>For a deep learning problem, we will usually define a </a:t>
            </a:r>
            <a:r>
              <a:rPr lang="en-US" sz="1900" b="0" i="1" dirty="0">
                <a:latin typeface="Times New Roman"/>
                <a:ea typeface="Times New Roman"/>
                <a:cs typeface="Times New Roman"/>
                <a:sym typeface="Times New Roman"/>
              </a:rPr>
              <a:t>loss function</a:t>
            </a:r>
            <a:r>
              <a:rPr lang="en-US" sz="1900" b="0" i="0" dirty="0">
                <a:latin typeface="Times New Roman"/>
                <a:ea typeface="Times New Roman"/>
                <a:cs typeface="Times New Roman"/>
                <a:sym typeface="Times New Roman"/>
              </a:rPr>
              <a:t> first.  Once we have the loss function, we can use an optimization algorithm in attempt to minimize the loss. </a:t>
            </a:r>
            <a:endParaRPr sz="1900" dirty="0"/>
          </a:p>
          <a:p>
            <a:pPr marL="457200" lvl="0" indent="-297180" algn="l" rtl="0">
              <a:lnSpc>
                <a:spcPct val="100000"/>
              </a:lnSpc>
              <a:spcBef>
                <a:spcPts val="700"/>
              </a:spcBef>
              <a:spcAft>
                <a:spcPts val="0"/>
              </a:spcAft>
              <a:buSzPts val="1080"/>
              <a:buChar char="◻"/>
            </a:pPr>
            <a:r>
              <a:rPr lang="en-US" sz="1900" b="0" i="0" dirty="0">
                <a:latin typeface="Times New Roman"/>
                <a:ea typeface="Times New Roman"/>
                <a:cs typeface="Times New Roman"/>
                <a:sym typeface="Times New Roman"/>
              </a:rPr>
              <a:t>In optimization, a loss function is often referred to as the </a:t>
            </a:r>
            <a:r>
              <a:rPr lang="en-US" sz="1900" b="0" i="1" dirty="0">
                <a:latin typeface="Times New Roman"/>
                <a:ea typeface="Times New Roman"/>
                <a:cs typeface="Times New Roman"/>
                <a:sym typeface="Times New Roman"/>
              </a:rPr>
              <a:t>objective function</a:t>
            </a:r>
            <a:r>
              <a:rPr lang="en-US" sz="1900" b="0" i="0" dirty="0">
                <a:latin typeface="Times New Roman"/>
                <a:ea typeface="Times New Roman"/>
                <a:cs typeface="Times New Roman"/>
                <a:sym typeface="Times New Roman"/>
              </a:rPr>
              <a:t> of the optimization problem.</a:t>
            </a:r>
            <a:endParaRPr sz="1900" b="0" i="0" dirty="0">
              <a:solidFill>
                <a:srgbClr val="292929"/>
              </a:solidFill>
              <a:latin typeface="Times New Roman"/>
              <a:ea typeface="Times New Roman"/>
              <a:cs typeface="Times New Roman"/>
              <a:sym typeface="Times New Roman"/>
            </a:endParaRPr>
          </a:p>
          <a:p>
            <a:pPr marL="457200" lvl="0" indent="-297180" algn="l" rtl="0">
              <a:lnSpc>
                <a:spcPct val="100000"/>
              </a:lnSpc>
              <a:spcBef>
                <a:spcPts val="700"/>
              </a:spcBef>
              <a:spcAft>
                <a:spcPts val="0"/>
              </a:spcAft>
              <a:buSzPts val="1080"/>
              <a:buChar char="◻"/>
            </a:pPr>
            <a:r>
              <a:rPr lang="en-US" sz="1900" b="0" i="0" dirty="0">
                <a:latin typeface="Times New Roman"/>
                <a:ea typeface="Times New Roman"/>
                <a:cs typeface="Times New Roman"/>
                <a:sym typeface="Times New Roman"/>
              </a:rPr>
              <a:t>By tradition and convention most optimization algorithms are concerned with </a:t>
            </a:r>
            <a:r>
              <a:rPr lang="en-US" sz="1900" b="0" i="1" dirty="0">
                <a:latin typeface="Times New Roman"/>
                <a:ea typeface="Times New Roman"/>
                <a:cs typeface="Times New Roman"/>
                <a:sym typeface="Times New Roman"/>
              </a:rPr>
              <a:t>minimization</a:t>
            </a:r>
            <a:r>
              <a:rPr lang="en-US" sz="1900" b="0" i="0" dirty="0">
                <a:latin typeface="Times New Roman"/>
                <a:ea typeface="Times New Roman"/>
                <a:cs typeface="Times New Roman"/>
                <a:sym typeface="Times New Roman"/>
              </a:rPr>
              <a:t>. If we ever need to maximize an objective there is a simple solution: just flip the sign on the objective. </a:t>
            </a:r>
            <a:endParaRPr sz="1900" dirty="0"/>
          </a:p>
          <a:p>
            <a:pPr marL="457200" lvl="0" indent="-297180" algn="l" rtl="0">
              <a:lnSpc>
                <a:spcPct val="100000"/>
              </a:lnSpc>
              <a:spcBef>
                <a:spcPts val="700"/>
              </a:spcBef>
              <a:spcAft>
                <a:spcPts val="0"/>
              </a:spcAft>
              <a:buSzPts val="1080"/>
              <a:buChar char="◻"/>
            </a:pPr>
            <a:r>
              <a:rPr lang="en-US" sz="1900" b="0" i="0" dirty="0">
                <a:latin typeface="Times New Roman"/>
                <a:ea typeface="Times New Roman"/>
                <a:cs typeface="Times New Roman"/>
                <a:sym typeface="Times New Roman"/>
              </a:rPr>
              <a:t>The objective function of the optimization algorithm is usually a loss function based on the training dataset, the goal of optimization is to reduce the training error </a:t>
            </a:r>
            <a:r>
              <a:rPr lang="en-US" sz="1900" dirty="0">
                <a:latin typeface="Times New Roman"/>
                <a:ea typeface="Times New Roman"/>
                <a:cs typeface="Times New Roman"/>
                <a:sym typeface="Times New Roman"/>
              </a:rPr>
              <a:t>means to reduce the generalization error. </a:t>
            </a:r>
            <a:endParaRPr sz="1900" dirty="0"/>
          </a:p>
          <a:p>
            <a:pPr marL="457200" lvl="0" indent="-297180" algn="l" rtl="0">
              <a:lnSpc>
                <a:spcPct val="100000"/>
              </a:lnSpc>
              <a:spcBef>
                <a:spcPts val="700"/>
              </a:spcBef>
              <a:spcAft>
                <a:spcPts val="0"/>
              </a:spcAft>
              <a:buSzPts val="1080"/>
              <a:buChar char="◻"/>
            </a:pPr>
            <a:r>
              <a:rPr lang="en-US" sz="1900" dirty="0">
                <a:latin typeface="Times New Roman"/>
                <a:ea typeface="Times New Roman"/>
                <a:cs typeface="Times New Roman"/>
                <a:sym typeface="Times New Roman"/>
              </a:rPr>
              <a:t>To accomplish the latter we need to pay attention to overfitting in addition to using the optimization algorithm to reduce the training error.</a:t>
            </a:r>
            <a:endParaRPr sz="1900" dirty="0"/>
          </a:p>
          <a:p>
            <a:pPr marL="457200" lvl="0" indent="-297180" algn="l" rtl="0">
              <a:lnSpc>
                <a:spcPct val="100000"/>
              </a:lnSpc>
              <a:spcBef>
                <a:spcPts val="700"/>
              </a:spcBef>
              <a:spcAft>
                <a:spcPts val="0"/>
              </a:spcAft>
              <a:buSzPts val="1080"/>
              <a:buChar char="◻"/>
            </a:pPr>
            <a:r>
              <a:rPr lang="en-US" sz="1900" b="0" i="0" dirty="0">
                <a:solidFill>
                  <a:srgbClr val="292929"/>
                </a:solidFill>
                <a:latin typeface="Times New Roman"/>
                <a:ea typeface="Times New Roman"/>
                <a:cs typeface="Times New Roman"/>
                <a:sym typeface="Times New Roman"/>
              </a:rPr>
              <a:t>In deep learning, generally, to approach the optimal value, gradient descent is applied to the weights, and optimization is achieved by running many epochs with large datasets. </a:t>
            </a:r>
            <a:endParaRPr sz="1900" dirty="0"/>
          </a:p>
          <a:p>
            <a:pPr marL="457200" lvl="0" indent="-228600" algn="l" rtl="0">
              <a:lnSpc>
                <a:spcPct val="100000"/>
              </a:lnSpc>
              <a:spcBef>
                <a:spcPts val="700"/>
              </a:spcBef>
              <a:spcAft>
                <a:spcPts val="0"/>
              </a:spcAft>
              <a:buSzPts val="1080"/>
              <a:buNone/>
            </a:pPr>
            <a:endParaRPr sz="1900" b="0" i="0" dirty="0">
              <a:solidFill>
                <a:srgbClr val="292929"/>
              </a:solidFill>
              <a:latin typeface="Times New Roman"/>
              <a:ea typeface="Times New Roman"/>
              <a:cs typeface="Times New Roman"/>
              <a:sym typeface="Times New Roman"/>
            </a:endParaRPr>
          </a:p>
          <a:p>
            <a:pPr marL="457200" lvl="0" indent="-228600" algn="l" rtl="0">
              <a:lnSpc>
                <a:spcPct val="100000"/>
              </a:lnSpc>
              <a:spcBef>
                <a:spcPts val="700"/>
              </a:spcBef>
              <a:spcAft>
                <a:spcPts val="0"/>
              </a:spcAft>
              <a:buSzPts val="1080"/>
              <a:buNone/>
            </a:pPr>
            <a:endParaRPr sz="1900" b="0" i="0" dirty="0">
              <a:solidFill>
                <a:srgbClr val="292929"/>
              </a:solidFill>
              <a:latin typeface="Times New Roman"/>
              <a:ea typeface="Times New Roman"/>
              <a:cs typeface="Times New Roman"/>
              <a:sym typeface="Times New Roman"/>
            </a:endParaRPr>
          </a:p>
          <a:p>
            <a:pPr marL="457200" lvl="0" indent="-228600" algn="l" rtl="0">
              <a:lnSpc>
                <a:spcPct val="100000"/>
              </a:lnSpc>
              <a:spcBef>
                <a:spcPts val="700"/>
              </a:spcBef>
              <a:spcAft>
                <a:spcPts val="0"/>
              </a:spcAft>
              <a:buSzPts val="1080"/>
              <a:buNone/>
            </a:pPr>
            <a:endParaRPr sz="1900" dirty="0">
              <a:solidFill>
                <a:srgbClr val="292929"/>
              </a:solidFill>
              <a:latin typeface="Times New Roman"/>
              <a:ea typeface="Times New Roman"/>
              <a:cs typeface="Times New Roman"/>
              <a:sym typeface="Times New Roman"/>
            </a:endParaRPr>
          </a:p>
          <a:p>
            <a:pPr marL="457200" lvl="0" indent="-228600" algn="l" rtl="0">
              <a:lnSpc>
                <a:spcPct val="100000"/>
              </a:lnSpc>
              <a:spcBef>
                <a:spcPts val="700"/>
              </a:spcBef>
              <a:spcAft>
                <a:spcPts val="0"/>
              </a:spcAft>
              <a:buSzPts val="1080"/>
              <a:buNone/>
            </a:pPr>
            <a:endParaRPr sz="1900" b="0" i="0" dirty="0">
              <a:solidFill>
                <a:srgbClr val="292929"/>
              </a:solidFill>
              <a:latin typeface="Times New Roman"/>
              <a:ea typeface="Times New Roman"/>
              <a:cs typeface="Times New Roman"/>
              <a:sym typeface="Times New Roman"/>
            </a:endParaRPr>
          </a:p>
          <a:p>
            <a:pPr marL="457200" lvl="0" indent="-228600" algn="l" rtl="0">
              <a:lnSpc>
                <a:spcPct val="100000"/>
              </a:lnSpc>
              <a:spcBef>
                <a:spcPts val="700"/>
              </a:spcBef>
              <a:spcAft>
                <a:spcPts val="0"/>
              </a:spcAft>
              <a:buSzPts val="1080"/>
              <a:buNone/>
            </a:pPr>
            <a:endParaRPr sz="1900" dirty="0">
              <a:solidFill>
                <a:srgbClr val="292929"/>
              </a:solidFill>
              <a:latin typeface="Times New Roman"/>
              <a:ea typeface="Times New Roman"/>
              <a:cs typeface="Times New Roman"/>
              <a:sym typeface="Times New Roman"/>
            </a:endParaRPr>
          </a:p>
          <a:p>
            <a:pPr marL="457200" lvl="0" indent="-228600" algn="l" rtl="0">
              <a:lnSpc>
                <a:spcPct val="100000"/>
              </a:lnSpc>
              <a:spcBef>
                <a:spcPts val="700"/>
              </a:spcBef>
              <a:spcAft>
                <a:spcPts val="0"/>
              </a:spcAft>
              <a:buSzPts val="1080"/>
              <a:buNone/>
            </a:pPr>
            <a:endParaRPr sz="1900" b="0" i="0" dirty="0">
              <a:solidFill>
                <a:srgbClr val="292929"/>
              </a:solidFill>
              <a:latin typeface="Times New Roman"/>
              <a:ea typeface="Times New Roman"/>
              <a:cs typeface="Times New Roman"/>
              <a:sym typeface="Times New Roman"/>
            </a:endParaRPr>
          </a:p>
          <a:p>
            <a:pPr marL="160020" lvl="0" indent="0" algn="l" rtl="0">
              <a:lnSpc>
                <a:spcPct val="100000"/>
              </a:lnSpc>
              <a:spcBef>
                <a:spcPts val="700"/>
              </a:spcBef>
              <a:spcAft>
                <a:spcPts val="0"/>
              </a:spcAft>
              <a:buSzPts val="1080"/>
              <a:buNone/>
            </a:pPr>
            <a:endParaRPr sz="1900" dirty="0">
              <a:latin typeface="Times New Roman"/>
              <a:ea typeface="Times New Roman"/>
              <a:cs typeface="Times New Roman"/>
              <a:sym typeface="Times New Roman"/>
            </a:endParaRPr>
          </a:p>
        </p:txBody>
      </p:sp>
      <p:sp>
        <p:nvSpPr>
          <p:cNvPr id="496" name="Google Shape;496;gd06e03e2b6_4_98"/>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Clr>
                <a:srgbClr val="000000"/>
              </a:buClr>
              <a:buSzPct val="100000"/>
              <a:buFont typeface="Arial"/>
              <a:buNone/>
            </a:pPr>
            <a:fld id="{00000000-1234-1234-1234-123412341234}" type="slidenum">
              <a:rPr lang="en-US"/>
              <a:t>36</a:t>
            </a:fld>
            <a:endParaRPr/>
          </a:p>
        </p:txBody>
      </p:sp>
      <p:sp>
        <p:nvSpPr>
          <p:cNvPr id="497" name="Google Shape;497;gd06e03e2b6_4_98"/>
          <p:cNvSpPr txBox="1"/>
          <p:nvPr/>
        </p:nvSpPr>
        <p:spPr>
          <a:xfrm>
            <a:off x="3930554" y="6334820"/>
            <a:ext cx="543180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dirty="0">
                <a:solidFill>
                  <a:schemeClr val="hlink"/>
                </a:solidFill>
                <a:highlight>
                  <a:srgbClr val="FFFF00"/>
                </a:highlight>
                <a:latin typeface="Times New Roman"/>
                <a:ea typeface="Times New Roman"/>
                <a:cs typeface="Times New Roman"/>
                <a:sym typeface="Times New Roman"/>
                <a:hlinkClick r:id="rId3"/>
              </a:rPr>
              <a:t>https://machinelearningmastery.com/tour-of-optimization-algorithms/</a:t>
            </a:r>
            <a:endParaRPr sz="1400" b="0" i="0" u="none" strike="noStrike" cap="none" dirty="0">
              <a:solidFill>
                <a:srgbClr val="000000"/>
              </a:solidFill>
              <a:highlight>
                <a:srgbClr val="FFFF00"/>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highlight>
                  <a:srgbClr val="FFFF00"/>
                </a:highlight>
                <a:latin typeface="Times New Roman"/>
                <a:ea typeface="Times New Roman"/>
                <a:cs typeface="Times New Roman"/>
                <a:sym typeface="Times New Roman"/>
              </a:rPr>
              <a:t>https://d2l.ai/chapter_optimization/optimization-intro.html</a:t>
            </a:r>
            <a:endParaRPr sz="1400" b="0" i="0" u="none" strike="noStrike" cap="none" dirty="0">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gd06e03e2b6_4_105"/>
          <p:cNvSpPr txBox="1">
            <a:spLocks noGrp="1"/>
          </p:cNvSpPr>
          <p:nvPr>
            <p:ph type="title"/>
          </p:nvPr>
        </p:nvSpPr>
        <p:spPr>
          <a:xfrm>
            <a:off x="285102" y="246909"/>
            <a:ext cx="8153400" cy="8348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3200" dirty="0">
                <a:latin typeface="Times New Roman"/>
                <a:ea typeface="Times New Roman"/>
                <a:cs typeface="Times New Roman"/>
                <a:sym typeface="Times New Roman"/>
              </a:rPr>
              <a:t>How Learning Differs from Pure Optimization</a:t>
            </a:r>
            <a:endParaRPr sz="4000" dirty="0">
              <a:latin typeface="Times New Roman"/>
              <a:ea typeface="Times New Roman"/>
              <a:cs typeface="Times New Roman"/>
              <a:sym typeface="Times New Roman"/>
            </a:endParaRPr>
          </a:p>
        </p:txBody>
      </p:sp>
      <p:sp>
        <p:nvSpPr>
          <p:cNvPr id="503" name="Google Shape;503;gd06e03e2b6_4_105"/>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rmAutofit fontScale="77500" lnSpcReduction="20000"/>
          </a:bodyPr>
          <a:lstStyle/>
          <a:p>
            <a:pPr marL="457200" lvl="0" indent="-291644" algn="just" rtl="0">
              <a:lnSpc>
                <a:spcPct val="100000"/>
              </a:lnSpc>
              <a:spcBef>
                <a:spcPts val="700"/>
              </a:spcBef>
              <a:spcAft>
                <a:spcPts val="0"/>
              </a:spcAft>
              <a:buSzPct val="40260"/>
              <a:buChar char="◻"/>
            </a:pPr>
            <a:r>
              <a:rPr lang="en-US" dirty="0">
                <a:solidFill>
                  <a:srgbClr val="292929"/>
                </a:solidFill>
                <a:latin typeface="Arial"/>
                <a:ea typeface="Arial"/>
                <a:cs typeface="Arial"/>
                <a:sym typeface="Arial"/>
              </a:rPr>
              <a:t>Goal : F</a:t>
            </a:r>
            <a:r>
              <a:rPr lang="en-US" b="0" i="0" dirty="0">
                <a:solidFill>
                  <a:srgbClr val="292929"/>
                </a:solidFill>
                <a:latin typeface="Arial"/>
                <a:ea typeface="Arial"/>
                <a:cs typeface="Arial"/>
                <a:sym typeface="Arial"/>
              </a:rPr>
              <a:t>inding the parameters  </a:t>
            </a:r>
            <a:r>
              <a:rPr lang="en-US" b="0" i="0" dirty="0">
                <a:solidFill>
                  <a:srgbClr val="292929"/>
                </a:solidFill>
                <a:latin typeface="Times New Roman"/>
                <a:ea typeface="Times New Roman"/>
                <a:cs typeface="Times New Roman"/>
                <a:sym typeface="Times New Roman"/>
              </a:rPr>
              <a:t>Ɵ that</a:t>
            </a:r>
            <a:r>
              <a:rPr lang="en-US" b="0" i="0" dirty="0">
                <a:solidFill>
                  <a:srgbClr val="292929"/>
                </a:solidFill>
                <a:latin typeface="Arial"/>
                <a:ea typeface="Arial"/>
                <a:cs typeface="Arial"/>
                <a:sym typeface="Arial"/>
              </a:rPr>
              <a:t> reduce a cost function </a:t>
            </a:r>
            <a:r>
              <a:rPr lang="en-US" b="1" i="1" dirty="0">
                <a:solidFill>
                  <a:srgbClr val="292929"/>
                </a:solidFill>
                <a:latin typeface="Arial"/>
                <a:ea typeface="Arial"/>
                <a:cs typeface="Arial"/>
                <a:sym typeface="Arial"/>
              </a:rPr>
              <a:t>J</a:t>
            </a:r>
            <a:r>
              <a:rPr lang="en-US" b="1" i="0" dirty="0">
                <a:solidFill>
                  <a:srgbClr val="292929"/>
                </a:solidFill>
                <a:latin typeface="Arial"/>
                <a:ea typeface="Arial"/>
                <a:cs typeface="Arial"/>
                <a:sym typeface="Arial"/>
              </a:rPr>
              <a:t>(</a:t>
            </a:r>
            <a:r>
              <a:rPr lang="en-US" b="0" i="0" dirty="0">
                <a:solidFill>
                  <a:srgbClr val="292929"/>
                </a:solidFill>
                <a:latin typeface="Times New Roman"/>
                <a:ea typeface="Times New Roman"/>
                <a:cs typeface="Times New Roman"/>
                <a:sym typeface="Times New Roman"/>
              </a:rPr>
              <a:t>Ɵ</a:t>
            </a:r>
            <a:r>
              <a:rPr lang="en-US" b="1" i="0" dirty="0">
                <a:solidFill>
                  <a:srgbClr val="292929"/>
                </a:solidFill>
                <a:latin typeface="Arial"/>
                <a:ea typeface="Arial"/>
                <a:cs typeface="Arial"/>
                <a:sym typeface="Arial"/>
              </a:rPr>
              <a:t>)</a:t>
            </a:r>
            <a:r>
              <a:rPr lang="en-US" b="0" i="0" dirty="0">
                <a:solidFill>
                  <a:srgbClr val="292929"/>
                </a:solidFill>
                <a:latin typeface="Arial"/>
                <a:ea typeface="Arial"/>
                <a:cs typeface="Arial"/>
                <a:sym typeface="Arial"/>
              </a:rPr>
              <a:t>.</a:t>
            </a:r>
            <a:endParaRPr dirty="0">
              <a:latin typeface="Times New Roman"/>
              <a:ea typeface="Times New Roman"/>
              <a:cs typeface="Times New Roman"/>
              <a:sym typeface="Times New Roman"/>
            </a:endParaRPr>
          </a:p>
          <a:p>
            <a:pPr marL="457200" lvl="0" indent="-291644" algn="just" rtl="0">
              <a:lnSpc>
                <a:spcPct val="100000"/>
              </a:lnSpc>
              <a:spcBef>
                <a:spcPts val="700"/>
              </a:spcBef>
              <a:spcAft>
                <a:spcPts val="0"/>
              </a:spcAft>
              <a:buSzPct val="40260"/>
              <a:buChar char="◻"/>
            </a:pPr>
            <a:r>
              <a:rPr lang="en-US" dirty="0">
                <a:latin typeface="Times New Roman"/>
                <a:ea typeface="Times New Roman"/>
                <a:cs typeface="Times New Roman"/>
                <a:sym typeface="Times New Roman"/>
              </a:rPr>
              <a:t>Typically, the cost function with respect to the training set can be written as:</a:t>
            </a:r>
            <a:endParaRPr dirty="0">
              <a:latin typeface="Times New Roman"/>
              <a:ea typeface="Times New Roman"/>
              <a:cs typeface="Times New Roman"/>
              <a:sym typeface="Times New Roman"/>
            </a:endParaRPr>
          </a:p>
          <a:p>
            <a:pPr marL="457200" lvl="0" indent="-228600" algn="just" rtl="0">
              <a:lnSpc>
                <a:spcPct val="100000"/>
              </a:lnSpc>
              <a:spcBef>
                <a:spcPts val="700"/>
              </a:spcBef>
              <a:spcAft>
                <a:spcPts val="0"/>
              </a:spcAft>
              <a:buSzPct val="40260"/>
              <a:buNone/>
            </a:pPr>
            <a:endParaRPr dirty="0">
              <a:latin typeface="Times New Roman"/>
              <a:ea typeface="Times New Roman"/>
              <a:cs typeface="Times New Roman"/>
              <a:sym typeface="Times New Roman"/>
            </a:endParaRPr>
          </a:p>
          <a:p>
            <a:pPr marL="457200" lvl="0" indent="-228600" algn="just" rtl="0">
              <a:lnSpc>
                <a:spcPct val="100000"/>
              </a:lnSpc>
              <a:spcBef>
                <a:spcPts val="700"/>
              </a:spcBef>
              <a:spcAft>
                <a:spcPts val="0"/>
              </a:spcAft>
              <a:buSzPct val="40260"/>
              <a:buNone/>
            </a:pPr>
            <a:endParaRPr dirty="0">
              <a:latin typeface="Times New Roman"/>
              <a:ea typeface="Times New Roman"/>
              <a:cs typeface="Times New Roman"/>
              <a:sym typeface="Times New Roman"/>
            </a:endParaRPr>
          </a:p>
          <a:p>
            <a:pPr marL="457200" lvl="0" indent="-291644" algn="just" rtl="0">
              <a:lnSpc>
                <a:spcPct val="100000"/>
              </a:lnSpc>
              <a:spcBef>
                <a:spcPts val="700"/>
              </a:spcBef>
              <a:spcAft>
                <a:spcPts val="0"/>
              </a:spcAft>
              <a:buSzPct val="40260"/>
              <a:buChar char="◻"/>
            </a:pPr>
            <a:r>
              <a:rPr lang="en-US" dirty="0">
                <a:latin typeface="Times New Roman"/>
                <a:ea typeface="Times New Roman"/>
                <a:cs typeface="Times New Roman"/>
                <a:sym typeface="Times New Roman"/>
              </a:rPr>
              <a:t>where </a:t>
            </a:r>
            <a:r>
              <a:rPr lang="en-US" b="1" dirty="0">
                <a:latin typeface="Times New Roman"/>
                <a:ea typeface="Times New Roman"/>
                <a:cs typeface="Times New Roman"/>
                <a:sym typeface="Times New Roman"/>
              </a:rPr>
              <a:t>L</a:t>
            </a:r>
            <a:r>
              <a:rPr lang="en-US" dirty="0">
                <a:latin typeface="Times New Roman"/>
                <a:ea typeface="Times New Roman"/>
                <a:cs typeface="Times New Roman"/>
                <a:sym typeface="Times New Roman"/>
              </a:rPr>
              <a:t> is the per-example loss function, </a:t>
            </a:r>
            <a:endParaRPr dirty="0"/>
          </a:p>
          <a:p>
            <a:pPr marL="457200" lvl="0" indent="-57457" algn="l" rtl="0">
              <a:lnSpc>
                <a:spcPct val="120000"/>
              </a:lnSpc>
              <a:spcBef>
                <a:spcPts val="0"/>
              </a:spcBef>
              <a:spcAft>
                <a:spcPts val="0"/>
              </a:spcAft>
              <a:buSzPct val="40260"/>
              <a:buChar char="◻"/>
            </a:pPr>
            <a:r>
              <a:rPr lang="en-US" b="1" dirty="0">
                <a:latin typeface="Times New Roman"/>
                <a:ea typeface="Times New Roman"/>
                <a:cs typeface="Times New Roman"/>
                <a:sym typeface="Times New Roman"/>
              </a:rPr>
              <a:t>f(</a:t>
            </a:r>
            <a:r>
              <a:rPr lang="en-US" b="1" dirty="0" err="1">
                <a:latin typeface="Times New Roman"/>
                <a:ea typeface="Times New Roman"/>
                <a:cs typeface="Times New Roman"/>
                <a:sym typeface="Times New Roman"/>
              </a:rPr>
              <a:t>x;θ</a:t>
            </a:r>
            <a:r>
              <a:rPr lang="en-US" b="1" dirty="0">
                <a:latin typeface="Times New Roman"/>
                <a:ea typeface="Times New Roman"/>
                <a:cs typeface="Times New Roman"/>
                <a:sym typeface="Times New Roman"/>
              </a:rPr>
              <a:t>):</a:t>
            </a:r>
            <a:r>
              <a:rPr lang="en-US" dirty="0">
                <a:latin typeface="Times New Roman"/>
                <a:ea typeface="Times New Roman"/>
                <a:cs typeface="Times New Roman"/>
                <a:sym typeface="Times New Roman"/>
              </a:rPr>
              <a:t>the predicted output when</a:t>
            </a:r>
            <a:br>
              <a:rPr lang="en-US" dirty="0">
                <a:latin typeface="Times New Roman"/>
                <a:ea typeface="Times New Roman"/>
                <a:cs typeface="Times New Roman"/>
                <a:sym typeface="Times New Roman"/>
              </a:rPr>
            </a:br>
            <a:r>
              <a:rPr lang="en-US" dirty="0">
                <a:latin typeface="Times New Roman"/>
                <a:ea typeface="Times New Roman"/>
                <a:cs typeface="Times New Roman"/>
                <a:sym typeface="Times New Roman"/>
              </a:rPr>
              <a:t>the input is </a:t>
            </a:r>
            <a:r>
              <a:rPr lang="en-US" b="1" dirty="0">
                <a:latin typeface="Times New Roman"/>
                <a:ea typeface="Times New Roman"/>
                <a:cs typeface="Times New Roman"/>
                <a:sym typeface="Times New Roman"/>
              </a:rPr>
              <a:t>x</a:t>
            </a:r>
            <a:r>
              <a:rPr lang="en-US" dirty="0">
                <a:latin typeface="Times New Roman"/>
                <a:ea typeface="Times New Roman"/>
                <a:cs typeface="Times New Roman"/>
                <a:sym typeface="Times New Roman"/>
              </a:rPr>
              <a:t>, </a:t>
            </a:r>
            <a:r>
              <a:rPr lang="en-US" b="1" dirty="0" err="1">
                <a:latin typeface="Times New Roman"/>
                <a:ea typeface="Times New Roman"/>
                <a:cs typeface="Times New Roman"/>
                <a:sym typeface="Times New Roman"/>
              </a:rPr>
              <a:t>p’</a:t>
            </a:r>
            <a:r>
              <a:rPr lang="en-US" b="1" baseline="-25000" dirty="0" err="1">
                <a:latin typeface="Times New Roman"/>
                <a:ea typeface="Times New Roman"/>
                <a:cs typeface="Times New Roman"/>
                <a:sym typeface="Times New Roman"/>
              </a:rPr>
              <a:t>data</a:t>
            </a:r>
            <a:r>
              <a:rPr lang="en-US" dirty="0">
                <a:latin typeface="Times New Roman"/>
                <a:ea typeface="Times New Roman"/>
                <a:cs typeface="Times New Roman"/>
                <a:sym typeface="Times New Roman"/>
              </a:rPr>
              <a:t> is the empirical distribution. </a:t>
            </a:r>
            <a:endParaRPr dirty="0"/>
          </a:p>
          <a:p>
            <a:pPr marL="457200" lvl="0" indent="-57457" algn="l" rtl="0">
              <a:lnSpc>
                <a:spcPct val="120000"/>
              </a:lnSpc>
              <a:spcBef>
                <a:spcPts val="0"/>
              </a:spcBef>
              <a:spcAft>
                <a:spcPts val="0"/>
              </a:spcAft>
              <a:buSzPct val="40260"/>
              <a:buChar char="◻"/>
            </a:pPr>
            <a:r>
              <a:rPr lang="en-US" dirty="0">
                <a:latin typeface="Times New Roman"/>
                <a:ea typeface="Times New Roman"/>
                <a:cs typeface="Times New Roman"/>
                <a:sym typeface="Times New Roman"/>
              </a:rPr>
              <a:t>In the supervised learning case, </a:t>
            </a:r>
            <a:r>
              <a:rPr lang="en-US" b="1" dirty="0">
                <a:latin typeface="Times New Roman"/>
                <a:ea typeface="Times New Roman"/>
                <a:cs typeface="Times New Roman"/>
                <a:sym typeface="Times New Roman"/>
              </a:rPr>
              <a:t>y</a:t>
            </a:r>
            <a:r>
              <a:rPr lang="en-US" dirty="0">
                <a:latin typeface="Times New Roman"/>
                <a:ea typeface="Times New Roman"/>
                <a:cs typeface="Times New Roman"/>
                <a:sym typeface="Times New Roman"/>
              </a:rPr>
              <a:t> is the target output.</a:t>
            </a:r>
            <a:endParaRPr dirty="0">
              <a:latin typeface="Times New Roman"/>
              <a:ea typeface="Times New Roman"/>
              <a:cs typeface="Times New Roman"/>
              <a:sym typeface="Times New Roman"/>
            </a:endParaRPr>
          </a:p>
          <a:p>
            <a:pPr marL="457200" lvl="0" indent="-291644" algn="just" rtl="0">
              <a:lnSpc>
                <a:spcPct val="120000"/>
              </a:lnSpc>
              <a:spcBef>
                <a:spcPts val="700"/>
              </a:spcBef>
              <a:spcAft>
                <a:spcPts val="0"/>
              </a:spcAft>
              <a:buSzPct val="40260"/>
              <a:buChar char="◻"/>
            </a:pPr>
            <a:r>
              <a:rPr lang="en-US" dirty="0">
                <a:latin typeface="Times New Roman"/>
                <a:ea typeface="Times New Roman"/>
                <a:cs typeface="Times New Roman"/>
                <a:sym typeface="Times New Roman"/>
              </a:rPr>
              <a:t>The objective is to minimize the corresponding objective function</a:t>
            </a:r>
            <a:br>
              <a:rPr lang="en-US" dirty="0">
                <a:latin typeface="Times New Roman"/>
                <a:ea typeface="Times New Roman"/>
                <a:cs typeface="Times New Roman"/>
                <a:sym typeface="Times New Roman"/>
              </a:rPr>
            </a:br>
            <a:endParaRPr dirty="0">
              <a:latin typeface="Times New Roman"/>
              <a:ea typeface="Times New Roman"/>
              <a:cs typeface="Times New Roman"/>
              <a:sym typeface="Times New Roman"/>
            </a:endParaRPr>
          </a:p>
        </p:txBody>
      </p:sp>
      <p:pic>
        <p:nvPicPr>
          <p:cNvPr id="504" name="Google Shape;504;gd06e03e2b6_4_105"/>
          <p:cNvPicPr preferRelativeResize="0"/>
          <p:nvPr/>
        </p:nvPicPr>
        <p:blipFill rotWithShape="1">
          <a:blip r:embed="rId3">
            <a:alphaModFix/>
          </a:blip>
          <a:srcRect/>
          <a:stretch/>
        </p:blipFill>
        <p:spPr>
          <a:xfrm>
            <a:off x="2201180" y="2922542"/>
            <a:ext cx="3848127" cy="537683"/>
          </a:xfrm>
          <a:prstGeom prst="rect">
            <a:avLst/>
          </a:prstGeom>
          <a:noFill/>
          <a:ln>
            <a:noFill/>
          </a:ln>
        </p:spPr>
      </p:pic>
      <p:pic>
        <p:nvPicPr>
          <p:cNvPr id="505" name="Google Shape;505;gd06e03e2b6_4_105"/>
          <p:cNvPicPr preferRelativeResize="0"/>
          <p:nvPr/>
        </p:nvPicPr>
        <p:blipFill rotWithShape="1">
          <a:blip r:embed="rId4">
            <a:alphaModFix/>
          </a:blip>
          <a:srcRect/>
          <a:stretch/>
        </p:blipFill>
        <p:spPr>
          <a:xfrm>
            <a:off x="1536050" y="5518112"/>
            <a:ext cx="4960022" cy="652982"/>
          </a:xfrm>
          <a:prstGeom prst="rect">
            <a:avLst/>
          </a:prstGeom>
          <a:noFill/>
          <a:ln>
            <a:noFill/>
          </a:ln>
        </p:spPr>
      </p:pic>
      <p:sp>
        <p:nvSpPr>
          <p:cNvPr id="506" name="Google Shape;506;gd06e03e2b6_4_105"/>
          <p:cNvSpPr txBox="1"/>
          <p:nvPr/>
        </p:nvSpPr>
        <p:spPr>
          <a:xfrm>
            <a:off x="695775" y="6246188"/>
            <a:ext cx="807027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highlight>
                  <a:srgbClr val="FFFF00"/>
                </a:highlight>
                <a:latin typeface="Tahoma"/>
                <a:ea typeface="Tahoma"/>
                <a:cs typeface="Tahoma"/>
                <a:sym typeface="Tahoma"/>
                <a:hlinkClick r:id="rId5"/>
              </a:rPr>
              <a:t>https://medium.com/inveterate-learner/deep-learning-book-chapter-8-optimization-for-training-deep-models-part-i-20ae75984cb2</a:t>
            </a:r>
            <a:endParaRPr sz="1200" b="0" i="0" u="none" strike="noStrike" cap="none">
              <a:solidFill>
                <a:srgbClr val="000000"/>
              </a:solidFill>
              <a:highlight>
                <a:srgbClr val="FFFF00"/>
              </a:highlight>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d06e03e2b6_4_113"/>
          <p:cNvSpPr txBox="1"/>
          <p:nvPr/>
        </p:nvSpPr>
        <p:spPr>
          <a:xfrm>
            <a:off x="476411" y="1710345"/>
            <a:ext cx="8070272" cy="2812778"/>
          </a:xfrm>
          <a:prstGeom prst="rect">
            <a:avLst/>
          </a:prstGeom>
          <a:noFill/>
          <a:ln>
            <a:noFill/>
          </a:ln>
        </p:spPr>
        <p:txBody>
          <a:bodyPr spcFirstLastPara="1" wrap="square" lIns="0" tIns="16975" rIns="0" bIns="0" anchor="t" anchorCtr="0">
            <a:spAutoFit/>
          </a:bodyPr>
          <a:lstStyle/>
          <a:p>
            <a:pPr marL="94379" marR="0" lvl="0" indent="0" algn="just" rtl="0">
              <a:lnSpc>
                <a:spcPct val="92714"/>
              </a:lnSpc>
              <a:spcBef>
                <a:spcPts val="0"/>
              </a:spcBef>
              <a:spcAft>
                <a:spcPts val="0"/>
              </a:spcAft>
              <a:buClr>
                <a:srgbClr val="000000"/>
              </a:buClr>
              <a:buSzPts val="2000"/>
              <a:buFont typeface="Arial"/>
              <a:buNone/>
            </a:pPr>
            <a:r>
              <a:rPr lang="en-US" sz="2000" b="0" i="0" u="none" strike="noStrike" cap="none" dirty="0">
                <a:solidFill>
                  <a:srgbClr val="292929"/>
                </a:solidFill>
                <a:latin typeface="Times New Roman"/>
                <a:ea typeface="Times New Roman"/>
                <a:cs typeface="Times New Roman"/>
                <a:sym typeface="Times New Roman"/>
              </a:rPr>
              <a:t>Most optimization algorithms now are based on </a:t>
            </a:r>
            <a:r>
              <a:rPr lang="en-US" sz="2000" b="0" i="1" u="none" strike="noStrike" cap="none" dirty="0">
                <a:solidFill>
                  <a:srgbClr val="292929"/>
                </a:solidFill>
                <a:latin typeface="Times New Roman"/>
                <a:ea typeface="Times New Roman"/>
                <a:cs typeface="Times New Roman"/>
                <a:sym typeface="Times New Roman"/>
              </a:rPr>
              <a:t>Gradient Descent</a:t>
            </a:r>
            <a:r>
              <a:rPr lang="en-US" sz="2000" b="0" i="0" u="none" strike="noStrike" cap="none" dirty="0">
                <a:solidFill>
                  <a:srgbClr val="292929"/>
                </a:solidFill>
                <a:latin typeface="Times New Roman"/>
                <a:ea typeface="Times New Roman"/>
                <a:cs typeface="Times New Roman"/>
                <a:sym typeface="Times New Roman"/>
              </a:rPr>
              <a:t> (GD) which requires a derivative calculation and hence, may not work with certain loss functions like the 0–1 loss (as it is not differentiable).</a:t>
            </a:r>
            <a:endParaRPr sz="2000" b="0" i="0" u="none" strike="noStrike" cap="none" dirty="0">
              <a:solidFill>
                <a:srgbClr val="000000"/>
              </a:solidFill>
              <a:latin typeface="Times New Roman"/>
              <a:ea typeface="Times New Roman"/>
              <a:cs typeface="Times New Roman"/>
              <a:sym typeface="Times New Roman"/>
            </a:endParaRPr>
          </a:p>
          <a:p>
            <a:pPr marL="94379" marR="0" lvl="0" indent="0" algn="just" rtl="0">
              <a:lnSpc>
                <a:spcPct val="92714"/>
              </a:lnSpc>
              <a:spcBef>
                <a:spcPts val="0"/>
              </a:spcBef>
              <a:spcAft>
                <a:spcPts val="0"/>
              </a:spcAft>
              <a:buClr>
                <a:srgbClr val="000000"/>
              </a:buClr>
              <a:buSzPts val="2000"/>
              <a:buFont typeface="Arial"/>
              <a:buNone/>
            </a:pPr>
            <a:endParaRPr sz="2000" b="0" i="0" u="none" strike="noStrike" cap="none" dirty="0">
              <a:solidFill>
                <a:srgbClr val="000000"/>
              </a:solidFill>
              <a:latin typeface="Times New Roman"/>
              <a:ea typeface="Times New Roman"/>
              <a:cs typeface="Times New Roman"/>
              <a:sym typeface="Times New Roman"/>
            </a:endParaRPr>
          </a:p>
          <a:p>
            <a:pPr marL="94379" marR="0" lvl="0" indent="0" algn="just" rtl="0">
              <a:lnSpc>
                <a:spcPct val="92714"/>
              </a:lnSpc>
              <a:spcBef>
                <a:spcPts val="0"/>
              </a:spcBef>
              <a:spcAft>
                <a:spcPts val="0"/>
              </a:spcAft>
              <a:buClr>
                <a:srgbClr val="000000"/>
              </a:buClr>
              <a:buSzPts val="2000"/>
              <a:buFont typeface="Arial"/>
              <a:buNone/>
            </a:pPr>
            <a:r>
              <a:rPr lang="en-US" sz="2000" b="0" i="0" u="none" strike="noStrike" cap="none" dirty="0">
                <a:solidFill>
                  <a:srgbClr val="000000"/>
                </a:solidFill>
                <a:latin typeface="Times New Roman"/>
                <a:ea typeface="Times New Roman"/>
                <a:cs typeface="Times New Roman"/>
                <a:sym typeface="Times New Roman"/>
              </a:rPr>
              <a:t>Gradient descent is a way to minimize an objective function J(θ)</a:t>
            </a:r>
            <a:endParaRPr sz="2000" b="0" i="0" u="none" strike="noStrike" cap="none" dirty="0">
              <a:solidFill>
                <a:srgbClr val="000000"/>
              </a:solidFill>
              <a:latin typeface="Times New Roman"/>
              <a:ea typeface="Times New Roman"/>
              <a:cs typeface="Times New Roman"/>
              <a:sym typeface="Times New Roman"/>
            </a:endParaRPr>
          </a:p>
          <a:p>
            <a:pPr marL="505868" marR="0" lvl="0" indent="0" algn="just" rtl="0">
              <a:lnSpc>
                <a:spcPct val="83857"/>
              </a:lnSpc>
              <a:spcBef>
                <a:spcPts val="0"/>
              </a:spcBef>
              <a:spcAft>
                <a:spcPts val="0"/>
              </a:spcAft>
              <a:buClr>
                <a:srgbClr val="000000"/>
              </a:buClr>
              <a:buSzPts val="2000"/>
              <a:buFont typeface="Arial"/>
              <a:buNone/>
            </a:pPr>
            <a:r>
              <a:rPr lang="en-US" sz="2000" b="0" i="0" u="none" strike="noStrike" cap="none" dirty="0">
                <a:solidFill>
                  <a:srgbClr val="000000"/>
                </a:solidFill>
                <a:latin typeface="Times New Roman"/>
                <a:ea typeface="Times New Roman"/>
                <a:cs typeface="Times New Roman"/>
                <a:sym typeface="Times New Roman"/>
              </a:rPr>
              <a:t>θ ∈ Rd : model parameters</a:t>
            </a:r>
            <a:endParaRPr sz="2000" b="0" i="0" u="none" strike="noStrike" cap="none" dirty="0">
              <a:solidFill>
                <a:srgbClr val="000000"/>
              </a:solidFill>
              <a:latin typeface="Times New Roman"/>
              <a:ea typeface="Times New Roman"/>
              <a:cs typeface="Times New Roman"/>
              <a:sym typeface="Times New Roman"/>
            </a:endParaRPr>
          </a:p>
          <a:p>
            <a:pPr marL="505868" marR="0" lvl="0" indent="0" algn="just" rtl="0">
              <a:lnSpc>
                <a:spcPct val="84571"/>
              </a:lnSpc>
              <a:spcBef>
                <a:spcPts val="0"/>
              </a:spcBef>
              <a:spcAft>
                <a:spcPts val="0"/>
              </a:spcAft>
              <a:buClr>
                <a:srgbClr val="000000"/>
              </a:buClr>
              <a:buSzPts val="2000"/>
              <a:buFont typeface="Arial"/>
              <a:buNone/>
            </a:pPr>
            <a:r>
              <a:rPr lang="en-US" sz="2000" b="0" i="0" u="none" strike="noStrike" cap="none" dirty="0">
                <a:solidFill>
                  <a:srgbClr val="000000"/>
                </a:solidFill>
                <a:latin typeface="Times New Roman"/>
                <a:ea typeface="Times New Roman"/>
                <a:cs typeface="Times New Roman"/>
                <a:sym typeface="Times New Roman"/>
              </a:rPr>
              <a:t>η: learning rate</a:t>
            </a:r>
            <a:endParaRPr sz="2000" b="0" i="0" u="none" strike="noStrike" cap="none" dirty="0">
              <a:solidFill>
                <a:srgbClr val="000000"/>
              </a:solidFill>
              <a:latin typeface="Times New Roman"/>
              <a:ea typeface="Times New Roman"/>
              <a:cs typeface="Times New Roman"/>
              <a:sym typeface="Times New Roman"/>
            </a:endParaRPr>
          </a:p>
          <a:p>
            <a:pPr marL="505868" marR="432254" lvl="0" indent="0" algn="just" rtl="0">
              <a:lnSpc>
                <a:spcPct val="84952"/>
              </a:lnSpc>
              <a:spcBef>
                <a:spcPts val="52"/>
              </a:spcBef>
              <a:spcAft>
                <a:spcPts val="0"/>
              </a:spcAft>
              <a:buClr>
                <a:srgbClr val="000000"/>
              </a:buClr>
              <a:buSzPts val="2000"/>
              <a:buFont typeface="Arial"/>
              <a:buNone/>
            </a:pPr>
            <a:r>
              <a:rPr lang="en-US" sz="2000" b="0" i="0" u="none" strike="noStrike" cap="none" dirty="0">
                <a:solidFill>
                  <a:srgbClr val="000000"/>
                </a:solidFill>
                <a:latin typeface="Times New Roman"/>
                <a:ea typeface="Times New Roman"/>
                <a:cs typeface="Times New Roman"/>
                <a:sym typeface="Times New Roman"/>
              </a:rPr>
              <a:t>∇θ J(θ): gradient of the objective function with regard to the  parameters</a:t>
            </a:r>
            <a:endParaRPr sz="2000" b="0" i="0" u="none" strike="noStrike" cap="none" dirty="0">
              <a:solidFill>
                <a:srgbClr val="000000"/>
              </a:solidFill>
              <a:latin typeface="Times New Roman"/>
              <a:ea typeface="Times New Roman"/>
              <a:cs typeface="Times New Roman"/>
              <a:sym typeface="Times New Roman"/>
            </a:endParaRPr>
          </a:p>
          <a:p>
            <a:pPr marL="94379" marR="906977" lvl="0" indent="0" algn="just" rtl="0">
              <a:lnSpc>
                <a:spcPct val="95523"/>
              </a:lnSpc>
              <a:spcBef>
                <a:spcPts val="52"/>
              </a:spcBef>
              <a:spcAft>
                <a:spcPts val="0"/>
              </a:spcAft>
              <a:buClr>
                <a:srgbClr val="000000"/>
              </a:buClr>
              <a:buSzPts val="2000"/>
              <a:buFont typeface="Arial"/>
              <a:buNone/>
            </a:pPr>
            <a:r>
              <a:rPr lang="en-US" sz="2000" b="0" i="0" u="none" strike="noStrike" cap="none" dirty="0">
                <a:solidFill>
                  <a:srgbClr val="000000"/>
                </a:solidFill>
                <a:latin typeface="Times New Roman"/>
                <a:ea typeface="Times New Roman"/>
                <a:cs typeface="Times New Roman"/>
                <a:sym typeface="Times New Roman"/>
              </a:rPr>
              <a:t>Update equation: θ = θ − η · ∇θ J(θ)</a:t>
            </a:r>
            <a:endParaRPr sz="2000" b="0" i="0" u="none" strike="noStrike" cap="none" dirty="0">
              <a:solidFill>
                <a:srgbClr val="000000"/>
              </a:solidFill>
              <a:latin typeface="Times New Roman"/>
              <a:ea typeface="Times New Roman"/>
              <a:cs typeface="Times New Roman"/>
              <a:sym typeface="Times New Roman"/>
            </a:endParaRPr>
          </a:p>
        </p:txBody>
      </p:sp>
      <p:sp>
        <p:nvSpPr>
          <p:cNvPr id="512" name="Google Shape;512;gd06e03e2b6_4_113"/>
          <p:cNvSpPr/>
          <p:nvPr/>
        </p:nvSpPr>
        <p:spPr>
          <a:xfrm>
            <a:off x="5072901" y="4245342"/>
            <a:ext cx="3045358" cy="170975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675"/>
              <a:buFont typeface="Arial"/>
              <a:buNone/>
            </a:pPr>
            <a:endParaRPr sz="2675" b="0" i="0" u="none" strike="noStrike" cap="none">
              <a:solidFill>
                <a:srgbClr val="000000"/>
              </a:solidFill>
              <a:latin typeface="Arial"/>
              <a:ea typeface="Arial"/>
              <a:cs typeface="Arial"/>
              <a:sym typeface="Arial"/>
            </a:endParaRPr>
          </a:p>
        </p:txBody>
      </p:sp>
      <p:sp>
        <p:nvSpPr>
          <p:cNvPr id="513" name="Google Shape;513;gd06e03e2b6_4_113"/>
          <p:cNvSpPr txBox="1"/>
          <p:nvPr/>
        </p:nvSpPr>
        <p:spPr>
          <a:xfrm>
            <a:off x="4730911" y="5955099"/>
            <a:ext cx="4145746" cy="246945"/>
          </a:xfrm>
          <a:prstGeom prst="rect">
            <a:avLst/>
          </a:prstGeom>
          <a:noFill/>
          <a:ln>
            <a:noFill/>
          </a:ln>
        </p:spPr>
        <p:txBody>
          <a:bodyPr spcFirstLastPara="1" wrap="square" lIns="0" tIns="17925" rIns="0" bIns="0" anchor="t" anchorCtr="0">
            <a:spAutoFit/>
          </a:bodyPr>
          <a:lstStyle/>
          <a:p>
            <a:pPr marL="18876" marR="0" lvl="0" indent="0" algn="l" rtl="0">
              <a:lnSpc>
                <a:spcPct val="100000"/>
              </a:lnSpc>
              <a:spcBef>
                <a:spcPts val="0"/>
              </a:spcBef>
              <a:spcAft>
                <a:spcPts val="0"/>
              </a:spcAft>
              <a:buClr>
                <a:srgbClr val="000000"/>
              </a:buClr>
              <a:buSzPts val="1487"/>
              <a:buFont typeface="Arial"/>
              <a:buNone/>
            </a:pPr>
            <a:r>
              <a:rPr lang="en-US" sz="1487" b="0" i="0" u="none" strike="noStrike" cap="none" dirty="0">
                <a:solidFill>
                  <a:srgbClr val="3333B2"/>
                </a:solidFill>
                <a:latin typeface="Tahoma"/>
                <a:ea typeface="Tahoma"/>
                <a:cs typeface="Tahoma"/>
                <a:sym typeface="Tahoma"/>
              </a:rPr>
              <a:t>Figure: </a:t>
            </a:r>
            <a:r>
              <a:rPr lang="en-US" sz="1487" b="0" i="0" u="none" strike="noStrike" cap="none" dirty="0">
                <a:solidFill>
                  <a:srgbClr val="000000"/>
                </a:solidFill>
                <a:latin typeface="Tahoma"/>
                <a:ea typeface="Tahoma"/>
                <a:cs typeface="Tahoma"/>
                <a:sym typeface="Tahoma"/>
              </a:rPr>
              <a:t>Optimization with gradient descent</a:t>
            </a:r>
            <a:endParaRPr sz="1487" b="0" i="0" u="none" strike="noStrike" cap="none" dirty="0">
              <a:solidFill>
                <a:srgbClr val="000000"/>
              </a:solidFill>
              <a:latin typeface="Tahoma"/>
              <a:ea typeface="Tahoma"/>
              <a:cs typeface="Tahoma"/>
              <a:sym typeface="Tahoma"/>
            </a:endParaRPr>
          </a:p>
        </p:txBody>
      </p:sp>
      <p:sp>
        <p:nvSpPr>
          <p:cNvPr id="514" name="Google Shape;514;gd06e03e2b6_4_113"/>
          <p:cNvSpPr txBox="1">
            <a:spLocks noGrp="1"/>
          </p:cNvSpPr>
          <p:nvPr>
            <p:ph type="ftr" idx="11"/>
          </p:nvPr>
        </p:nvSpPr>
        <p:spPr>
          <a:xfrm>
            <a:off x="361522" y="3371088"/>
            <a:ext cx="429101" cy="109325"/>
          </a:xfrm>
          <a:prstGeom prst="rect">
            <a:avLst/>
          </a:prstGeom>
          <a:noFill/>
          <a:ln>
            <a:noFill/>
          </a:ln>
        </p:spPr>
        <p:txBody>
          <a:bodyPr spcFirstLastPara="1" wrap="square" lIns="0" tIns="0" rIns="0" bIns="0" anchor="t" anchorCtr="0">
            <a:spAutoFit/>
          </a:bodyPr>
          <a:lstStyle/>
          <a:p>
            <a:pPr marL="18876" marR="0" lvl="0" indent="0" algn="l" rtl="0">
              <a:lnSpc>
                <a:spcPct val="223111"/>
              </a:lnSpc>
              <a:spcBef>
                <a:spcPts val="0"/>
              </a:spcBef>
              <a:spcAft>
                <a:spcPts val="0"/>
              </a:spcAft>
              <a:buSzPts val="1400"/>
              <a:buNone/>
            </a:pPr>
            <a:r>
              <a:rPr lang="en-US" sz="450" b="0" i="0" u="none" strike="noStrike" cap="none">
                <a:solidFill>
                  <a:schemeClr val="lt1"/>
                </a:solidFill>
                <a:latin typeface="Arial"/>
                <a:ea typeface="Arial"/>
                <a:cs typeface="Arial"/>
                <a:sym typeface="Arial"/>
              </a:rPr>
              <a:t>Sebastian Ruder</a:t>
            </a:r>
            <a:endParaRPr sz="450" b="0" i="0" u="none" strike="noStrike" cap="none">
              <a:solidFill>
                <a:schemeClr val="lt1"/>
              </a:solidFill>
              <a:latin typeface="Arial"/>
              <a:ea typeface="Arial"/>
              <a:cs typeface="Arial"/>
              <a:sym typeface="Arial"/>
            </a:endParaRPr>
          </a:p>
        </p:txBody>
      </p:sp>
      <p:sp>
        <p:nvSpPr>
          <p:cNvPr id="515" name="Google Shape;515;gd06e03e2b6_4_113"/>
          <p:cNvSpPr txBox="1">
            <a:spLocks noGrp="1"/>
          </p:cNvSpPr>
          <p:nvPr>
            <p:ph type="title"/>
          </p:nvPr>
        </p:nvSpPr>
        <p:spPr>
          <a:xfrm>
            <a:off x="628650" y="403892"/>
            <a:ext cx="7756059" cy="77886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3600" dirty="0">
                <a:latin typeface="Arial"/>
                <a:ea typeface="Arial"/>
                <a:cs typeface="Arial"/>
                <a:sym typeface="Arial"/>
              </a:rPr>
              <a:t>Gradient descent</a:t>
            </a:r>
            <a:endParaRPr sz="3600" dirty="0">
              <a:latin typeface="Arial"/>
              <a:ea typeface="Arial"/>
              <a:cs typeface="Arial"/>
              <a:sym typeface="Arial"/>
            </a:endParaRPr>
          </a:p>
        </p:txBody>
      </p:sp>
      <p:sp>
        <p:nvSpPr>
          <p:cNvPr id="516" name="Google Shape;516;gd06e03e2b6_4_113"/>
          <p:cNvSpPr txBox="1"/>
          <p:nvPr/>
        </p:nvSpPr>
        <p:spPr>
          <a:xfrm>
            <a:off x="695775" y="6246188"/>
            <a:ext cx="807027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highlight>
                  <a:srgbClr val="FFFF00"/>
                </a:highlight>
                <a:latin typeface="Tahoma"/>
                <a:ea typeface="Tahoma"/>
                <a:cs typeface="Tahoma"/>
                <a:sym typeface="Tahoma"/>
                <a:hlinkClick r:id="rId4"/>
              </a:rPr>
              <a:t>https://medium.com/inveterate-learner/deep-learning-book-chapter-8-optimization-for-training-deep-models-part-i-20ae75984cb2</a:t>
            </a:r>
            <a:endParaRPr sz="1200" b="0" i="0" u="none" strike="noStrike" cap="none">
              <a:solidFill>
                <a:srgbClr val="000000"/>
              </a:solidFill>
              <a:highlight>
                <a:srgbClr val="FFFF00"/>
              </a:highlight>
              <a:latin typeface="Tahoma"/>
              <a:ea typeface="Tahoma"/>
              <a:cs typeface="Tahoma"/>
              <a:sym typeface="Tahoma"/>
            </a:endParaRPr>
          </a:p>
        </p:txBody>
      </p:sp>
    </p:spTree>
  </p:cSld>
  <p:clrMapOvr>
    <a:masterClrMapping/>
  </p:clrMapOvr>
  <p:transition>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gd06e03e2b6_4_122"/>
          <p:cNvSpPr txBox="1"/>
          <p:nvPr/>
        </p:nvSpPr>
        <p:spPr>
          <a:xfrm>
            <a:off x="1520555" y="2928908"/>
            <a:ext cx="98151" cy="155389"/>
          </a:xfrm>
          <a:prstGeom prst="rect">
            <a:avLst/>
          </a:prstGeom>
          <a:noFill/>
          <a:ln>
            <a:noFill/>
          </a:ln>
        </p:spPr>
        <p:txBody>
          <a:bodyPr spcFirstLastPara="1" wrap="square" lIns="0" tIns="17925" rIns="0" bIns="0" anchor="t" anchorCtr="0">
            <a:spAutoFit/>
          </a:bodyPr>
          <a:lstStyle/>
          <a:p>
            <a:pPr marL="18876" marR="0" lvl="0" indent="0" algn="l" rtl="0">
              <a:lnSpc>
                <a:spcPct val="100000"/>
              </a:lnSpc>
              <a:spcBef>
                <a:spcPts val="0"/>
              </a:spcBef>
              <a:spcAft>
                <a:spcPts val="0"/>
              </a:spcAft>
              <a:buClr>
                <a:srgbClr val="000000"/>
              </a:buClr>
              <a:buSzPts val="892"/>
              <a:buFont typeface="Arial"/>
              <a:buNone/>
            </a:pPr>
            <a:r>
              <a:rPr lang="en-US" sz="892" b="0" i="0" u="none" strike="noStrike" cap="none">
                <a:solidFill>
                  <a:srgbClr val="FFFFFF"/>
                </a:solidFill>
                <a:latin typeface="Arial"/>
                <a:ea typeface="Arial"/>
                <a:cs typeface="Arial"/>
                <a:sym typeface="Arial"/>
              </a:rPr>
              <a:t>1</a:t>
            </a:r>
            <a:endParaRPr sz="892" b="0" i="0" u="none" strike="noStrike" cap="none">
              <a:solidFill>
                <a:srgbClr val="000000"/>
              </a:solidFill>
              <a:latin typeface="Arial"/>
              <a:ea typeface="Arial"/>
              <a:cs typeface="Arial"/>
              <a:sym typeface="Arial"/>
            </a:endParaRPr>
          </a:p>
        </p:txBody>
      </p:sp>
      <p:sp>
        <p:nvSpPr>
          <p:cNvPr id="522" name="Google Shape;522;gd06e03e2b6_4_122"/>
          <p:cNvSpPr txBox="1"/>
          <p:nvPr/>
        </p:nvSpPr>
        <p:spPr>
          <a:xfrm>
            <a:off x="1569630" y="2092229"/>
            <a:ext cx="5275004" cy="1673358"/>
          </a:xfrm>
          <a:prstGeom prst="rect">
            <a:avLst/>
          </a:prstGeom>
          <a:noFill/>
          <a:ln>
            <a:noFill/>
          </a:ln>
        </p:spPr>
        <p:txBody>
          <a:bodyPr spcFirstLastPara="1" wrap="square" lIns="0" tIns="18875" rIns="0" bIns="0" anchor="t" anchorCtr="0">
            <a:spAutoFit/>
          </a:bodyPr>
          <a:lstStyle/>
          <a:p>
            <a:pPr marL="18876" marR="7550" lvl="0" indent="0" algn="just" rtl="0">
              <a:lnSpc>
                <a:spcPct val="125299"/>
              </a:lnSpc>
              <a:spcBef>
                <a:spcPts val="0"/>
              </a:spcBef>
              <a:spcAft>
                <a:spcPts val="0"/>
              </a:spcAft>
              <a:buClr>
                <a:srgbClr val="000000"/>
              </a:buClr>
              <a:buSzPts val="2100"/>
              <a:buFont typeface="Arial"/>
              <a:buNone/>
            </a:pPr>
            <a:r>
              <a:rPr lang="en-US" sz="2100" b="0" i="0" u="none" strike="noStrike" cap="none" dirty="0">
                <a:solidFill>
                  <a:srgbClr val="000000"/>
                </a:solidFill>
                <a:latin typeface="Arial"/>
                <a:ea typeface="Arial"/>
                <a:cs typeface="Arial"/>
                <a:sym typeface="Arial"/>
              </a:rPr>
              <a:t>Batch gradient descent  </a:t>
            </a:r>
            <a:endParaRPr sz="2100" b="0" i="0" u="none" strike="noStrike" cap="none" dirty="0">
              <a:solidFill>
                <a:srgbClr val="000000"/>
              </a:solidFill>
              <a:latin typeface="Arial"/>
              <a:ea typeface="Arial"/>
              <a:cs typeface="Arial"/>
              <a:sym typeface="Arial"/>
            </a:endParaRPr>
          </a:p>
          <a:p>
            <a:pPr marL="18876" marR="7550" lvl="0" indent="0" algn="just" rtl="0">
              <a:lnSpc>
                <a:spcPct val="125299"/>
              </a:lnSpc>
              <a:spcBef>
                <a:spcPts val="149"/>
              </a:spcBef>
              <a:spcAft>
                <a:spcPts val="0"/>
              </a:spcAft>
              <a:buClr>
                <a:srgbClr val="000000"/>
              </a:buClr>
              <a:buSzPts val="2100"/>
              <a:buFont typeface="Arial"/>
              <a:buNone/>
            </a:pPr>
            <a:r>
              <a:rPr lang="en-US" sz="2100" b="0" i="0" u="none" strike="noStrike" cap="none" dirty="0">
                <a:solidFill>
                  <a:srgbClr val="000000"/>
                </a:solidFill>
                <a:latin typeface="Arial"/>
                <a:ea typeface="Arial"/>
                <a:cs typeface="Arial"/>
                <a:sym typeface="Arial"/>
              </a:rPr>
              <a:t>Stochastic gradient descent  </a:t>
            </a:r>
            <a:endParaRPr sz="2100" b="0" i="0" u="none" strike="noStrike" cap="none" dirty="0">
              <a:solidFill>
                <a:srgbClr val="000000"/>
              </a:solidFill>
              <a:latin typeface="Arial"/>
              <a:ea typeface="Arial"/>
              <a:cs typeface="Arial"/>
              <a:sym typeface="Arial"/>
            </a:endParaRPr>
          </a:p>
          <a:p>
            <a:pPr marL="18876" marR="7550" lvl="0" indent="0" algn="just" rtl="0">
              <a:lnSpc>
                <a:spcPct val="125299"/>
              </a:lnSpc>
              <a:spcBef>
                <a:spcPts val="149"/>
              </a:spcBef>
              <a:spcAft>
                <a:spcPts val="0"/>
              </a:spcAft>
              <a:buClr>
                <a:srgbClr val="000000"/>
              </a:buClr>
              <a:buSzPts val="2100"/>
              <a:buFont typeface="Arial"/>
              <a:buNone/>
            </a:pPr>
            <a:r>
              <a:rPr lang="en-US" sz="2100" b="0" i="0" u="none" strike="noStrike" cap="none" dirty="0">
                <a:solidFill>
                  <a:srgbClr val="000000"/>
                </a:solidFill>
                <a:latin typeface="Arial"/>
                <a:ea typeface="Arial"/>
                <a:cs typeface="Arial"/>
                <a:sym typeface="Arial"/>
              </a:rPr>
              <a:t>Mini-batch gradient descent</a:t>
            </a:r>
            <a:endParaRPr sz="2100" b="0" i="0" u="none" strike="noStrike" cap="none" dirty="0">
              <a:solidFill>
                <a:srgbClr val="000000"/>
              </a:solidFill>
              <a:latin typeface="Arial"/>
              <a:ea typeface="Arial"/>
              <a:cs typeface="Arial"/>
              <a:sym typeface="Arial"/>
            </a:endParaRPr>
          </a:p>
          <a:p>
            <a:pPr marL="18876" marR="7550" lvl="0" indent="0" algn="just" rtl="0">
              <a:lnSpc>
                <a:spcPct val="125299"/>
              </a:lnSpc>
              <a:spcBef>
                <a:spcPts val="149"/>
              </a:spcBef>
              <a:spcAft>
                <a:spcPts val="0"/>
              </a:spcAft>
              <a:buClr>
                <a:srgbClr val="000000"/>
              </a:buClr>
              <a:buSzPts val="2100"/>
              <a:buFont typeface="Arial"/>
              <a:buNone/>
            </a:pPr>
            <a:endParaRPr sz="2100" b="0" i="0" u="none" strike="noStrike" cap="none" dirty="0">
              <a:solidFill>
                <a:srgbClr val="000000"/>
              </a:solidFill>
              <a:latin typeface="Arial"/>
              <a:ea typeface="Arial"/>
              <a:cs typeface="Arial"/>
              <a:sym typeface="Arial"/>
            </a:endParaRPr>
          </a:p>
        </p:txBody>
      </p:sp>
      <p:sp>
        <p:nvSpPr>
          <p:cNvPr id="523" name="Google Shape;523;gd06e03e2b6_4_122"/>
          <p:cNvSpPr txBox="1">
            <a:spLocks noGrp="1"/>
          </p:cNvSpPr>
          <p:nvPr>
            <p:ph type="ftr" idx="11"/>
          </p:nvPr>
        </p:nvSpPr>
        <p:spPr>
          <a:xfrm>
            <a:off x="361522" y="3371088"/>
            <a:ext cx="429101" cy="109325"/>
          </a:xfrm>
          <a:prstGeom prst="rect">
            <a:avLst/>
          </a:prstGeom>
          <a:noFill/>
          <a:ln>
            <a:noFill/>
          </a:ln>
        </p:spPr>
        <p:txBody>
          <a:bodyPr spcFirstLastPara="1" wrap="square" lIns="0" tIns="0" rIns="0" bIns="0" anchor="t" anchorCtr="0">
            <a:spAutoFit/>
          </a:bodyPr>
          <a:lstStyle/>
          <a:p>
            <a:pPr marL="18876" marR="0" lvl="0" indent="0" algn="l" rtl="0">
              <a:lnSpc>
                <a:spcPct val="223111"/>
              </a:lnSpc>
              <a:spcBef>
                <a:spcPts val="0"/>
              </a:spcBef>
              <a:spcAft>
                <a:spcPts val="0"/>
              </a:spcAft>
              <a:buSzPts val="1400"/>
              <a:buNone/>
            </a:pPr>
            <a:r>
              <a:rPr lang="en-US" sz="450" b="0" i="0" u="none" strike="noStrike" cap="none">
                <a:solidFill>
                  <a:schemeClr val="lt1"/>
                </a:solidFill>
                <a:latin typeface="Arial"/>
                <a:ea typeface="Arial"/>
                <a:cs typeface="Arial"/>
                <a:sym typeface="Arial"/>
              </a:rPr>
              <a:t>Sebastian Ruder</a:t>
            </a:r>
            <a:endParaRPr sz="450" b="0" i="0" u="none" strike="noStrike" cap="none">
              <a:solidFill>
                <a:schemeClr val="lt1"/>
              </a:solidFill>
              <a:latin typeface="Arial"/>
              <a:ea typeface="Arial"/>
              <a:cs typeface="Arial"/>
              <a:sym typeface="Arial"/>
            </a:endParaRPr>
          </a:p>
        </p:txBody>
      </p:sp>
      <p:sp>
        <p:nvSpPr>
          <p:cNvPr id="524" name="Google Shape;524;gd06e03e2b6_4_122"/>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3200"/>
              <a:t>Gradient descent variants</a:t>
            </a:r>
            <a:endParaRPr sz="3200"/>
          </a:p>
        </p:txBody>
      </p:sp>
      <p:sp>
        <p:nvSpPr>
          <p:cNvPr id="525" name="Google Shape;525;gd06e03e2b6_4_122"/>
          <p:cNvSpPr txBox="1"/>
          <p:nvPr/>
        </p:nvSpPr>
        <p:spPr>
          <a:xfrm>
            <a:off x="695775" y="6246188"/>
            <a:ext cx="807027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sng" strike="noStrike" cap="none">
                <a:solidFill>
                  <a:schemeClr val="hlink"/>
                </a:solidFill>
                <a:latin typeface="Arial"/>
                <a:ea typeface="Arial"/>
                <a:cs typeface="Arial"/>
                <a:sym typeface="Arial"/>
                <a:hlinkClick r:id="rId3"/>
              </a:rPr>
              <a:t>Gradient Descent algorithm and its variants - GeeksforGeeks</a:t>
            </a:r>
            <a:endParaRPr sz="1200" b="0" i="0" u="none" strike="noStrike" cap="none">
              <a:solidFill>
                <a:srgbClr val="000000"/>
              </a:solidFill>
              <a:highlight>
                <a:srgbClr val="FFFF00"/>
              </a:highlight>
              <a:latin typeface="Tahoma"/>
              <a:ea typeface="Tahoma"/>
              <a:cs typeface="Tahoma"/>
              <a:sym typeface="Tahoma"/>
            </a:endParaRPr>
          </a:p>
        </p:txBody>
      </p:sp>
    </p:spTree>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4</a:t>
            </a:fld>
            <a:endParaRPr/>
          </a:p>
        </p:txBody>
      </p:sp>
      <p:sp>
        <p:nvSpPr>
          <p:cNvPr id="244" name="Google Shape;244;p4"/>
          <p:cNvSpPr txBox="1">
            <a:spLocks noGrp="1"/>
          </p:cNvSpPr>
          <p:nvPr>
            <p:ph type="title"/>
          </p:nvPr>
        </p:nvSpPr>
        <p:spPr>
          <a:xfrm>
            <a:off x="496078" y="166687"/>
            <a:ext cx="81534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i="0" u="none" strike="noStrike">
                <a:latin typeface="Times New Roman"/>
                <a:ea typeface="Times New Roman"/>
                <a:cs typeface="Times New Roman"/>
                <a:sym typeface="Times New Roman"/>
              </a:rPr>
              <a:t>Introduction to Deep learning</a:t>
            </a:r>
            <a:endParaRPr sz="2800" b="1">
              <a:latin typeface="Times New Roman"/>
              <a:ea typeface="Times New Roman"/>
              <a:cs typeface="Times New Roman"/>
              <a:sym typeface="Times New Roman"/>
            </a:endParaRPr>
          </a:p>
        </p:txBody>
      </p:sp>
      <p:pic>
        <p:nvPicPr>
          <p:cNvPr id="245" name="Google Shape;245;p4" descr="Artificial Intelligence is a superset within which Machine Learning and Deep Learning belong."/>
          <p:cNvPicPr preferRelativeResize="0"/>
          <p:nvPr/>
        </p:nvPicPr>
        <p:blipFill rotWithShape="1">
          <a:blip r:embed="rId3">
            <a:alphaModFix/>
          </a:blip>
          <a:srcRect/>
          <a:stretch/>
        </p:blipFill>
        <p:spPr>
          <a:xfrm>
            <a:off x="64504" y="1525588"/>
            <a:ext cx="3387943" cy="3275012"/>
          </a:xfrm>
          <a:prstGeom prst="rect">
            <a:avLst/>
          </a:prstGeom>
          <a:noFill/>
          <a:ln>
            <a:noFill/>
          </a:ln>
        </p:spPr>
      </p:pic>
      <p:pic>
        <p:nvPicPr>
          <p:cNvPr id="246" name="Google Shape;246;p4" descr="Deep Learning Spreads"/>
          <p:cNvPicPr preferRelativeResize="0"/>
          <p:nvPr/>
        </p:nvPicPr>
        <p:blipFill rotWithShape="1">
          <a:blip r:embed="rId4">
            <a:alphaModFix/>
          </a:blip>
          <a:srcRect/>
          <a:stretch/>
        </p:blipFill>
        <p:spPr>
          <a:xfrm>
            <a:off x="3242133" y="4037512"/>
            <a:ext cx="5263275" cy="2947163"/>
          </a:xfrm>
          <a:prstGeom prst="rect">
            <a:avLst/>
          </a:prstGeom>
          <a:noFill/>
          <a:ln>
            <a:noFill/>
          </a:ln>
        </p:spPr>
      </p:pic>
      <p:sp>
        <p:nvSpPr>
          <p:cNvPr id="247" name="Google Shape;247;p4"/>
          <p:cNvSpPr txBox="1"/>
          <p:nvPr/>
        </p:nvSpPr>
        <p:spPr>
          <a:xfrm>
            <a:off x="64504" y="6583660"/>
            <a:ext cx="500979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highlight>
                  <a:srgbClr val="FFFF00"/>
                </a:highlight>
                <a:latin typeface="Arial"/>
                <a:ea typeface="Arial"/>
                <a:cs typeface="Arial"/>
                <a:sym typeface="Arial"/>
              </a:rPr>
              <a:t>Source (Figure) : https://semiengineering.com/deep-learning-spreads/</a:t>
            </a:r>
            <a:endParaRPr sz="1400" b="0" i="0" u="none" strike="noStrike" cap="none">
              <a:solidFill>
                <a:srgbClr val="000000"/>
              </a:solidFill>
              <a:latin typeface="Arial"/>
              <a:ea typeface="Arial"/>
              <a:cs typeface="Arial"/>
              <a:sym typeface="Arial"/>
            </a:endParaRPr>
          </a:p>
        </p:txBody>
      </p:sp>
      <p:sp>
        <p:nvSpPr>
          <p:cNvPr id="248" name="Google Shape;248;p4"/>
          <p:cNvSpPr txBox="1"/>
          <p:nvPr/>
        </p:nvSpPr>
        <p:spPr>
          <a:xfrm>
            <a:off x="3505200" y="1542694"/>
            <a:ext cx="5515970" cy="2308284"/>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600"/>
              <a:buFont typeface="Arial" panose="020B0604020202020204" pitchFamily="34" charset="0"/>
              <a:buChar char="•"/>
            </a:pPr>
            <a:r>
              <a:rPr lang="en-US" sz="1800" b="0" i="0" u="none" strike="noStrike" cap="none" dirty="0">
                <a:solidFill>
                  <a:srgbClr val="3E3E3E"/>
                </a:solidFill>
                <a:latin typeface="Times New Roman"/>
                <a:ea typeface="Times New Roman"/>
                <a:cs typeface="Times New Roman"/>
                <a:sym typeface="Times New Roman"/>
              </a:rPr>
              <a:t>Deep Learning comes under the artificial intelligence umbrella, either alongside machine learning or as a subset. </a:t>
            </a:r>
            <a:endParaRPr lang="en-US" sz="1800" b="0" i="0" u="none" strike="noStrike" cap="none" dirty="0" smtClean="0">
              <a:solidFill>
                <a:srgbClr val="3E3E3E"/>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600"/>
              <a:buFont typeface="Arial" panose="020B0604020202020204" pitchFamily="34" charset="0"/>
              <a:buChar char="•"/>
            </a:pPr>
            <a:r>
              <a:rPr lang="en-US" sz="1800" b="0" i="0" u="none" strike="noStrike" cap="none" dirty="0" smtClean="0">
                <a:solidFill>
                  <a:srgbClr val="3E3E3E"/>
                </a:solidFill>
                <a:latin typeface="Times New Roman"/>
                <a:ea typeface="Times New Roman"/>
                <a:cs typeface="Times New Roman"/>
                <a:sym typeface="Times New Roman"/>
              </a:rPr>
              <a:t>The </a:t>
            </a:r>
            <a:r>
              <a:rPr lang="en-US" sz="1800" b="0" i="0" u="none" strike="noStrike" cap="none" dirty="0">
                <a:solidFill>
                  <a:srgbClr val="3E3E3E"/>
                </a:solidFill>
                <a:latin typeface="Times New Roman"/>
                <a:ea typeface="Times New Roman"/>
                <a:cs typeface="Times New Roman"/>
                <a:sym typeface="Times New Roman"/>
              </a:rPr>
              <a:t>difference is that machine learning uses algorithms developed for specific tasks. </a:t>
            </a:r>
            <a:endParaRPr lang="en-US" sz="1800" b="0" i="0" u="none" strike="noStrike" cap="none" dirty="0" smtClean="0">
              <a:solidFill>
                <a:srgbClr val="3E3E3E"/>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600"/>
              <a:buFont typeface="Arial" panose="020B0604020202020204" pitchFamily="34" charset="0"/>
              <a:buChar char="•"/>
            </a:pPr>
            <a:r>
              <a:rPr lang="en-US" sz="1800" b="0" i="0" u="none" strike="noStrike" cap="none" dirty="0" smtClean="0">
                <a:solidFill>
                  <a:srgbClr val="3E3E3E"/>
                </a:solidFill>
                <a:latin typeface="Times New Roman"/>
                <a:ea typeface="Times New Roman"/>
                <a:cs typeface="Times New Roman"/>
                <a:sym typeface="Times New Roman"/>
              </a:rPr>
              <a:t>Deep </a:t>
            </a:r>
            <a:r>
              <a:rPr lang="en-US" sz="1800" b="0" i="0" u="none" strike="noStrike" cap="none" dirty="0">
                <a:solidFill>
                  <a:srgbClr val="3E3E3E"/>
                </a:solidFill>
                <a:latin typeface="Times New Roman"/>
                <a:ea typeface="Times New Roman"/>
                <a:cs typeface="Times New Roman"/>
                <a:sym typeface="Times New Roman"/>
              </a:rPr>
              <a:t>learning is more of a data representation based upon multiple layers of a matrix, where each layer uses output from the previous layer as input.</a:t>
            </a:r>
            <a:endParaRPr sz="18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gd06e03e2b6_4_130"/>
          <p:cNvSpPr txBox="1"/>
          <p:nvPr/>
        </p:nvSpPr>
        <p:spPr>
          <a:xfrm>
            <a:off x="1520555" y="2928908"/>
            <a:ext cx="98151" cy="155389"/>
          </a:xfrm>
          <a:prstGeom prst="rect">
            <a:avLst/>
          </a:prstGeom>
          <a:noFill/>
          <a:ln>
            <a:noFill/>
          </a:ln>
        </p:spPr>
        <p:txBody>
          <a:bodyPr spcFirstLastPara="1" wrap="square" lIns="0" tIns="17925" rIns="0" bIns="0" anchor="t" anchorCtr="0">
            <a:spAutoFit/>
          </a:bodyPr>
          <a:lstStyle/>
          <a:p>
            <a:pPr marL="18876" marR="0" lvl="0" indent="0" algn="l" rtl="0">
              <a:lnSpc>
                <a:spcPct val="100000"/>
              </a:lnSpc>
              <a:spcBef>
                <a:spcPts val="0"/>
              </a:spcBef>
              <a:spcAft>
                <a:spcPts val="0"/>
              </a:spcAft>
              <a:buClr>
                <a:srgbClr val="000000"/>
              </a:buClr>
              <a:buSzPts val="892"/>
              <a:buFont typeface="Arial"/>
              <a:buNone/>
            </a:pPr>
            <a:r>
              <a:rPr lang="en-US" sz="892" b="0" i="0" u="none" strike="noStrike" cap="none">
                <a:solidFill>
                  <a:srgbClr val="FFFFFF"/>
                </a:solidFill>
                <a:latin typeface="Arial"/>
                <a:ea typeface="Arial"/>
                <a:cs typeface="Arial"/>
                <a:sym typeface="Arial"/>
              </a:rPr>
              <a:t>1</a:t>
            </a:r>
            <a:endParaRPr sz="892" b="0" i="0" u="none" strike="noStrike" cap="none">
              <a:solidFill>
                <a:srgbClr val="000000"/>
              </a:solidFill>
              <a:latin typeface="Arial"/>
              <a:ea typeface="Arial"/>
              <a:cs typeface="Arial"/>
              <a:sym typeface="Arial"/>
            </a:endParaRPr>
          </a:p>
        </p:txBody>
      </p:sp>
      <p:sp>
        <p:nvSpPr>
          <p:cNvPr id="531" name="Google Shape;531;gd06e03e2b6_4_130"/>
          <p:cNvSpPr txBox="1"/>
          <p:nvPr/>
        </p:nvSpPr>
        <p:spPr>
          <a:xfrm>
            <a:off x="361522" y="1629289"/>
            <a:ext cx="8290110" cy="4553057"/>
          </a:xfrm>
          <a:prstGeom prst="rect">
            <a:avLst/>
          </a:prstGeom>
          <a:noFill/>
          <a:ln>
            <a:noFill/>
          </a:ln>
        </p:spPr>
        <p:txBody>
          <a:bodyPr spcFirstLastPara="1" wrap="square" lIns="0" tIns="18875" rIns="0" bIns="0" anchor="t" anchorCtr="0">
            <a:spAutoFit/>
          </a:bodyPr>
          <a:lstStyle/>
          <a:p>
            <a:pPr marL="18876" marR="7550" lvl="0" indent="0" algn="just" rtl="0">
              <a:lnSpc>
                <a:spcPct val="125299"/>
              </a:lnSpc>
              <a:spcBef>
                <a:spcPts val="0"/>
              </a:spcBef>
              <a:spcAft>
                <a:spcPts val="0"/>
              </a:spcAft>
              <a:buClr>
                <a:srgbClr val="000000"/>
              </a:buClr>
              <a:buSzPts val="1800"/>
              <a:buFont typeface="Arial"/>
              <a:buNone/>
            </a:pPr>
            <a:r>
              <a:rPr lang="en-US" sz="1800" b="0" i="0" u="none" strike="noStrike" cap="none" dirty="0">
                <a:solidFill>
                  <a:srgbClr val="40424E"/>
                </a:solidFill>
                <a:latin typeface="Times New Roman" panose="02020603050405020304" pitchFamily="18" charset="0"/>
                <a:cs typeface="Times New Roman" panose="02020603050405020304" pitchFamily="18" charset="0"/>
                <a:sym typeface="Arial"/>
              </a:rPr>
              <a:t>This is a type of gradient descent which processes all the training examples for each iteration of gradient descent. </a:t>
            </a:r>
            <a:endParaRPr lang="en-US" sz="1800" b="0" i="0" u="none" strike="noStrike" cap="none" dirty="0" smtClean="0">
              <a:solidFill>
                <a:srgbClr val="40424E"/>
              </a:solidFill>
              <a:latin typeface="Times New Roman" panose="02020603050405020304" pitchFamily="18" charset="0"/>
              <a:cs typeface="Times New Roman" panose="02020603050405020304" pitchFamily="18" charset="0"/>
              <a:sym typeface="Arial"/>
            </a:endParaRPr>
          </a:p>
          <a:p>
            <a:pPr marL="18876" marR="7550" lvl="0" indent="0" algn="just" rtl="0">
              <a:lnSpc>
                <a:spcPct val="125299"/>
              </a:lnSpc>
              <a:spcBef>
                <a:spcPts val="0"/>
              </a:spcBef>
              <a:spcAft>
                <a:spcPts val="0"/>
              </a:spcAft>
              <a:buClr>
                <a:srgbClr val="000000"/>
              </a:buClr>
              <a:buSzPts val="1800"/>
              <a:buFont typeface="Arial"/>
              <a:buNone/>
            </a:pPr>
            <a:r>
              <a:rPr lang="en-US" sz="1800" b="0" i="0" u="none" strike="noStrike" cap="none" dirty="0" smtClean="0">
                <a:solidFill>
                  <a:srgbClr val="40424E"/>
                </a:solidFill>
                <a:latin typeface="Times New Roman" panose="02020603050405020304" pitchFamily="18" charset="0"/>
                <a:cs typeface="Times New Roman" panose="02020603050405020304" pitchFamily="18" charset="0"/>
                <a:sym typeface="Arial"/>
              </a:rPr>
              <a:t>But </a:t>
            </a:r>
            <a:r>
              <a:rPr lang="en-US" sz="1800" b="0" i="0" u="none" strike="noStrike" cap="none" dirty="0">
                <a:solidFill>
                  <a:srgbClr val="40424E"/>
                </a:solidFill>
                <a:latin typeface="Times New Roman" panose="02020603050405020304" pitchFamily="18" charset="0"/>
                <a:cs typeface="Times New Roman" panose="02020603050405020304" pitchFamily="18" charset="0"/>
                <a:sym typeface="Arial"/>
              </a:rPr>
              <a:t>if the number of training examples is large, then batch gradient descent is computationally very expensive. </a:t>
            </a:r>
            <a:endParaRPr lang="en-US" sz="1800" b="0" i="0" u="none" strike="noStrike" cap="none" dirty="0" smtClean="0">
              <a:solidFill>
                <a:srgbClr val="40424E"/>
              </a:solidFill>
              <a:latin typeface="Times New Roman" panose="02020603050405020304" pitchFamily="18" charset="0"/>
              <a:cs typeface="Times New Roman" panose="02020603050405020304" pitchFamily="18" charset="0"/>
              <a:sym typeface="Arial"/>
            </a:endParaRPr>
          </a:p>
          <a:p>
            <a:pPr marL="18876" marR="7550" lvl="0" indent="0" algn="just" rtl="0">
              <a:lnSpc>
                <a:spcPct val="125299"/>
              </a:lnSpc>
              <a:spcBef>
                <a:spcPts val="0"/>
              </a:spcBef>
              <a:spcAft>
                <a:spcPts val="0"/>
              </a:spcAft>
              <a:buClr>
                <a:srgbClr val="000000"/>
              </a:buClr>
              <a:buSzPts val="1800"/>
              <a:buFont typeface="Arial"/>
              <a:buNone/>
            </a:pPr>
            <a:r>
              <a:rPr lang="en-US" sz="1800" b="0" i="0" u="none" strike="noStrike" cap="none" dirty="0" smtClean="0">
                <a:solidFill>
                  <a:srgbClr val="40424E"/>
                </a:solidFill>
                <a:latin typeface="Times New Roman" panose="02020603050405020304" pitchFamily="18" charset="0"/>
                <a:cs typeface="Times New Roman" panose="02020603050405020304" pitchFamily="18" charset="0"/>
                <a:sym typeface="Arial"/>
              </a:rPr>
              <a:t>Hence </a:t>
            </a:r>
            <a:r>
              <a:rPr lang="en-US" sz="1800" b="0" i="0" u="none" strike="noStrike" cap="none" dirty="0">
                <a:solidFill>
                  <a:srgbClr val="40424E"/>
                </a:solidFill>
                <a:latin typeface="Times New Roman" panose="02020603050405020304" pitchFamily="18" charset="0"/>
                <a:cs typeface="Times New Roman" panose="02020603050405020304" pitchFamily="18" charset="0"/>
                <a:sym typeface="Arial"/>
              </a:rPr>
              <a:t>if the number of training examples is large, then batch gradient descent is not preferred. Instead, </a:t>
            </a:r>
            <a:r>
              <a:rPr lang="en-US" sz="1800" b="0" i="0" u="none" strike="noStrike" cap="none" dirty="0" smtClean="0">
                <a:solidFill>
                  <a:srgbClr val="40424E"/>
                </a:solidFill>
                <a:latin typeface="Times New Roman" panose="02020603050405020304" pitchFamily="18" charset="0"/>
                <a:cs typeface="Times New Roman" panose="02020603050405020304" pitchFamily="18" charset="0"/>
                <a:sym typeface="Arial"/>
              </a:rPr>
              <a:t> </a:t>
            </a:r>
            <a:r>
              <a:rPr lang="en-US" sz="1800" b="0" i="0" u="none" strike="noStrike" cap="none" dirty="0">
                <a:solidFill>
                  <a:srgbClr val="40424E"/>
                </a:solidFill>
                <a:latin typeface="Times New Roman" panose="02020603050405020304" pitchFamily="18" charset="0"/>
                <a:cs typeface="Times New Roman" panose="02020603050405020304" pitchFamily="18" charset="0"/>
                <a:sym typeface="Arial"/>
              </a:rPr>
              <a:t>prefer to use stochastic gradient descent or mini-batch gradient descent.</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18876" marR="0" lvl="0" indent="0" algn="l" rtl="0">
              <a:lnSpc>
                <a:spcPct val="100000"/>
              </a:lnSpc>
              <a:spcBef>
                <a:spcPts val="424"/>
              </a:spcBef>
              <a:spcAft>
                <a:spcPts val="0"/>
              </a:spcAft>
              <a:buClr>
                <a:srgbClr val="000000"/>
              </a:buClr>
              <a:buSzPts val="1800"/>
              <a:buFont typeface="Arial"/>
              <a:buNone/>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Pros:</a:t>
            </a:r>
            <a:endParaRPr sz="1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430365" marR="7550" lvl="0" indent="0" algn="l" rtl="0">
              <a:lnSpc>
                <a:spcPct val="100000"/>
              </a:lnSpc>
              <a:spcBef>
                <a:spcPts val="260"/>
              </a:spcBef>
              <a:spcAft>
                <a:spcPts val="0"/>
              </a:spcAft>
              <a:buClr>
                <a:srgbClr val="000000"/>
              </a:buClr>
              <a:buSzPts val="1800"/>
              <a:buFont typeface="Arial"/>
              <a:buNone/>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Guaranteed to converge to </a:t>
            </a:r>
            <a:r>
              <a:rPr lang="en-US" sz="1800" b="1" i="0" u="none" strike="noStrike" cap="none" dirty="0">
                <a:solidFill>
                  <a:srgbClr val="000000"/>
                </a:solidFill>
                <a:latin typeface="Times New Roman" panose="02020603050405020304" pitchFamily="18" charset="0"/>
                <a:cs typeface="Times New Roman" panose="02020603050405020304" pitchFamily="18" charset="0"/>
                <a:sym typeface="Arial"/>
              </a:rPr>
              <a:t>global </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minimum for </a:t>
            </a:r>
            <a:r>
              <a:rPr lang="en-US" sz="1800" b="1" i="0" u="none" strike="noStrike" cap="none" dirty="0">
                <a:solidFill>
                  <a:srgbClr val="000000"/>
                </a:solidFill>
                <a:latin typeface="Times New Roman" panose="02020603050405020304" pitchFamily="18" charset="0"/>
                <a:cs typeface="Times New Roman" panose="02020603050405020304" pitchFamily="18" charset="0"/>
                <a:sym typeface="Arial"/>
              </a:rPr>
              <a:t>convex </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error surfaces  and to a </a:t>
            </a:r>
            <a:r>
              <a:rPr lang="en-US" sz="1800" b="1" i="0" u="none" strike="noStrike" cap="none" dirty="0">
                <a:solidFill>
                  <a:srgbClr val="000000"/>
                </a:solidFill>
                <a:latin typeface="Times New Roman" panose="02020603050405020304" pitchFamily="18" charset="0"/>
                <a:cs typeface="Times New Roman" panose="02020603050405020304" pitchFamily="18" charset="0"/>
                <a:sym typeface="Arial"/>
              </a:rPr>
              <a:t>local </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minimum for </a:t>
            </a:r>
            <a:r>
              <a:rPr lang="en-US" sz="1800" b="1" i="0" u="none" strike="noStrike" cap="none" dirty="0">
                <a:solidFill>
                  <a:srgbClr val="000000"/>
                </a:solidFill>
                <a:latin typeface="Times New Roman" panose="02020603050405020304" pitchFamily="18" charset="0"/>
                <a:cs typeface="Times New Roman" panose="02020603050405020304" pitchFamily="18" charset="0"/>
                <a:sym typeface="Arial"/>
              </a:rPr>
              <a:t>non-convex </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surfaces.</a:t>
            </a:r>
            <a:endParaRPr sz="1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18876" marR="0" lvl="0" indent="0" algn="l" rtl="0">
              <a:lnSpc>
                <a:spcPct val="100000"/>
              </a:lnSpc>
              <a:spcBef>
                <a:spcPts val="283"/>
              </a:spcBef>
              <a:spcAft>
                <a:spcPts val="0"/>
              </a:spcAft>
              <a:buClr>
                <a:srgbClr val="000000"/>
              </a:buClr>
              <a:buSzPts val="1800"/>
              <a:buFont typeface="Arial"/>
              <a:buNone/>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Cons:</a:t>
            </a:r>
            <a:endParaRPr sz="1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430365" marR="0" lvl="0" indent="0" algn="l" rtl="0">
              <a:lnSpc>
                <a:spcPct val="99111"/>
              </a:lnSpc>
              <a:spcBef>
                <a:spcPts val="260"/>
              </a:spcBef>
              <a:spcAft>
                <a:spcPts val="0"/>
              </a:spcAft>
              <a:buClr>
                <a:srgbClr val="000000"/>
              </a:buClr>
              <a:buSzPts val="1800"/>
              <a:buFont typeface="Arial"/>
              <a:buNone/>
            </a:pPr>
            <a:r>
              <a:rPr lang="en-US" sz="1800" b="1" i="0" u="none" strike="noStrike" cap="none" dirty="0">
                <a:solidFill>
                  <a:srgbClr val="000000"/>
                </a:solidFill>
                <a:latin typeface="Times New Roman" panose="02020603050405020304" pitchFamily="18" charset="0"/>
                <a:cs typeface="Times New Roman" panose="02020603050405020304" pitchFamily="18" charset="0"/>
                <a:sym typeface="Arial"/>
              </a:rPr>
              <a:t>Very slow</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a:t>
            </a:r>
            <a:endParaRPr sz="1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430365" marR="1386419" lvl="0" indent="0" algn="l" rtl="0">
              <a:lnSpc>
                <a:spcPct val="99111"/>
              </a:lnSpc>
              <a:spcBef>
                <a:spcPts val="59"/>
              </a:spcBef>
              <a:spcAft>
                <a:spcPts val="0"/>
              </a:spcAft>
              <a:buClr>
                <a:srgbClr val="000000"/>
              </a:buClr>
              <a:buSzPts val="1800"/>
              <a:buFont typeface="Arial"/>
              <a:buNone/>
            </a:pP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Intractable for datasets that </a:t>
            </a:r>
            <a:r>
              <a:rPr lang="en-US" sz="1800" b="1" i="0" u="none" strike="noStrike" cap="none" dirty="0">
                <a:solidFill>
                  <a:srgbClr val="000000"/>
                </a:solidFill>
                <a:latin typeface="Times New Roman" panose="02020603050405020304" pitchFamily="18" charset="0"/>
                <a:cs typeface="Times New Roman" panose="02020603050405020304" pitchFamily="18" charset="0"/>
                <a:sym typeface="Arial"/>
              </a:rPr>
              <a:t>do not fit in memory</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1800" b="1" i="0" u="none" strike="noStrike" cap="none" dirty="0">
                <a:solidFill>
                  <a:srgbClr val="000000"/>
                </a:solidFill>
                <a:latin typeface="Times New Roman" panose="02020603050405020304" pitchFamily="18" charset="0"/>
                <a:cs typeface="Times New Roman" panose="02020603050405020304" pitchFamily="18" charset="0"/>
                <a:sym typeface="Arial"/>
              </a:rPr>
              <a:t>No online learning</a:t>
            </a:r>
            <a:r>
              <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rPr>
              <a:t>.</a:t>
            </a:r>
            <a:endParaRPr sz="1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532" name="Google Shape;532;gd06e03e2b6_4_130"/>
          <p:cNvSpPr txBox="1">
            <a:spLocks noGrp="1"/>
          </p:cNvSpPr>
          <p:nvPr>
            <p:ph type="ftr" idx="11"/>
          </p:nvPr>
        </p:nvSpPr>
        <p:spPr>
          <a:xfrm>
            <a:off x="361522" y="3371088"/>
            <a:ext cx="429101" cy="109325"/>
          </a:xfrm>
          <a:prstGeom prst="rect">
            <a:avLst/>
          </a:prstGeom>
          <a:noFill/>
          <a:ln>
            <a:noFill/>
          </a:ln>
        </p:spPr>
        <p:txBody>
          <a:bodyPr spcFirstLastPara="1" wrap="square" lIns="0" tIns="0" rIns="0" bIns="0" anchor="t" anchorCtr="0">
            <a:spAutoFit/>
          </a:bodyPr>
          <a:lstStyle/>
          <a:p>
            <a:pPr marL="18876" marR="0" lvl="0" indent="0" algn="l" rtl="0">
              <a:lnSpc>
                <a:spcPct val="223111"/>
              </a:lnSpc>
              <a:spcBef>
                <a:spcPts val="0"/>
              </a:spcBef>
              <a:spcAft>
                <a:spcPts val="0"/>
              </a:spcAft>
              <a:buSzPts val="1400"/>
              <a:buNone/>
            </a:pPr>
            <a:r>
              <a:rPr lang="en-US" sz="450" b="0" i="0" u="none" strike="noStrike" cap="none">
                <a:solidFill>
                  <a:schemeClr val="lt1"/>
                </a:solidFill>
                <a:latin typeface="Arial"/>
                <a:ea typeface="Arial"/>
                <a:cs typeface="Arial"/>
                <a:sym typeface="Arial"/>
              </a:rPr>
              <a:t>Sebastian Ruder</a:t>
            </a:r>
            <a:endParaRPr sz="450" b="0" i="0" u="none" strike="noStrike" cap="none">
              <a:solidFill>
                <a:schemeClr val="lt1"/>
              </a:solidFill>
              <a:latin typeface="Arial"/>
              <a:ea typeface="Arial"/>
              <a:cs typeface="Arial"/>
              <a:sym typeface="Arial"/>
            </a:endParaRPr>
          </a:p>
        </p:txBody>
      </p:sp>
      <p:sp>
        <p:nvSpPr>
          <p:cNvPr id="533" name="Google Shape;533;gd06e03e2b6_4_130"/>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3200" dirty="0"/>
              <a:t>Batch gradient descent  </a:t>
            </a:r>
            <a:endParaRPr sz="3200" dirty="0"/>
          </a:p>
        </p:txBody>
      </p:sp>
      <p:sp>
        <p:nvSpPr>
          <p:cNvPr id="534" name="Google Shape;534;gd06e03e2b6_4_130"/>
          <p:cNvSpPr txBox="1"/>
          <p:nvPr/>
        </p:nvSpPr>
        <p:spPr>
          <a:xfrm>
            <a:off x="695775" y="6423178"/>
            <a:ext cx="807027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sng" strike="noStrike" cap="none">
                <a:solidFill>
                  <a:schemeClr val="hlink"/>
                </a:solidFill>
                <a:latin typeface="Arial"/>
                <a:ea typeface="Arial"/>
                <a:cs typeface="Arial"/>
                <a:sym typeface="Arial"/>
                <a:hlinkClick r:id="rId3"/>
              </a:rPr>
              <a:t>Gradient Descent algorithm and its variants - GeeksforGeeks</a:t>
            </a:r>
            <a:endParaRPr sz="1200" b="0" i="0" u="none" strike="noStrike" cap="none">
              <a:solidFill>
                <a:srgbClr val="000000"/>
              </a:solidFill>
              <a:highlight>
                <a:srgbClr val="FFFF00"/>
              </a:highlight>
              <a:latin typeface="Tahoma"/>
              <a:ea typeface="Tahoma"/>
              <a:cs typeface="Tahoma"/>
              <a:sym typeface="Tahoma"/>
            </a:endParaRPr>
          </a:p>
        </p:txBody>
      </p:sp>
    </p:spTree>
  </p:cSld>
  <p:clrMapOvr>
    <a:masterClrMapping/>
  </p:clrMapOvr>
  <p:transition>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d06e03e2b6_4_138"/>
          <p:cNvSpPr txBox="1"/>
          <p:nvPr/>
        </p:nvSpPr>
        <p:spPr>
          <a:xfrm>
            <a:off x="1520555" y="2928908"/>
            <a:ext cx="98151" cy="155389"/>
          </a:xfrm>
          <a:prstGeom prst="rect">
            <a:avLst/>
          </a:prstGeom>
          <a:noFill/>
          <a:ln>
            <a:noFill/>
          </a:ln>
        </p:spPr>
        <p:txBody>
          <a:bodyPr spcFirstLastPara="1" wrap="square" lIns="0" tIns="17925" rIns="0" bIns="0" anchor="t" anchorCtr="0">
            <a:spAutoFit/>
          </a:bodyPr>
          <a:lstStyle/>
          <a:p>
            <a:pPr marL="18876" marR="0" lvl="0" indent="0" algn="l" rtl="0">
              <a:lnSpc>
                <a:spcPct val="100000"/>
              </a:lnSpc>
              <a:spcBef>
                <a:spcPts val="0"/>
              </a:spcBef>
              <a:spcAft>
                <a:spcPts val="0"/>
              </a:spcAft>
              <a:buClr>
                <a:srgbClr val="000000"/>
              </a:buClr>
              <a:buSzPts val="892"/>
              <a:buFont typeface="Arial"/>
              <a:buNone/>
            </a:pPr>
            <a:r>
              <a:rPr lang="en-US" sz="892" b="0" i="0" u="none" strike="noStrike" cap="none">
                <a:solidFill>
                  <a:srgbClr val="FFFFFF"/>
                </a:solidFill>
                <a:latin typeface="Arial"/>
                <a:ea typeface="Arial"/>
                <a:cs typeface="Arial"/>
                <a:sym typeface="Arial"/>
              </a:rPr>
              <a:t>1</a:t>
            </a:r>
            <a:endParaRPr sz="892" b="0" i="0" u="none" strike="noStrike" cap="none">
              <a:solidFill>
                <a:srgbClr val="000000"/>
              </a:solidFill>
              <a:latin typeface="Arial"/>
              <a:ea typeface="Arial"/>
              <a:cs typeface="Arial"/>
              <a:sym typeface="Arial"/>
            </a:endParaRPr>
          </a:p>
        </p:txBody>
      </p:sp>
      <p:sp>
        <p:nvSpPr>
          <p:cNvPr id="540" name="Google Shape;540;gd06e03e2b6_4_138"/>
          <p:cNvSpPr txBox="1">
            <a:spLocks noGrp="1"/>
          </p:cNvSpPr>
          <p:nvPr>
            <p:ph type="ftr" idx="11"/>
          </p:nvPr>
        </p:nvSpPr>
        <p:spPr>
          <a:xfrm>
            <a:off x="361522" y="3371088"/>
            <a:ext cx="429101" cy="109325"/>
          </a:xfrm>
          <a:prstGeom prst="rect">
            <a:avLst/>
          </a:prstGeom>
          <a:noFill/>
          <a:ln>
            <a:noFill/>
          </a:ln>
        </p:spPr>
        <p:txBody>
          <a:bodyPr spcFirstLastPara="1" wrap="square" lIns="0" tIns="0" rIns="0" bIns="0" anchor="t" anchorCtr="0">
            <a:spAutoFit/>
          </a:bodyPr>
          <a:lstStyle/>
          <a:p>
            <a:pPr marL="18876" marR="0" lvl="0" indent="0" algn="l" rtl="0">
              <a:lnSpc>
                <a:spcPct val="223111"/>
              </a:lnSpc>
              <a:spcBef>
                <a:spcPts val="0"/>
              </a:spcBef>
              <a:spcAft>
                <a:spcPts val="0"/>
              </a:spcAft>
              <a:buSzPts val="1400"/>
              <a:buNone/>
            </a:pPr>
            <a:r>
              <a:rPr lang="en-US" sz="450" b="0" i="0" u="none" strike="noStrike" cap="none">
                <a:solidFill>
                  <a:schemeClr val="lt1"/>
                </a:solidFill>
                <a:latin typeface="Arial"/>
                <a:ea typeface="Arial"/>
                <a:cs typeface="Arial"/>
                <a:sym typeface="Arial"/>
              </a:rPr>
              <a:t>Sebastian Ruder</a:t>
            </a:r>
            <a:endParaRPr sz="450" b="0" i="0" u="none" strike="noStrike" cap="none">
              <a:solidFill>
                <a:schemeClr val="lt1"/>
              </a:solidFill>
              <a:latin typeface="Arial"/>
              <a:ea typeface="Arial"/>
              <a:cs typeface="Arial"/>
              <a:sym typeface="Arial"/>
            </a:endParaRPr>
          </a:p>
        </p:txBody>
      </p:sp>
      <p:sp>
        <p:nvSpPr>
          <p:cNvPr id="541" name="Google Shape;541;gd06e03e2b6_4_138"/>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3200" dirty="0"/>
              <a:t>Batch gradient descent  </a:t>
            </a:r>
            <a:endParaRPr sz="3200" dirty="0"/>
          </a:p>
        </p:txBody>
      </p:sp>
      <p:sp>
        <p:nvSpPr>
          <p:cNvPr id="542" name="Google Shape;542;gd06e03e2b6_4_138"/>
          <p:cNvSpPr txBox="1"/>
          <p:nvPr/>
        </p:nvSpPr>
        <p:spPr>
          <a:xfrm>
            <a:off x="695775" y="6246188"/>
            <a:ext cx="807027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sng" strike="noStrike" cap="none">
                <a:solidFill>
                  <a:schemeClr val="hlink"/>
                </a:solidFill>
                <a:latin typeface="Arial"/>
                <a:ea typeface="Arial"/>
                <a:cs typeface="Arial"/>
                <a:sym typeface="Arial"/>
                <a:hlinkClick r:id="rId3"/>
              </a:rPr>
              <a:t>Gradient Descent algorithm and its variants - GeeksforGeeks</a:t>
            </a:r>
            <a:endParaRPr sz="1200" b="0" i="0" u="none" strike="noStrike" cap="none">
              <a:solidFill>
                <a:srgbClr val="000000"/>
              </a:solidFill>
              <a:highlight>
                <a:srgbClr val="FFFF00"/>
              </a:highlight>
              <a:latin typeface="Tahoma"/>
              <a:ea typeface="Tahoma"/>
              <a:cs typeface="Tahoma"/>
              <a:sym typeface="Tahoma"/>
            </a:endParaRPr>
          </a:p>
        </p:txBody>
      </p:sp>
      <p:pic>
        <p:nvPicPr>
          <p:cNvPr id="543" name="Google Shape;543;gd06e03e2b6_4_138"/>
          <p:cNvPicPr preferRelativeResize="0"/>
          <p:nvPr/>
        </p:nvPicPr>
        <p:blipFill rotWithShape="1">
          <a:blip r:embed="rId4">
            <a:alphaModFix/>
          </a:blip>
          <a:srcRect/>
          <a:stretch/>
        </p:blipFill>
        <p:spPr>
          <a:xfrm>
            <a:off x="361522" y="1823546"/>
            <a:ext cx="8487203" cy="3818296"/>
          </a:xfrm>
          <a:prstGeom prst="rect">
            <a:avLst/>
          </a:prstGeom>
          <a:noFill/>
          <a:ln>
            <a:noFill/>
          </a:ln>
        </p:spPr>
      </p:pic>
    </p:spTree>
  </p:cSld>
  <p:clrMapOvr>
    <a:masterClrMapping/>
  </p:clrMapOvr>
  <p:transition>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gd06e03e2b6_4_146"/>
          <p:cNvSpPr txBox="1"/>
          <p:nvPr/>
        </p:nvSpPr>
        <p:spPr>
          <a:xfrm>
            <a:off x="1520555" y="2928908"/>
            <a:ext cx="98151" cy="155389"/>
          </a:xfrm>
          <a:prstGeom prst="rect">
            <a:avLst/>
          </a:prstGeom>
          <a:noFill/>
          <a:ln>
            <a:noFill/>
          </a:ln>
        </p:spPr>
        <p:txBody>
          <a:bodyPr spcFirstLastPara="1" wrap="square" lIns="0" tIns="17925" rIns="0" bIns="0" anchor="t" anchorCtr="0">
            <a:spAutoFit/>
          </a:bodyPr>
          <a:lstStyle/>
          <a:p>
            <a:pPr marL="18876" marR="0" lvl="0" indent="0" algn="l" rtl="0">
              <a:lnSpc>
                <a:spcPct val="100000"/>
              </a:lnSpc>
              <a:spcBef>
                <a:spcPts val="0"/>
              </a:spcBef>
              <a:spcAft>
                <a:spcPts val="0"/>
              </a:spcAft>
              <a:buClr>
                <a:srgbClr val="000000"/>
              </a:buClr>
              <a:buSzPts val="892"/>
              <a:buFont typeface="Arial"/>
              <a:buNone/>
            </a:pPr>
            <a:r>
              <a:rPr lang="en-US" sz="892" b="0" i="0" u="none" strike="noStrike" cap="none">
                <a:solidFill>
                  <a:srgbClr val="FFFFFF"/>
                </a:solidFill>
                <a:latin typeface="Arial"/>
                <a:ea typeface="Arial"/>
                <a:cs typeface="Arial"/>
                <a:sym typeface="Arial"/>
              </a:rPr>
              <a:t>1</a:t>
            </a:r>
            <a:endParaRPr sz="892" b="0" i="0" u="none" strike="noStrike" cap="none">
              <a:solidFill>
                <a:srgbClr val="000000"/>
              </a:solidFill>
              <a:latin typeface="Arial"/>
              <a:ea typeface="Arial"/>
              <a:cs typeface="Arial"/>
              <a:sym typeface="Arial"/>
            </a:endParaRPr>
          </a:p>
        </p:txBody>
      </p:sp>
      <p:sp>
        <p:nvSpPr>
          <p:cNvPr id="549" name="Google Shape;549;gd06e03e2b6_4_146"/>
          <p:cNvSpPr txBox="1">
            <a:spLocks noGrp="1"/>
          </p:cNvSpPr>
          <p:nvPr>
            <p:ph type="ftr" idx="11"/>
          </p:nvPr>
        </p:nvSpPr>
        <p:spPr>
          <a:xfrm>
            <a:off x="361522" y="3371088"/>
            <a:ext cx="429101" cy="109325"/>
          </a:xfrm>
          <a:prstGeom prst="rect">
            <a:avLst/>
          </a:prstGeom>
          <a:noFill/>
          <a:ln>
            <a:noFill/>
          </a:ln>
        </p:spPr>
        <p:txBody>
          <a:bodyPr spcFirstLastPara="1" wrap="square" lIns="0" tIns="0" rIns="0" bIns="0" anchor="t" anchorCtr="0">
            <a:spAutoFit/>
          </a:bodyPr>
          <a:lstStyle/>
          <a:p>
            <a:pPr marL="18876" marR="0" lvl="0" indent="0" algn="l" rtl="0">
              <a:lnSpc>
                <a:spcPct val="223111"/>
              </a:lnSpc>
              <a:spcBef>
                <a:spcPts val="0"/>
              </a:spcBef>
              <a:spcAft>
                <a:spcPts val="0"/>
              </a:spcAft>
              <a:buSzPts val="1400"/>
              <a:buNone/>
            </a:pPr>
            <a:r>
              <a:rPr lang="en-US" sz="450" b="0" i="0" u="none" strike="noStrike" cap="none">
                <a:solidFill>
                  <a:schemeClr val="lt1"/>
                </a:solidFill>
                <a:latin typeface="Arial"/>
                <a:ea typeface="Arial"/>
                <a:cs typeface="Arial"/>
                <a:sym typeface="Arial"/>
              </a:rPr>
              <a:t>Sebastian Ruder</a:t>
            </a:r>
            <a:endParaRPr sz="450" b="0" i="0" u="none" strike="noStrike" cap="none">
              <a:solidFill>
                <a:schemeClr val="lt1"/>
              </a:solidFill>
              <a:latin typeface="Arial"/>
              <a:ea typeface="Arial"/>
              <a:cs typeface="Arial"/>
              <a:sym typeface="Arial"/>
            </a:endParaRPr>
          </a:p>
        </p:txBody>
      </p:sp>
      <p:sp>
        <p:nvSpPr>
          <p:cNvPr id="550" name="Google Shape;550;gd06e03e2b6_4_146"/>
          <p:cNvSpPr txBox="1">
            <a:spLocks noGrp="1"/>
          </p:cNvSpPr>
          <p:nvPr>
            <p:ph type="title"/>
          </p:nvPr>
        </p:nvSpPr>
        <p:spPr>
          <a:xfrm>
            <a:off x="361522" y="214232"/>
            <a:ext cx="8153400" cy="80935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2800" dirty="0"/>
              <a:t>Batch gradient descent Algorithm </a:t>
            </a:r>
            <a:endParaRPr sz="2800" dirty="0"/>
          </a:p>
        </p:txBody>
      </p:sp>
      <p:sp>
        <p:nvSpPr>
          <p:cNvPr id="551" name="Google Shape;551;gd06e03e2b6_4_146"/>
          <p:cNvSpPr txBox="1"/>
          <p:nvPr/>
        </p:nvSpPr>
        <p:spPr>
          <a:xfrm>
            <a:off x="695775" y="6246188"/>
            <a:ext cx="807027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sng" strike="noStrike" cap="none">
                <a:solidFill>
                  <a:schemeClr val="hlink"/>
                </a:solidFill>
                <a:latin typeface="Arial"/>
                <a:ea typeface="Arial"/>
                <a:cs typeface="Arial"/>
                <a:sym typeface="Arial"/>
                <a:hlinkClick r:id="rId3"/>
              </a:rPr>
              <a:t>Gradient Descent algorithm and its variants - GeeksforGeeks</a:t>
            </a:r>
            <a:endParaRPr sz="1200" b="0" i="0" u="none" strike="noStrike" cap="none">
              <a:solidFill>
                <a:srgbClr val="000000"/>
              </a:solidFill>
              <a:highlight>
                <a:srgbClr val="FFFF00"/>
              </a:highlight>
              <a:latin typeface="Tahoma"/>
              <a:ea typeface="Tahoma"/>
              <a:cs typeface="Tahoma"/>
              <a:sym typeface="Tahoma"/>
            </a:endParaRPr>
          </a:p>
        </p:txBody>
      </p:sp>
      <p:pic>
        <p:nvPicPr>
          <p:cNvPr id="552" name="Google Shape;552;gd06e03e2b6_4_146"/>
          <p:cNvPicPr preferRelativeResize="0"/>
          <p:nvPr/>
        </p:nvPicPr>
        <p:blipFill rotWithShape="1">
          <a:blip r:embed="rId4">
            <a:alphaModFix/>
          </a:blip>
          <a:srcRect/>
          <a:stretch/>
        </p:blipFill>
        <p:spPr>
          <a:xfrm>
            <a:off x="442030" y="1722432"/>
            <a:ext cx="8577762" cy="4133850"/>
          </a:xfrm>
          <a:prstGeom prst="rect">
            <a:avLst/>
          </a:prstGeom>
          <a:noFill/>
          <a:ln>
            <a:noFill/>
          </a:ln>
        </p:spPr>
      </p:pic>
    </p:spTree>
  </p:cSld>
  <p:clrMapOvr>
    <a:masterClrMapping/>
  </p:clrMapOvr>
  <p:transition>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4"/>
          <p:cNvSpPr txBox="1"/>
          <p:nvPr/>
        </p:nvSpPr>
        <p:spPr>
          <a:xfrm>
            <a:off x="1520555" y="2928908"/>
            <a:ext cx="98151" cy="155389"/>
          </a:xfrm>
          <a:prstGeom prst="rect">
            <a:avLst/>
          </a:prstGeom>
          <a:noFill/>
          <a:ln>
            <a:noFill/>
          </a:ln>
        </p:spPr>
        <p:txBody>
          <a:bodyPr spcFirstLastPara="1" wrap="square" lIns="0" tIns="17925" rIns="0" bIns="0" anchor="t" anchorCtr="0">
            <a:spAutoFit/>
          </a:bodyPr>
          <a:lstStyle/>
          <a:p>
            <a:pPr marL="18876" marR="0" lvl="0" indent="0" algn="l" rtl="0">
              <a:lnSpc>
                <a:spcPct val="100000"/>
              </a:lnSpc>
              <a:spcBef>
                <a:spcPts val="0"/>
              </a:spcBef>
              <a:spcAft>
                <a:spcPts val="0"/>
              </a:spcAft>
              <a:buClr>
                <a:srgbClr val="000000"/>
              </a:buClr>
              <a:buSzPts val="892"/>
              <a:buFont typeface="Arial"/>
              <a:buNone/>
            </a:pPr>
            <a:r>
              <a:rPr lang="en-US" sz="892" b="0" i="0" u="none" strike="noStrike" cap="none">
                <a:solidFill>
                  <a:srgbClr val="FFFFFF"/>
                </a:solidFill>
                <a:latin typeface="Arial"/>
                <a:ea typeface="Arial"/>
                <a:cs typeface="Arial"/>
                <a:sym typeface="Arial"/>
              </a:rPr>
              <a:t>1</a:t>
            </a:r>
            <a:endParaRPr sz="892" b="0" i="0" u="none" strike="noStrike" cap="none">
              <a:solidFill>
                <a:srgbClr val="000000"/>
              </a:solidFill>
              <a:latin typeface="Arial"/>
              <a:ea typeface="Arial"/>
              <a:cs typeface="Arial"/>
              <a:sym typeface="Arial"/>
            </a:endParaRPr>
          </a:p>
        </p:txBody>
      </p:sp>
      <p:sp>
        <p:nvSpPr>
          <p:cNvPr id="558" name="Google Shape;558;p74"/>
          <p:cNvSpPr txBox="1">
            <a:spLocks noGrp="1"/>
          </p:cNvSpPr>
          <p:nvPr>
            <p:ph type="ftr" idx="11"/>
          </p:nvPr>
        </p:nvSpPr>
        <p:spPr>
          <a:xfrm>
            <a:off x="361522" y="3371088"/>
            <a:ext cx="429101" cy="109325"/>
          </a:xfrm>
          <a:prstGeom prst="rect">
            <a:avLst/>
          </a:prstGeom>
          <a:noFill/>
          <a:ln>
            <a:noFill/>
          </a:ln>
        </p:spPr>
        <p:txBody>
          <a:bodyPr spcFirstLastPara="1" wrap="square" lIns="0" tIns="0" rIns="0" bIns="0" anchor="t" anchorCtr="0">
            <a:spAutoFit/>
          </a:bodyPr>
          <a:lstStyle/>
          <a:p>
            <a:pPr marL="18876" marR="0" lvl="0" indent="0" algn="l" rtl="0">
              <a:lnSpc>
                <a:spcPct val="223111"/>
              </a:lnSpc>
              <a:spcBef>
                <a:spcPts val="0"/>
              </a:spcBef>
              <a:spcAft>
                <a:spcPts val="0"/>
              </a:spcAft>
              <a:buSzPts val="1400"/>
              <a:buNone/>
            </a:pPr>
            <a:r>
              <a:rPr lang="en-US" sz="450" b="0" i="0" u="none" strike="noStrike" cap="none">
                <a:solidFill>
                  <a:schemeClr val="lt1"/>
                </a:solidFill>
                <a:latin typeface="Arial"/>
                <a:ea typeface="Arial"/>
                <a:cs typeface="Arial"/>
                <a:sym typeface="Arial"/>
              </a:rPr>
              <a:t>Sebastian Ruder</a:t>
            </a:r>
            <a:endParaRPr sz="450" b="0" i="0" u="none" strike="noStrike" cap="none">
              <a:solidFill>
                <a:schemeClr val="lt1"/>
              </a:solidFill>
              <a:latin typeface="Arial"/>
              <a:ea typeface="Arial"/>
              <a:cs typeface="Arial"/>
              <a:sym typeface="Arial"/>
            </a:endParaRPr>
          </a:p>
        </p:txBody>
      </p:sp>
      <p:sp>
        <p:nvSpPr>
          <p:cNvPr id="559" name="Google Shape;559;p74"/>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3600" dirty="0"/>
              <a:t>Batch gradient descent  </a:t>
            </a:r>
            <a:endParaRPr sz="3600" dirty="0"/>
          </a:p>
        </p:txBody>
      </p:sp>
      <p:sp>
        <p:nvSpPr>
          <p:cNvPr id="560" name="Google Shape;560;p74"/>
          <p:cNvSpPr txBox="1"/>
          <p:nvPr/>
        </p:nvSpPr>
        <p:spPr>
          <a:xfrm>
            <a:off x="695775" y="6246188"/>
            <a:ext cx="807027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sng" strike="noStrike" cap="none">
                <a:solidFill>
                  <a:schemeClr val="hlink"/>
                </a:solidFill>
                <a:latin typeface="Arial"/>
                <a:ea typeface="Arial"/>
                <a:cs typeface="Arial"/>
                <a:sym typeface="Arial"/>
                <a:hlinkClick r:id="rId3"/>
              </a:rPr>
              <a:t>Gradient Descent algorithm and its variants - GeeksforGeeks</a:t>
            </a:r>
            <a:endParaRPr sz="1200" b="0" i="0" u="none" strike="noStrike" cap="none">
              <a:solidFill>
                <a:srgbClr val="000000"/>
              </a:solidFill>
              <a:highlight>
                <a:srgbClr val="FFFF00"/>
              </a:highlight>
              <a:latin typeface="Tahoma"/>
              <a:ea typeface="Tahoma"/>
              <a:cs typeface="Tahoma"/>
              <a:sym typeface="Tahoma"/>
            </a:endParaRPr>
          </a:p>
        </p:txBody>
      </p:sp>
      <p:pic>
        <p:nvPicPr>
          <p:cNvPr id="561" name="Google Shape;561;p74"/>
          <p:cNvPicPr preferRelativeResize="0"/>
          <p:nvPr/>
        </p:nvPicPr>
        <p:blipFill rotWithShape="1">
          <a:blip r:embed="rId4">
            <a:alphaModFix/>
          </a:blip>
          <a:srcRect/>
          <a:stretch/>
        </p:blipFill>
        <p:spPr>
          <a:xfrm>
            <a:off x="695774" y="1600789"/>
            <a:ext cx="7670303" cy="4645399"/>
          </a:xfrm>
          <a:prstGeom prst="rect">
            <a:avLst/>
          </a:prstGeom>
          <a:noFill/>
          <a:ln>
            <a:noFill/>
          </a:ln>
        </p:spPr>
      </p:pic>
    </p:spTree>
  </p:cSld>
  <p:clrMapOvr>
    <a:masterClrMapping/>
  </p:clrMapOvr>
  <p:transition>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gd06e03e2b6_4_154"/>
          <p:cNvSpPr txBox="1"/>
          <p:nvPr/>
        </p:nvSpPr>
        <p:spPr>
          <a:xfrm>
            <a:off x="1520555" y="2928908"/>
            <a:ext cx="98151" cy="155389"/>
          </a:xfrm>
          <a:prstGeom prst="rect">
            <a:avLst/>
          </a:prstGeom>
          <a:noFill/>
          <a:ln>
            <a:noFill/>
          </a:ln>
        </p:spPr>
        <p:txBody>
          <a:bodyPr spcFirstLastPara="1" wrap="square" lIns="0" tIns="17925" rIns="0" bIns="0" anchor="t" anchorCtr="0">
            <a:spAutoFit/>
          </a:bodyPr>
          <a:lstStyle/>
          <a:p>
            <a:pPr marL="18876" marR="0" lvl="0" indent="0" algn="l" rtl="0">
              <a:lnSpc>
                <a:spcPct val="100000"/>
              </a:lnSpc>
              <a:spcBef>
                <a:spcPts val="0"/>
              </a:spcBef>
              <a:spcAft>
                <a:spcPts val="0"/>
              </a:spcAft>
              <a:buClr>
                <a:srgbClr val="000000"/>
              </a:buClr>
              <a:buSzPts val="892"/>
              <a:buFont typeface="Arial"/>
              <a:buNone/>
            </a:pPr>
            <a:r>
              <a:rPr lang="en-US" sz="892" b="0" i="0" u="none" strike="noStrike" cap="none">
                <a:solidFill>
                  <a:srgbClr val="FFFFFF"/>
                </a:solidFill>
                <a:latin typeface="Arial"/>
                <a:ea typeface="Arial"/>
                <a:cs typeface="Arial"/>
                <a:sym typeface="Arial"/>
              </a:rPr>
              <a:t>1</a:t>
            </a:r>
            <a:endParaRPr sz="892" b="0" i="0" u="none" strike="noStrike" cap="none">
              <a:solidFill>
                <a:srgbClr val="000000"/>
              </a:solidFill>
              <a:latin typeface="Arial"/>
              <a:ea typeface="Arial"/>
              <a:cs typeface="Arial"/>
              <a:sym typeface="Arial"/>
            </a:endParaRPr>
          </a:p>
        </p:txBody>
      </p:sp>
      <p:sp>
        <p:nvSpPr>
          <p:cNvPr id="567" name="Google Shape;567;gd06e03e2b6_4_154"/>
          <p:cNvSpPr txBox="1"/>
          <p:nvPr/>
        </p:nvSpPr>
        <p:spPr>
          <a:xfrm>
            <a:off x="242250" y="1590277"/>
            <a:ext cx="8642703" cy="4840892"/>
          </a:xfrm>
          <a:prstGeom prst="rect">
            <a:avLst/>
          </a:prstGeom>
          <a:noFill/>
          <a:ln>
            <a:noFill/>
          </a:ln>
        </p:spPr>
        <p:txBody>
          <a:bodyPr spcFirstLastPara="1" wrap="square" lIns="0" tIns="18875" rIns="0" bIns="0" anchor="t" anchorCtr="0">
            <a:spAutoFit/>
          </a:bodyPr>
          <a:lstStyle/>
          <a:p>
            <a:pPr marL="361776" marR="7550" lvl="0" indent="-342900" algn="just" rtl="0">
              <a:lnSpc>
                <a:spcPct val="125299"/>
              </a:lnSpc>
              <a:spcBef>
                <a:spcPts val="0"/>
              </a:spcBef>
              <a:spcAft>
                <a:spcPts val="0"/>
              </a:spcAft>
              <a:buClr>
                <a:srgbClr val="000000"/>
              </a:buClr>
              <a:buSzPts val="1600"/>
              <a:buFont typeface="Arial" panose="020B0604020202020204" pitchFamily="34" charset="0"/>
              <a:buChar char="•"/>
            </a:pPr>
            <a:r>
              <a:rPr lang="en-US" sz="2000" b="0" i="0" u="none" strike="noStrike" cap="none" dirty="0">
                <a:solidFill>
                  <a:srgbClr val="40424E"/>
                </a:solidFill>
                <a:latin typeface="Times New Roman" panose="02020603050405020304" pitchFamily="18" charset="0"/>
                <a:cs typeface="Times New Roman" panose="02020603050405020304" pitchFamily="18" charset="0"/>
                <a:sym typeface="Arial"/>
              </a:rPr>
              <a:t>This is a type of gradient descent which processes 1 training example per iteration. </a:t>
            </a:r>
            <a:endParaRPr lang="en-US" sz="2000" b="0" i="0" u="none" strike="noStrike" cap="none" dirty="0" smtClean="0">
              <a:solidFill>
                <a:srgbClr val="40424E"/>
              </a:solidFill>
              <a:latin typeface="Times New Roman" panose="02020603050405020304" pitchFamily="18" charset="0"/>
              <a:cs typeface="Times New Roman" panose="02020603050405020304" pitchFamily="18" charset="0"/>
              <a:sym typeface="Arial"/>
            </a:endParaRPr>
          </a:p>
          <a:p>
            <a:pPr marL="361776" marR="7550" lvl="0" indent="-342900" algn="just" rtl="0">
              <a:lnSpc>
                <a:spcPct val="125299"/>
              </a:lnSpc>
              <a:spcBef>
                <a:spcPts val="0"/>
              </a:spcBef>
              <a:spcAft>
                <a:spcPts val="0"/>
              </a:spcAft>
              <a:buClr>
                <a:srgbClr val="000000"/>
              </a:buClr>
              <a:buSzPts val="1600"/>
              <a:buFont typeface="Arial" panose="020B0604020202020204" pitchFamily="34" charset="0"/>
              <a:buChar char="•"/>
            </a:pPr>
            <a:r>
              <a:rPr lang="en-US" sz="2000" b="0" i="0" u="none" strike="noStrike" cap="none" dirty="0" smtClean="0">
                <a:solidFill>
                  <a:srgbClr val="40424E"/>
                </a:solidFill>
                <a:latin typeface="Times New Roman" panose="02020603050405020304" pitchFamily="18" charset="0"/>
                <a:cs typeface="Times New Roman" panose="02020603050405020304" pitchFamily="18" charset="0"/>
                <a:sym typeface="Arial"/>
              </a:rPr>
              <a:t>Hence</a:t>
            </a:r>
            <a:r>
              <a:rPr lang="en-US" sz="2000" b="0" i="0" u="none" strike="noStrike" cap="none" dirty="0">
                <a:solidFill>
                  <a:srgbClr val="40424E"/>
                </a:solidFill>
                <a:latin typeface="Times New Roman" panose="02020603050405020304" pitchFamily="18" charset="0"/>
                <a:cs typeface="Times New Roman" panose="02020603050405020304" pitchFamily="18" charset="0"/>
                <a:sym typeface="Arial"/>
              </a:rPr>
              <a:t>, the parameters are being updated even after one iteration in which only a single example has been processed. </a:t>
            </a:r>
            <a:endParaRPr lang="en-US" sz="2000" b="0" i="0" u="none" strike="noStrike" cap="none" dirty="0" smtClean="0">
              <a:solidFill>
                <a:srgbClr val="40424E"/>
              </a:solidFill>
              <a:latin typeface="Times New Roman" panose="02020603050405020304" pitchFamily="18" charset="0"/>
              <a:cs typeface="Times New Roman" panose="02020603050405020304" pitchFamily="18" charset="0"/>
              <a:sym typeface="Arial"/>
            </a:endParaRPr>
          </a:p>
          <a:p>
            <a:pPr marL="361776" marR="7550" lvl="0" indent="-342900" algn="just" rtl="0">
              <a:lnSpc>
                <a:spcPct val="125299"/>
              </a:lnSpc>
              <a:spcBef>
                <a:spcPts val="0"/>
              </a:spcBef>
              <a:spcAft>
                <a:spcPts val="0"/>
              </a:spcAft>
              <a:buClr>
                <a:srgbClr val="000000"/>
              </a:buClr>
              <a:buSzPts val="1600"/>
              <a:buFont typeface="Arial" panose="020B0604020202020204" pitchFamily="34" charset="0"/>
              <a:buChar char="•"/>
            </a:pPr>
            <a:r>
              <a:rPr lang="en-US" sz="2000" b="0" i="0" u="none" strike="noStrike" cap="none" dirty="0" smtClean="0">
                <a:solidFill>
                  <a:srgbClr val="40424E"/>
                </a:solidFill>
                <a:latin typeface="Times New Roman" panose="02020603050405020304" pitchFamily="18" charset="0"/>
                <a:cs typeface="Times New Roman" panose="02020603050405020304" pitchFamily="18" charset="0"/>
                <a:sym typeface="Arial"/>
              </a:rPr>
              <a:t>Hence </a:t>
            </a:r>
            <a:r>
              <a:rPr lang="en-US" sz="2000" b="0" i="0" u="none" strike="noStrike" cap="none" dirty="0">
                <a:solidFill>
                  <a:srgbClr val="40424E"/>
                </a:solidFill>
                <a:latin typeface="Times New Roman" panose="02020603050405020304" pitchFamily="18" charset="0"/>
                <a:cs typeface="Times New Roman" panose="02020603050405020304" pitchFamily="18" charset="0"/>
                <a:sym typeface="Arial"/>
              </a:rPr>
              <a:t>this is quite faster than batch gradient descent. But again, when the number of training examples is large, even then it processes only one example which can be additional overhead for the system as the number of iterations will be quite large.</a:t>
            </a:r>
            <a:endParaRPr sz="2000" b="0" i="0" u="none" strike="noStrike" cap="none" dirty="0">
              <a:solidFill>
                <a:srgbClr val="40424E"/>
              </a:solidFill>
              <a:latin typeface="Times New Roman" panose="02020603050405020304" pitchFamily="18" charset="0"/>
              <a:cs typeface="Times New Roman" panose="02020603050405020304" pitchFamily="18" charset="0"/>
              <a:sym typeface="Arial"/>
            </a:endParaRPr>
          </a:p>
          <a:p>
            <a:pPr marL="18876" marR="0" lvl="0" indent="0" algn="l" rtl="0">
              <a:lnSpc>
                <a:spcPct val="100000"/>
              </a:lnSpc>
              <a:spcBef>
                <a:spcPts val="424"/>
              </a:spcBef>
              <a:spcAft>
                <a:spcPts val="0"/>
              </a:spcAft>
              <a:buClr>
                <a:srgbClr val="000000"/>
              </a:buClr>
              <a:buSzPts val="1800"/>
              <a:buFont typeface="Arial"/>
              <a:buNone/>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Pros</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430365" marR="7550" lvl="0" indent="0" algn="l" rtl="0">
              <a:lnSpc>
                <a:spcPct val="100000"/>
              </a:lnSpc>
              <a:spcBef>
                <a:spcPts val="260"/>
              </a:spcBef>
              <a:spcAft>
                <a:spcPts val="0"/>
              </a:spcAft>
              <a:buClr>
                <a:srgbClr val="000000"/>
              </a:buClr>
              <a:buSzPts val="1800"/>
              <a:buFont typeface="Arial"/>
              <a:buNone/>
            </a:pPr>
            <a:r>
              <a:rPr lang="en-US" sz="2000" b="1" i="0" u="none" strike="noStrike" cap="none" dirty="0">
                <a:solidFill>
                  <a:srgbClr val="000000"/>
                </a:solidFill>
                <a:latin typeface="Times New Roman" panose="02020603050405020304" pitchFamily="18" charset="0"/>
                <a:cs typeface="Times New Roman" panose="02020603050405020304" pitchFamily="18" charset="0"/>
                <a:sym typeface="Arial"/>
              </a:rPr>
              <a:t>Much faster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than batch gradient descent.  </a:t>
            </a:r>
            <a:endParaRPr lang="en-US" sz="2000" b="0" i="0" u="none" strike="noStrike" cap="none" dirty="0" smtClean="0">
              <a:solidFill>
                <a:srgbClr val="000000"/>
              </a:solidFill>
              <a:latin typeface="Times New Roman" panose="02020603050405020304" pitchFamily="18" charset="0"/>
              <a:cs typeface="Times New Roman" panose="02020603050405020304" pitchFamily="18" charset="0"/>
              <a:sym typeface="Arial"/>
            </a:endParaRPr>
          </a:p>
          <a:p>
            <a:pPr marL="430365" marR="7550" lvl="0" indent="0" algn="l" rtl="0">
              <a:lnSpc>
                <a:spcPct val="100000"/>
              </a:lnSpc>
              <a:spcBef>
                <a:spcPts val="260"/>
              </a:spcBef>
              <a:spcAft>
                <a:spcPts val="0"/>
              </a:spcAft>
              <a:buClr>
                <a:srgbClr val="000000"/>
              </a:buClr>
              <a:buSzPts val="1800"/>
              <a:buFont typeface="Arial"/>
              <a:buNone/>
            </a:pPr>
            <a:r>
              <a:rPr lang="en-US" sz="2000" b="0" i="0" u="none" strike="noStrike" cap="none" dirty="0" smtClean="0">
                <a:solidFill>
                  <a:srgbClr val="000000"/>
                </a:solidFill>
                <a:latin typeface="Times New Roman" panose="02020603050405020304" pitchFamily="18" charset="0"/>
                <a:cs typeface="Times New Roman" panose="02020603050405020304" pitchFamily="18" charset="0"/>
                <a:sym typeface="Arial"/>
              </a:rPr>
              <a:t>Allows </a:t>
            </a:r>
            <a:r>
              <a:rPr lang="en-US" sz="2000" b="1" i="0" u="none" strike="noStrike" cap="none" dirty="0">
                <a:solidFill>
                  <a:srgbClr val="000000"/>
                </a:solidFill>
                <a:latin typeface="Times New Roman" panose="02020603050405020304" pitchFamily="18" charset="0"/>
                <a:cs typeface="Times New Roman" panose="02020603050405020304" pitchFamily="18" charset="0"/>
                <a:sym typeface="Arial"/>
              </a:rPr>
              <a:t>online learning</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18876" marR="0" lvl="0" indent="0" algn="l" rtl="0">
              <a:lnSpc>
                <a:spcPct val="100000"/>
              </a:lnSpc>
              <a:spcBef>
                <a:spcPts val="283"/>
              </a:spcBef>
              <a:spcAft>
                <a:spcPts val="0"/>
              </a:spcAft>
              <a:buClr>
                <a:srgbClr val="000000"/>
              </a:buClr>
              <a:buSzPts val="1800"/>
              <a:buFont typeface="Arial"/>
              <a:buNone/>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Cons</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430365" marR="0" lvl="0" indent="0" algn="l" rtl="0">
              <a:lnSpc>
                <a:spcPct val="100000"/>
              </a:lnSpc>
              <a:spcBef>
                <a:spcPts val="260"/>
              </a:spcBef>
              <a:spcAft>
                <a:spcPts val="0"/>
              </a:spcAft>
              <a:buClr>
                <a:srgbClr val="000000"/>
              </a:buClr>
              <a:buSzPts val="1800"/>
              <a:buFont typeface="Arial"/>
              <a:buNone/>
            </a:pPr>
            <a:r>
              <a:rPr lang="en-US" sz="2000" b="1" i="0" u="none" strike="noStrike" cap="none" dirty="0">
                <a:solidFill>
                  <a:srgbClr val="000000"/>
                </a:solidFill>
                <a:latin typeface="Times New Roman" panose="02020603050405020304" pitchFamily="18" charset="0"/>
                <a:cs typeface="Times New Roman" panose="02020603050405020304" pitchFamily="18" charset="0"/>
                <a:sym typeface="Arial"/>
              </a:rPr>
              <a:t>High variance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updates.</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568" name="Google Shape;568;gd06e03e2b6_4_154"/>
          <p:cNvSpPr txBox="1">
            <a:spLocks noGrp="1"/>
          </p:cNvSpPr>
          <p:nvPr>
            <p:ph type="ftr" idx="11"/>
          </p:nvPr>
        </p:nvSpPr>
        <p:spPr>
          <a:xfrm>
            <a:off x="361522" y="3371088"/>
            <a:ext cx="429101" cy="109325"/>
          </a:xfrm>
          <a:prstGeom prst="rect">
            <a:avLst/>
          </a:prstGeom>
          <a:noFill/>
          <a:ln>
            <a:noFill/>
          </a:ln>
        </p:spPr>
        <p:txBody>
          <a:bodyPr spcFirstLastPara="1" wrap="square" lIns="0" tIns="0" rIns="0" bIns="0" anchor="t" anchorCtr="0">
            <a:spAutoFit/>
          </a:bodyPr>
          <a:lstStyle/>
          <a:p>
            <a:pPr marL="18876" marR="0" lvl="0" indent="0" algn="l" rtl="0">
              <a:lnSpc>
                <a:spcPct val="223111"/>
              </a:lnSpc>
              <a:spcBef>
                <a:spcPts val="0"/>
              </a:spcBef>
              <a:spcAft>
                <a:spcPts val="0"/>
              </a:spcAft>
              <a:buSzPts val="1400"/>
              <a:buNone/>
            </a:pPr>
            <a:r>
              <a:rPr lang="en-US" sz="450" b="0" i="0" u="none" strike="noStrike" cap="none">
                <a:solidFill>
                  <a:schemeClr val="lt1"/>
                </a:solidFill>
                <a:latin typeface="Arial"/>
                <a:ea typeface="Arial"/>
                <a:cs typeface="Arial"/>
                <a:sym typeface="Arial"/>
              </a:rPr>
              <a:t>Sebastian Ruder</a:t>
            </a:r>
            <a:endParaRPr sz="450" b="0" i="0" u="none" strike="noStrike" cap="none">
              <a:solidFill>
                <a:schemeClr val="lt1"/>
              </a:solidFill>
              <a:latin typeface="Arial"/>
              <a:ea typeface="Arial"/>
              <a:cs typeface="Arial"/>
              <a:sym typeface="Arial"/>
            </a:endParaRPr>
          </a:p>
        </p:txBody>
      </p:sp>
      <p:sp>
        <p:nvSpPr>
          <p:cNvPr id="569" name="Google Shape;569;gd06e03e2b6_4_154"/>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3200" dirty="0"/>
              <a:t>Stochastic gradient descent</a:t>
            </a:r>
            <a:endParaRPr sz="3200" dirty="0"/>
          </a:p>
        </p:txBody>
      </p:sp>
      <p:sp>
        <p:nvSpPr>
          <p:cNvPr id="570" name="Google Shape;570;gd06e03e2b6_4_154"/>
          <p:cNvSpPr txBox="1"/>
          <p:nvPr/>
        </p:nvSpPr>
        <p:spPr>
          <a:xfrm>
            <a:off x="654211" y="6519486"/>
            <a:ext cx="807027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sng" strike="noStrike" cap="none" dirty="0">
                <a:solidFill>
                  <a:schemeClr val="hlink"/>
                </a:solidFill>
                <a:latin typeface="Arial"/>
                <a:ea typeface="Arial"/>
                <a:cs typeface="Arial"/>
                <a:sym typeface="Arial"/>
                <a:hlinkClick r:id="rId3"/>
              </a:rPr>
              <a:t>Gradient Descent algorithm and its variants - </a:t>
            </a:r>
            <a:r>
              <a:rPr lang="en-US" sz="1600" b="0" i="0" u="sng" strike="noStrike" cap="none" dirty="0" err="1">
                <a:solidFill>
                  <a:schemeClr val="hlink"/>
                </a:solidFill>
                <a:latin typeface="Arial"/>
                <a:ea typeface="Arial"/>
                <a:cs typeface="Arial"/>
                <a:sym typeface="Arial"/>
                <a:hlinkClick r:id="rId3"/>
              </a:rPr>
              <a:t>GeeksforGeeks</a:t>
            </a:r>
            <a:endParaRPr sz="1200" b="0" i="0" u="none" strike="noStrike" cap="none" dirty="0">
              <a:solidFill>
                <a:srgbClr val="000000"/>
              </a:solidFill>
              <a:highlight>
                <a:srgbClr val="FFFF00"/>
              </a:highlight>
              <a:latin typeface="Tahoma"/>
              <a:ea typeface="Tahoma"/>
              <a:cs typeface="Tahoma"/>
              <a:sym typeface="Tahoma"/>
            </a:endParaRPr>
          </a:p>
        </p:txBody>
      </p:sp>
      <p:sp>
        <p:nvSpPr>
          <p:cNvPr id="571" name="Google Shape;571;gd06e03e2b6_4_154"/>
          <p:cNvSpPr/>
          <p:nvPr/>
        </p:nvSpPr>
        <p:spPr>
          <a:xfrm>
            <a:off x="6310448" y="4434989"/>
            <a:ext cx="2574506" cy="1837552"/>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675"/>
              <a:buFont typeface="Arial"/>
              <a:buNone/>
            </a:pPr>
            <a:endParaRPr sz="2675" b="0" i="0" u="none" strike="noStrike" cap="none">
              <a:solidFill>
                <a:srgbClr val="000000"/>
              </a:solidFill>
              <a:latin typeface="Arial"/>
              <a:ea typeface="Arial"/>
              <a:cs typeface="Arial"/>
              <a:sym typeface="Arial"/>
            </a:endParaRPr>
          </a:p>
        </p:txBody>
      </p:sp>
      <p:sp>
        <p:nvSpPr>
          <p:cNvPr id="572" name="Google Shape;572;gd06e03e2b6_4_154"/>
          <p:cNvSpPr txBox="1"/>
          <p:nvPr/>
        </p:nvSpPr>
        <p:spPr>
          <a:xfrm>
            <a:off x="5351612" y="6272541"/>
            <a:ext cx="3792388" cy="246945"/>
          </a:xfrm>
          <a:prstGeom prst="rect">
            <a:avLst/>
          </a:prstGeom>
          <a:noFill/>
          <a:ln>
            <a:noFill/>
          </a:ln>
        </p:spPr>
        <p:txBody>
          <a:bodyPr spcFirstLastPara="1" wrap="square" lIns="0" tIns="17925" rIns="0" bIns="0" anchor="t" anchorCtr="0">
            <a:spAutoFit/>
          </a:bodyPr>
          <a:lstStyle/>
          <a:p>
            <a:pPr marL="18876" marR="0" lvl="0" indent="0" algn="l" rtl="0">
              <a:lnSpc>
                <a:spcPct val="100000"/>
              </a:lnSpc>
              <a:spcBef>
                <a:spcPts val="0"/>
              </a:spcBef>
              <a:spcAft>
                <a:spcPts val="0"/>
              </a:spcAft>
              <a:buClr>
                <a:srgbClr val="000000"/>
              </a:buClr>
              <a:buSzPts val="1487"/>
              <a:buFont typeface="Arial"/>
              <a:buNone/>
            </a:pPr>
            <a:r>
              <a:rPr lang="en-US" sz="1487" b="0" i="0" u="none" strike="noStrike" cap="none" dirty="0">
                <a:solidFill>
                  <a:srgbClr val="3333B2"/>
                </a:solidFill>
                <a:latin typeface="Tahoma"/>
                <a:ea typeface="Tahoma"/>
                <a:cs typeface="Tahoma"/>
                <a:sym typeface="Tahoma"/>
              </a:rPr>
              <a:t>Figure: </a:t>
            </a:r>
            <a:r>
              <a:rPr lang="en-US" sz="1487" b="0" i="0" u="none" strike="noStrike" cap="none" dirty="0">
                <a:solidFill>
                  <a:srgbClr val="000000"/>
                </a:solidFill>
                <a:latin typeface="Tahoma"/>
                <a:ea typeface="Tahoma"/>
                <a:cs typeface="Tahoma"/>
                <a:sym typeface="Tahoma"/>
              </a:rPr>
              <a:t>SGD fluctuation (Source: Wikipedia)</a:t>
            </a:r>
            <a:endParaRPr sz="1487" b="0" i="0" u="none" strike="noStrike" cap="none" dirty="0">
              <a:solidFill>
                <a:srgbClr val="000000"/>
              </a:solidFill>
              <a:latin typeface="Tahoma"/>
              <a:ea typeface="Tahoma"/>
              <a:cs typeface="Tahoma"/>
              <a:sym typeface="Tahoma"/>
            </a:endParaRPr>
          </a:p>
        </p:txBody>
      </p:sp>
    </p:spTree>
  </p:cSld>
  <p:clrMapOvr>
    <a:masterClrMapping/>
  </p:clrMapOvr>
  <p:transition>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gd06e03e2b6_4_164"/>
          <p:cNvSpPr txBox="1"/>
          <p:nvPr/>
        </p:nvSpPr>
        <p:spPr>
          <a:xfrm>
            <a:off x="1520555" y="2928908"/>
            <a:ext cx="98151" cy="155389"/>
          </a:xfrm>
          <a:prstGeom prst="rect">
            <a:avLst/>
          </a:prstGeom>
          <a:noFill/>
          <a:ln>
            <a:noFill/>
          </a:ln>
        </p:spPr>
        <p:txBody>
          <a:bodyPr spcFirstLastPara="1" wrap="square" lIns="0" tIns="17925" rIns="0" bIns="0" anchor="t" anchorCtr="0">
            <a:spAutoFit/>
          </a:bodyPr>
          <a:lstStyle/>
          <a:p>
            <a:pPr marL="18876" marR="0" lvl="0" indent="0" algn="l" rtl="0">
              <a:lnSpc>
                <a:spcPct val="100000"/>
              </a:lnSpc>
              <a:spcBef>
                <a:spcPts val="0"/>
              </a:spcBef>
              <a:spcAft>
                <a:spcPts val="0"/>
              </a:spcAft>
              <a:buClr>
                <a:srgbClr val="000000"/>
              </a:buClr>
              <a:buSzPts val="892"/>
              <a:buFont typeface="Arial"/>
              <a:buNone/>
            </a:pPr>
            <a:r>
              <a:rPr lang="en-US" sz="892" b="0" i="0" u="none" strike="noStrike" cap="none">
                <a:solidFill>
                  <a:srgbClr val="FFFFFF"/>
                </a:solidFill>
                <a:latin typeface="Arial"/>
                <a:ea typeface="Arial"/>
                <a:cs typeface="Arial"/>
                <a:sym typeface="Arial"/>
              </a:rPr>
              <a:t>1</a:t>
            </a:r>
            <a:endParaRPr sz="892" b="0" i="0" u="none" strike="noStrike" cap="none">
              <a:solidFill>
                <a:srgbClr val="000000"/>
              </a:solidFill>
              <a:latin typeface="Arial"/>
              <a:ea typeface="Arial"/>
              <a:cs typeface="Arial"/>
              <a:sym typeface="Arial"/>
            </a:endParaRPr>
          </a:p>
        </p:txBody>
      </p:sp>
      <p:sp>
        <p:nvSpPr>
          <p:cNvPr id="578" name="Google Shape;578;gd06e03e2b6_4_164"/>
          <p:cNvSpPr txBox="1">
            <a:spLocks noGrp="1"/>
          </p:cNvSpPr>
          <p:nvPr>
            <p:ph type="ftr" idx="11"/>
          </p:nvPr>
        </p:nvSpPr>
        <p:spPr>
          <a:xfrm>
            <a:off x="361522" y="3371088"/>
            <a:ext cx="429101" cy="109325"/>
          </a:xfrm>
          <a:prstGeom prst="rect">
            <a:avLst/>
          </a:prstGeom>
          <a:noFill/>
          <a:ln>
            <a:noFill/>
          </a:ln>
        </p:spPr>
        <p:txBody>
          <a:bodyPr spcFirstLastPara="1" wrap="square" lIns="0" tIns="0" rIns="0" bIns="0" anchor="t" anchorCtr="0">
            <a:spAutoFit/>
          </a:bodyPr>
          <a:lstStyle/>
          <a:p>
            <a:pPr marL="18876" marR="0" lvl="0" indent="0" algn="l" rtl="0">
              <a:lnSpc>
                <a:spcPct val="223111"/>
              </a:lnSpc>
              <a:spcBef>
                <a:spcPts val="0"/>
              </a:spcBef>
              <a:spcAft>
                <a:spcPts val="0"/>
              </a:spcAft>
              <a:buSzPts val="1400"/>
              <a:buNone/>
            </a:pPr>
            <a:r>
              <a:rPr lang="en-US" sz="450" b="0" i="0" u="none" strike="noStrike" cap="none">
                <a:solidFill>
                  <a:schemeClr val="lt1"/>
                </a:solidFill>
                <a:latin typeface="Arial"/>
                <a:ea typeface="Arial"/>
                <a:cs typeface="Arial"/>
                <a:sym typeface="Arial"/>
              </a:rPr>
              <a:t>Sebastian Ruder</a:t>
            </a:r>
            <a:endParaRPr sz="450" b="0" i="0" u="none" strike="noStrike" cap="none">
              <a:solidFill>
                <a:schemeClr val="lt1"/>
              </a:solidFill>
              <a:latin typeface="Arial"/>
              <a:ea typeface="Arial"/>
              <a:cs typeface="Arial"/>
              <a:sym typeface="Arial"/>
            </a:endParaRPr>
          </a:p>
        </p:txBody>
      </p:sp>
      <p:sp>
        <p:nvSpPr>
          <p:cNvPr id="579" name="Google Shape;579;gd06e03e2b6_4_164"/>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3600"/>
              <a:t>Stochastic gradient descent</a:t>
            </a:r>
            <a:endParaRPr sz="3600"/>
          </a:p>
        </p:txBody>
      </p:sp>
      <p:sp>
        <p:nvSpPr>
          <p:cNvPr id="580" name="Google Shape;580;gd06e03e2b6_4_164"/>
          <p:cNvSpPr txBox="1"/>
          <p:nvPr/>
        </p:nvSpPr>
        <p:spPr>
          <a:xfrm>
            <a:off x="654211" y="6519486"/>
            <a:ext cx="807027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sng" strike="noStrike" cap="none" dirty="0">
                <a:solidFill>
                  <a:schemeClr val="hlink"/>
                </a:solidFill>
                <a:latin typeface="Arial"/>
                <a:ea typeface="Arial"/>
                <a:cs typeface="Arial"/>
                <a:sym typeface="Arial"/>
                <a:hlinkClick r:id="rId3"/>
              </a:rPr>
              <a:t>Gradient Descent algorithm and its variants - </a:t>
            </a:r>
            <a:r>
              <a:rPr lang="en-US" sz="1600" b="0" i="0" u="sng" strike="noStrike" cap="none" dirty="0" err="1">
                <a:solidFill>
                  <a:schemeClr val="hlink"/>
                </a:solidFill>
                <a:latin typeface="Arial"/>
                <a:ea typeface="Arial"/>
                <a:cs typeface="Arial"/>
                <a:sym typeface="Arial"/>
                <a:hlinkClick r:id="rId3"/>
              </a:rPr>
              <a:t>GeeksforGeeks</a:t>
            </a:r>
            <a:endParaRPr sz="1200" b="0" i="0" u="none" strike="noStrike" cap="none" dirty="0">
              <a:solidFill>
                <a:srgbClr val="000000"/>
              </a:solidFill>
              <a:highlight>
                <a:srgbClr val="FFFF00"/>
              </a:highlight>
              <a:latin typeface="Tahoma"/>
              <a:ea typeface="Tahoma"/>
              <a:cs typeface="Tahoma"/>
              <a:sym typeface="Tahoma"/>
            </a:endParaRPr>
          </a:p>
        </p:txBody>
      </p:sp>
      <p:pic>
        <p:nvPicPr>
          <p:cNvPr id="581" name="Google Shape;581;gd06e03e2b6_4_164"/>
          <p:cNvPicPr preferRelativeResize="0"/>
          <p:nvPr/>
        </p:nvPicPr>
        <p:blipFill rotWithShape="1">
          <a:blip r:embed="rId4">
            <a:alphaModFix/>
          </a:blip>
          <a:srcRect/>
          <a:stretch/>
        </p:blipFill>
        <p:spPr>
          <a:xfrm>
            <a:off x="361522" y="1583765"/>
            <a:ext cx="8550466" cy="4935721"/>
          </a:xfrm>
          <a:prstGeom prst="rect">
            <a:avLst/>
          </a:prstGeom>
          <a:noFill/>
          <a:ln>
            <a:noFill/>
          </a:ln>
        </p:spPr>
      </p:pic>
    </p:spTree>
  </p:cSld>
  <p:clrMapOvr>
    <a:masterClrMapping/>
  </p:clrMapOvr>
  <p:transition>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d06e03e2b6_4_178"/>
          <p:cNvSpPr txBox="1"/>
          <p:nvPr/>
        </p:nvSpPr>
        <p:spPr>
          <a:xfrm>
            <a:off x="198199" y="1462923"/>
            <a:ext cx="9880979" cy="5738061"/>
          </a:xfrm>
          <a:prstGeom prst="rect">
            <a:avLst/>
          </a:prstGeom>
          <a:noFill/>
          <a:ln>
            <a:noFill/>
          </a:ln>
        </p:spPr>
        <p:txBody>
          <a:bodyPr spcFirstLastPara="1" wrap="square" lIns="0" tIns="18875" rIns="0" bIns="0" anchor="t" anchorCtr="0">
            <a:spAutoFit/>
          </a:bodyPr>
          <a:lstStyle/>
          <a:p>
            <a:pPr marL="794973" marR="1356217" lvl="0" indent="-342900" rtl="0">
              <a:lnSpc>
                <a:spcPct val="125299"/>
              </a:lnSpc>
              <a:spcBef>
                <a:spcPts val="0"/>
              </a:spcBef>
              <a:spcAft>
                <a:spcPts val="0"/>
              </a:spcAft>
              <a:buClr>
                <a:srgbClr val="000000"/>
              </a:buClr>
              <a:buSzPts val="1400"/>
              <a:buFont typeface="Arial" panose="020B0604020202020204" pitchFamily="34" charset="0"/>
              <a:buChar char="•"/>
            </a:pPr>
            <a:r>
              <a:rPr lang="en-US" sz="2000" b="1" i="0" u="none" strike="noStrike" cap="none" dirty="0">
                <a:solidFill>
                  <a:srgbClr val="40424E"/>
                </a:solidFill>
                <a:latin typeface="Times New Roman" panose="02020603050405020304" pitchFamily="18" charset="0"/>
                <a:cs typeface="Times New Roman" panose="02020603050405020304" pitchFamily="18" charset="0"/>
                <a:sym typeface="Arial"/>
              </a:rPr>
              <a:t>Mini Batch gradient descent:</a:t>
            </a:r>
            <a:r>
              <a:rPr lang="en-US" sz="2000" b="0" i="0" u="none" strike="noStrike" cap="none" dirty="0">
                <a:solidFill>
                  <a:srgbClr val="40424E"/>
                </a:solidFill>
                <a:latin typeface="Times New Roman" panose="02020603050405020304" pitchFamily="18" charset="0"/>
                <a:cs typeface="Times New Roman" panose="02020603050405020304" pitchFamily="18" charset="0"/>
                <a:sym typeface="Arial"/>
              </a:rPr>
              <a:t> This is a type of gradient descent which works </a:t>
            </a:r>
            <a:r>
              <a:rPr lang="en-US" sz="2000" b="0" i="0" u="none" strike="noStrike" cap="none" dirty="0" smtClean="0">
                <a:solidFill>
                  <a:srgbClr val="40424E"/>
                </a:solidFill>
                <a:latin typeface="Times New Roman" panose="02020603050405020304" pitchFamily="18" charset="0"/>
                <a:cs typeface="Times New Roman" panose="02020603050405020304" pitchFamily="18" charset="0"/>
                <a:sym typeface="Arial"/>
              </a:rPr>
              <a:t>faster </a:t>
            </a:r>
            <a:r>
              <a:rPr lang="en-US" sz="2000" b="0" i="0" u="none" strike="noStrike" cap="none" dirty="0">
                <a:solidFill>
                  <a:srgbClr val="40424E"/>
                </a:solidFill>
                <a:latin typeface="Times New Roman" panose="02020603050405020304" pitchFamily="18" charset="0"/>
                <a:cs typeface="Times New Roman" panose="02020603050405020304" pitchFamily="18" charset="0"/>
                <a:sym typeface="Arial"/>
              </a:rPr>
              <a:t>than both batch gradient descent and stochastic gradient descent</a:t>
            </a:r>
            <a:r>
              <a:rPr lang="en-US" sz="2000" b="0" i="0" u="none" strike="noStrike" cap="none" dirty="0" smtClean="0">
                <a:solidFill>
                  <a:srgbClr val="40424E"/>
                </a:solidFill>
                <a:latin typeface="Times New Roman" panose="02020603050405020304" pitchFamily="18" charset="0"/>
                <a:cs typeface="Times New Roman" panose="02020603050405020304" pitchFamily="18" charset="0"/>
                <a:sym typeface="Arial"/>
              </a:rPr>
              <a:t>.</a:t>
            </a:r>
          </a:p>
          <a:p>
            <a:pPr marL="794973" marR="1356217" lvl="0" indent="-342900" rtl="0">
              <a:lnSpc>
                <a:spcPct val="125299"/>
              </a:lnSpc>
              <a:spcBef>
                <a:spcPts val="0"/>
              </a:spcBef>
              <a:spcAft>
                <a:spcPts val="0"/>
              </a:spcAft>
              <a:buClr>
                <a:srgbClr val="000000"/>
              </a:buClr>
              <a:buSzPts val="1400"/>
              <a:buFont typeface="Arial" panose="020B0604020202020204" pitchFamily="34" charset="0"/>
              <a:buChar char="•"/>
            </a:pPr>
            <a:r>
              <a:rPr lang="en-US" sz="2000" b="0" i="0" u="none" strike="noStrike" cap="none" dirty="0" smtClean="0">
                <a:solidFill>
                  <a:srgbClr val="40424E"/>
                </a:solidFill>
                <a:latin typeface="Times New Roman" panose="02020603050405020304" pitchFamily="18" charset="0"/>
                <a:cs typeface="Times New Roman" panose="02020603050405020304" pitchFamily="18" charset="0"/>
                <a:sym typeface="Arial"/>
              </a:rPr>
              <a:t> </a:t>
            </a:r>
            <a:r>
              <a:rPr lang="en-US" sz="2000" b="0" i="0" u="none" strike="noStrike" cap="none" dirty="0">
                <a:solidFill>
                  <a:srgbClr val="40424E"/>
                </a:solidFill>
                <a:latin typeface="Times New Roman" panose="02020603050405020304" pitchFamily="18" charset="0"/>
                <a:cs typeface="Times New Roman" panose="02020603050405020304" pitchFamily="18" charset="0"/>
                <a:sym typeface="Arial"/>
              </a:rPr>
              <a:t>Here </a:t>
            </a:r>
            <a:r>
              <a:rPr lang="en-US" sz="2000" b="0" i="1" u="none" strike="noStrike" cap="none" dirty="0">
                <a:solidFill>
                  <a:srgbClr val="40424E"/>
                </a:solidFill>
                <a:latin typeface="Times New Roman" panose="02020603050405020304" pitchFamily="18" charset="0"/>
                <a:cs typeface="Times New Roman" panose="02020603050405020304" pitchFamily="18" charset="0"/>
                <a:sym typeface="Arial"/>
              </a:rPr>
              <a:t>b</a:t>
            </a:r>
            <a:r>
              <a:rPr lang="en-US" sz="2000" b="0" i="0" u="none" strike="noStrike" cap="none" dirty="0">
                <a:solidFill>
                  <a:srgbClr val="40424E"/>
                </a:solidFill>
                <a:latin typeface="Times New Roman" panose="02020603050405020304" pitchFamily="18" charset="0"/>
                <a:cs typeface="Times New Roman" panose="02020603050405020304" pitchFamily="18" charset="0"/>
                <a:sym typeface="Arial"/>
              </a:rPr>
              <a:t> examples where</a:t>
            </a:r>
            <a:r>
              <a:rPr lang="en-US" sz="2000" b="0" i="1" u="none" strike="noStrike" cap="none" dirty="0">
                <a:solidFill>
                  <a:srgbClr val="40424E"/>
                </a:solidFill>
                <a:latin typeface="Times New Roman" panose="02020603050405020304" pitchFamily="18" charset="0"/>
                <a:cs typeface="Times New Roman" panose="02020603050405020304" pitchFamily="18" charset="0"/>
                <a:sym typeface="Arial"/>
              </a:rPr>
              <a:t> b&lt;m</a:t>
            </a:r>
            <a:r>
              <a:rPr lang="en-US" sz="2000" b="0" i="0" u="none" strike="noStrike" cap="none" dirty="0">
                <a:solidFill>
                  <a:srgbClr val="40424E"/>
                </a:solidFill>
                <a:latin typeface="Times New Roman" panose="02020603050405020304" pitchFamily="18" charset="0"/>
                <a:cs typeface="Times New Roman" panose="02020603050405020304" pitchFamily="18" charset="0"/>
                <a:sym typeface="Arial"/>
              </a:rPr>
              <a:t> are processed per iteration. So even if the number of training examples is large, it is processed in batches of b training examples in one go. </a:t>
            </a:r>
            <a:endParaRPr lang="en-US" sz="2000" b="0" i="0" u="none" strike="noStrike" cap="none" dirty="0" smtClean="0">
              <a:solidFill>
                <a:srgbClr val="40424E"/>
              </a:solidFill>
              <a:latin typeface="Times New Roman" panose="02020603050405020304" pitchFamily="18" charset="0"/>
              <a:cs typeface="Times New Roman" panose="02020603050405020304" pitchFamily="18" charset="0"/>
              <a:sym typeface="Arial"/>
            </a:endParaRPr>
          </a:p>
          <a:p>
            <a:pPr marL="794973" marR="1356217" lvl="0" indent="-342900" rtl="0">
              <a:lnSpc>
                <a:spcPct val="125299"/>
              </a:lnSpc>
              <a:spcBef>
                <a:spcPts val="0"/>
              </a:spcBef>
              <a:spcAft>
                <a:spcPts val="0"/>
              </a:spcAft>
              <a:buClr>
                <a:srgbClr val="000000"/>
              </a:buClr>
              <a:buSzPts val="1400"/>
              <a:buFont typeface="Arial" panose="020B0604020202020204" pitchFamily="34" charset="0"/>
              <a:buChar char="•"/>
            </a:pPr>
            <a:r>
              <a:rPr lang="en-US" sz="2000" b="0" i="0" u="none" strike="noStrike" cap="none" dirty="0" smtClean="0">
                <a:solidFill>
                  <a:srgbClr val="40424E"/>
                </a:solidFill>
                <a:latin typeface="Times New Roman" panose="02020603050405020304" pitchFamily="18" charset="0"/>
                <a:cs typeface="Times New Roman" panose="02020603050405020304" pitchFamily="18" charset="0"/>
                <a:sym typeface="Arial"/>
              </a:rPr>
              <a:t>Thus</a:t>
            </a:r>
            <a:r>
              <a:rPr lang="en-US" sz="2000" b="0" i="0" u="none" strike="noStrike" cap="none" dirty="0">
                <a:solidFill>
                  <a:srgbClr val="40424E"/>
                </a:solidFill>
                <a:latin typeface="Times New Roman" panose="02020603050405020304" pitchFamily="18" charset="0"/>
                <a:cs typeface="Times New Roman" panose="02020603050405020304" pitchFamily="18" charset="0"/>
                <a:sym typeface="Arial"/>
              </a:rPr>
              <a:t>, it works for larger training examples and that too with lesser number of iterations.</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18876" marR="0" lvl="2" indent="0" algn="just" rtl="0">
              <a:lnSpc>
                <a:spcPct val="100000"/>
              </a:lnSpc>
              <a:spcBef>
                <a:spcPts val="424"/>
              </a:spcBef>
              <a:spcAft>
                <a:spcPts val="0"/>
              </a:spcAft>
              <a:buClr>
                <a:srgbClr val="000000"/>
              </a:buClr>
              <a:buSzPts val="1400"/>
              <a:buFont typeface="Arial"/>
              <a:buNone/>
            </a:pPr>
            <a:r>
              <a:rPr lang="en-US" sz="2000" b="0" i="0" u="none" strike="noStrike" cap="none" dirty="0" smtClean="0">
                <a:solidFill>
                  <a:srgbClr val="000000"/>
                </a:solidFill>
                <a:latin typeface="Times New Roman" panose="02020603050405020304" pitchFamily="18" charset="0"/>
                <a:cs typeface="Times New Roman" panose="02020603050405020304" pitchFamily="18" charset="0"/>
                <a:sym typeface="Arial"/>
              </a:rPr>
              <a:t>Pros</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430365" marR="0" lvl="2" indent="0" algn="just" rtl="0">
              <a:lnSpc>
                <a:spcPct val="127428"/>
              </a:lnSpc>
              <a:spcBef>
                <a:spcPts val="260"/>
              </a:spcBef>
              <a:spcAft>
                <a:spcPts val="0"/>
              </a:spcAft>
              <a:buClr>
                <a:srgbClr val="000000"/>
              </a:buClr>
              <a:buSzPts val="1400"/>
              <a:buFont typeface="Arial"/>
              <a:buNone/>
            </a:pPr>
            <a:r>
              <a:rPr lang="en-US" sz="2000" b="1" i="0" u="none" strike="noStrike" cap="none" dirty="0">
                <a:solidFill>
                  <a:srgbClr val="000000"/>
                </a:solidFill>
                <a:latin typeface="Times New Roman" panose="02020603050405020304" pitchFamily="18" charset="0"/>
                <a:cs typeface="Times New Roman" panose="02020603050405020304" pitchFamily="18" charset="0"/>
                <a:sym typeface="Arial"/>
              </a:rPr>
              <a:t>Reduces variance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of updates.</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430365" marR="0" lvl="2" indent="0" algn="just" rtl="0">
              <a:lnSpc>
                <a:spcPct val="127428"/>
              </a:lnSpc>
              <a:spcBef>
                <a:spcPts val="0"/>
              </a:spcBef>
              <a:spcAft>
                <a:spcPts val="0"/>
              </a:spcAft>
              <a:buClr>
                <a:srgbClr val="000000"/>
              </a:buClr>
              <a:buSzPts val="1400"/>
              <a:buFont typeface="Arial"/>
              <a:buNone/>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Can exploit </a:t>
            </a:r>
            <a:r>
              <a:rPr lang="en-US" sz="2000" b="1" i="0" u="none" strike="noStrike" cap="none" dirty="0">
                <a:solidFill>
                  <a:srgbClr val="000000"/>
                </a:solidFill>
                <a:latin typeface="Times New Roman" panose="02020603050405020304" pitchFamily="18" charset="0"/>
                <a:cs typeface="Times New Roman" panose="02020603050405020304" pitchFamily="18" charset="0"/>
                <a:sym typeface="Arial"/>
              </a:rPr>
              <a:t>matrix multiplication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primitives.</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18876" marR="0" lvl="2" indent="0" algn="just" rtl="0">
              <a:lnSpc>
                <a:spcPct val="100000"/>
              </a:lnSpc>
              <a:spcBef>
                <a:spcPts val="290"/>
              </a:spcBef>
              <a:spcAft>
                <a:spcPts val="0"/>
              </a:spcAft>
              <a:buClr>
                <a:srgbClr val="000000"/>
              </a:buClr>
              <a:buSzPts val="1400"/>
              <a:buFont typeface="Arial"/>
              <a:buNone/>
            </a:pP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Cons</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430365" marR="0" lvl="2" indent="0" algn="just" rtl="0">
              <a:lnSpc>
                <a:spcPct val="100000"/>
              </a:lnSpc>
              <a:spcBef>
                <a:spcPts val="260"/>
              </a:spcBef>
              <a:spcAft>
                <a:spcPts val="0"/>
              </a:spcAft>
              <a:buClr>
                <a:srgbClr val="000000"/>
              </a:buClr>
              <a:buSzPts val="1400"/>
              <a:buFont typeface="Arial"/>
              <a:buNone/>
            </a:pPr>
            <a:r>
              <a:rPr lang="en-US" sz="2000" b="1" i="0" u="none" strike="noStrike" cap="none" dirty="0">
                <a:solidFill>
                  <a:srgbClr val="000000"/>
                </a:solidFill>
                <a:latin typeface="Times New Roman" panose="02020603050405020304" pitchFamily="18" charset="0"/>
                <a:cs typeface="Times New Roman" panose="02020603050405020304" pitchFamily="18" charset="0"/>
                <a:sym typeface="Arial"/>
              </a:rPr>
              <a:t>Mini-batch size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is a </a:t>
            </a:r>
            <a:r>
              <a:rPr lang="en-US" sz="2000" b="0" i="0" u="none" strike="noStrike" cap="none" dirty="0" err="1">
                <a:solidFill>
                  <a:srgbClr val="000000"/>
                </a:solidFill>
                <a:latin typeface="Times New Roman" panose="02020603050405020304" pitchFamily="18" charset="0"/>
                <a:cs typeface="Times New Roman" panose="02020603050405020304" pitchFamily="18" charset="0"/>
                <a:sym typeface="Arial"/>
              </a:rPr>
              <a:t>hyperparameter</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 Common sizes are 50-256.</a:t>
            </a: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18876" marR="0" lvl="2" indent="0" algn="just" rtl="0">
              <a:lnSpc>
                <a:spcPct val="100000"/>
              </a:lnSpc>
              <a:spcBef>
                <a:spcPts val="497"/>
              </a:spcBef>
              <a:spcAft>
                <a:spcPts val="0"/>
              </a:spcAft>
              <a:buClr>
                <a:srgbClr val="000000"/>
              </a:buClr>
              <a:buSzPts val="1400"/>
              <a:buFont typeface="Arial"/>
              <a:buNone/>
            </a:pPr>
            <a:r>
              <a:rPr lang="en-US" sz="2000" b="0" i="0" u="none" strike="noStrike" cap="none" dirty="0" smtClean="0">
                <a:solidFill>
                  <a:srgbClr val="000000"/>
                </a:solidFill>
                <a:latin typeface="Times New Roman" panose="02020603050405020304" pitchFamily="18" charset="0"/>
                <a:cs typeface="Times New Roman" panose="02020603050405020304" pitchFamily="18" charset="0"/>
                <a:sym typeface="Arial"/>
              </a:rPr>
              <a:t>       Usually </a:t>
            </a:r>
            <a:r>
              <a:rPr lang="en-US" sz="2000" b="0" i="0" u="none" strike="noStrike" cap="none" dirty="0">
                <a:solidFill>
                  <a:srgbClr val="000000"/>
                </a:solidFill>
                <a:latin typeface="Times New Roman" panose="02020603050405020304" pitchFamily="18" charset="0"/>
                <a:cs typeface="Times New Roman" panose="02020603050405020304" pitchFamily="18" charset="0"/>
                <a:sym typeface="Arial"/>
              </a:rPr>
              <a:t>referred to as SGD even when mini-batches are used</a:t>
            </a: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a:t>
            </a:r>
            <a:endParaRPr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452073" marR="1356217" lvl="0" indent="0" algn="just" rtl="0">
              <a:lnSpc>
                <a:spcPct val="125299"/>
              </a:lnSpc>
              <a:spcBef>
                <a:spcPts val="149"/>
              </a:spcBef>
              <a:spcAft>
                <a:spcPts val="0"/>
              </a:spcAft>
              <a:buClr>
                <a:srgbClr val="000000"/>
              </a:buClr>
              <a:buSzPts val="1400"/>
              <a:buFont typeface="Arial"/>
              <a:buNone/>
            </a:pPr>
            <a:endParaRPr sz="20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587" name="Google Shape;587;gd06e03e2b6_4_178"/>
          <p:cNvSpPr txBox="1">
            <a:spLocks noGrp="1"/>
          </p:cNvSpPr>
          <p:nvPr>
            <p:ph type="ftr" idx="11"/>
          </p:nvPr>
        </p:nvSpPr>
        <p:spPr>
          <a:xfrm>
            <a:off x="361522" y="3371088"/>
            <a:ext cx="429101" cy="109325"/>
          </a:xfrm>
          <a:prstGeom prst="rect">
            <a:avLst/>
          </a:prstGeom>
          <a:noFill/>
          <a:ln>
            <a:noFill/>
          </a:ln>
        </p:spPr>
        <p:txBody>
          <a:bodyPr spcFirstLastPara="1" wrap="square" lIns="0" tIns="0" rIns="0" bIns="0" anchor="t" anchorCtr="0">
            <a:spAutoFit/>
          </a:bodyPr>
          <a:lstStyle/>
          <a:p>
            <a:pPr marL="18876" marR="0" lvl="0" indent="0" algn="l" rtl="0">
              <a:lnSpc>
                <a:spcPct val="223111"/>
              </a:lnSpc>
              <a:spcBef>
                <a:spcPts val="0"/>
              </a:spcBef>
              <a:spcAft>
                <a:spcPts val="0"/>
              </a:spcAft>
              <a:buSzPts val="1400"/>
              <a:buNone/>
            </a:pPr>
            <a:r>
              <a:rPr lang="en-US" sz="450" b="0" i="0" u="none" strike="noStrike" cap="none">
                <a:solidFill>
                  <a:schemeClr val="lt1"/>
                </a:solidFill>
                <a:latin typeface="Arial"/>
                <a:ea typeface="Arial"/>
                <a:cs typeface="Arial"/>
                <a:sym typeface="Arial"/>
              </a:rPr>
              <a:t>Sebastian Ruder</a:t>
            </a:r>
            <a:endParaRPr sz="450" b="0" i="0" u="none" strike="noStrike" cap="none">
              <a:solidFill>
                <a:schemeClr val="lt1"/>
              </a:solidFill>
              <a:latin typeface="Arial"/>
              <a:ea typeface="Arial"/>
              <a:cs typeface="Arial"/>
              <a:sym typeface="Arial"/>
            </a:endParaRPr>
          </a:p>
        </p:txBody>
      </p:sp>
      <p:sp>
        <p:nvSpPr>
          <p:cNvPr id="588" name="Google Shape;588;gd06e03e2b6_4_178"/>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3200" dirty="0"/>
              <a:t>Mini-batch gradient descent</a:t>
            </a:r>
            <a:endParaRPr sz="3200" dirty="0"/>
          </a:p>
        </p:txBody>
      </p:sp>
    </p:spTree>
  </p:cSld>
  <p:clrMapOvr>
    <a:masterClrMapping/>
  </p:clrMapOvr>
  <p:transition>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gd06e03e2b6_4_185"/>
          <p:cNvSpPr txBox="1">
            <a:spLocks noGrp="1"/>
          </p:cNvSpPr>
          <p:nvPr>
            <p:ph type="ftr" idx="11"/>
          </p:nvPr>
        </p:nvSpPr>
        <p:spPr>
          <a:xfrm>
            <a:off x="361522" y="3371088"/>
            <a:ext cx="429101" cy="109325"/>
          </a:xfrm>
          <a:prstGeom prst="rect">
            <a:avLst/>
          </a:prstGeom>
          <a:noFill/>
          <a:ln>
            <a:noFill/>
          </a:ln>
        </p:spPr>
        <p:txBody>
          <a:bodyPr spcFirstLastPara="1" wrap="square" lIns="0" tIns="0" rIns="0" bIns="0" anchor="t" anchorCtr="0">
            <a:spAutoFit/>
          </a:bodyPr>
          <a:lstStyle/>
          <a:p>
            <a:pPr marL="18876" marR="0" lvl="0" indent="0" algn="l" rtl="0">
              <a:lnSpc>
                <a:spcPct val="223111"/>
              </a:lnSpc>
              <a:spcBef>
                <a:spcPts val="0"/>
              </a:spcBef>
              <a:spcAft>
                <a:spcPts val="0"/>
              </a:spcAft>
              <a:buSzPts val="1400"/>
              <a:buNone/>
            </a:pPr>
            <a:r>
              <a:rPr lang="en-US" sz="450" b="0" i="0" u="none" strike="noStrike" cap="none">
                <a:solidFill>
                  <a:schemeClr val="lt1"/>
                </a:solidFill>
                <a:latin typeface="Arial"/>
                <a:ea typeface="Arial"/>
                <a:cs typeface="Arial"/>
                <a:sym typeface="Arial"/>
              </a:rPr>
              <a:t>Sebastian Ruder</a:t>
            </a:r>
            <a:endParaRPr sz="450" b="0" i="0" u="none" strike="noStrike" cap="none">
              <a:solidFill>
                <a:schemeClr val="lt1"/>
              </a:solidFill>
              <a:latin typeface="Arial"/>
              <a:ea typeface="Arial"/>
              <a:cs typeface="Arial"/>
              <a:sym typeface="Arial"/>
            </a:endParaRPr>
          </a:p>
        </p:txBody>
      </p:sp>
      <p:sp>
        <p:nvSpPr>
          <p:cNvPr id="595" name="Google Shape;595;gd06e03e2b6_4_185"/>
          <p:cNvSpPr txBox="1">
            <a:spLocks noGrp="1"/>
          </p:cNvSpPr>
          <p:nvPr>
            <p:ph type="title"/>
          </p:nvPr>
        </p:nvSpPr>
        <p:spPr>
          <a:xfrm>
            <a:off x="612648"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3200" dirty="0"/>
              <a:t>Mini-batch gradient descent</a:t>
            </a:r>
            <a:endParaRPr sz="3200" dirty="0"/>
          </a:p>
        </p:txBody>
      </p:sp>
      <p:sp>
        <p:nvSpPr>
          <p:cNvPr id="596" name="Google Shape;596;gd06e03e2b6_4_185"/>
          <p:cNvSpPr txBox="1"/>
          <p:nvPr/>
        </p:nvSpPr>
        <p:spPr>
          <a:xfrm>
            <a:off x="576072" y="6519486"/>
            <a:ext cx="8070273"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sng" strike="noStrike" cap="none" dirty="0">
                <a:solidFill>
                  <a:schemeClr val="hlink"/>
                </a:solidFill>
                <a:latin typeface="Arial"/>
                <a:ea typeface="Arial"/>
                <a:cs typeface="Arial"/>
                <a:sym typeface="Arial"/>
                <a:hlinkClick r:id="rId3"/>
              </a:rPr>
              <a:t>Gradient Descent algorithm and its variants - </a:t>
            </a:r>
            <a:r>
              <a:rPr lang="en-US" sz="1600" b="0" i="0" u="sng" strike="noStrike" cap="none" dirty="0" err="1">
                <a:solidFill>
                  <a:schemeClr val="hlink"/>
                </a:solidFill>
                <a:latin typeface="Arial"/>
                <a:ea typeface="Arial"/>
                <a:cs typeface="Arial"/>
                <a:sym typeface="Arial"/>
                <a:hlinkClick r:id="rId3"/>
              </a:rPr>
              <a:t>GeeksforGeeks</a:t>
            </a:r>
            <a:endParaRPr sz="1200" b="0" i="0" u="none" strike="noStrike" cap="none" dirty="0">
              <a:solidFill>
                <a:srgbClr val="000000"/>
              </a:solidFill>
              <a:highlight>
                <a:srgbClr val="FFFF00"/>
              </a:highlight>
              <a:latin typeface="Tahoma"/>
              <a:ea typeface="Tahoma"/>
              <a:cs typeface="Tahoma"/>
              <a:sym typeface="Tahoma"/>
            </a:endParaRPr>
          </a:p>
        </p:txBody>
      </p:sp>
      <p:pic>
        <p:nvPicPr>
          <p:cNvPr id="597" name="Google Shape;597;gd06e03e2b6_4_185"/>
          <p:cNvPicPr preferRelativeResize="0"/>
          <p:nvPr/>
        </p:nvPicPr>
        <p:blipFill rotWithShape="1">
          <a:blip r:embed="rId4">
            <a:alphaModFix/>
          </a:blip>
          <a:srcRect/>
          <a:stretch/>
        </p:blipFill>
        <p:spPr>
          <a:xfrm>
            <a:off x="576071" y="1502448"/>
            <a:ext cx="8070273" cy="5017038"/>
          </a:xfrm>
          <a:prstGeom prst="rect">
            <a:avLst/>
          </a:prstGeom>
          <a:noFill/>
          <a:ln>
            <a:noFill/>
          </a:ln>
        </p:spPr>
      </p:pic>
    </p:spTree>
  </p:cSld>
  <p:clrMapOvr>
    <a:masterClrMapping/>
  </p:clrMapOvr>
  <p:transition>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gd06e03e2b6_4_192"/>
          <p:cNvSpPr txBox="1">
            <a:spLocks noGrp="1"/>
          </p:cNvSpPr>
          <p:nvPr>
            <p:ph type="ftr" idx="11"/>
          </p:nvPr>
        </p:nvSpPr>
        <p:spPr>
          <a:xfrm>
            <a:off x="361522" y="3371088"/>
            <a:ext cx="429101" cy="109325"/>
          </a:xfrm>
          <a:prstGeom prst="rect">
            <a:avLst/>
          </a:prstGeom>
          <a:noFill/>
          <a:ln>
            <a:noFill/>
          </a:ln>
        </p:spPr>
        <p:txBody>
          <a:bodyPr spcFirstLastPara="1" wrap="square" lIns="0" tIns="0" rIns="0" bIns="0" anchor="t" anchorCtr="0">
            <a:spAutoFit/>
          </a:bodyPr>
          <a:lstStyle/>
          <a:p>
            <a:pPr marL="18876" marR="0" lvl="0" indent="0" algn="l" rtl="0">
              <a:lnSpc>
                <a:spcPct val="223111"/>
              </a:lnSpc>
              <a:spcBef>
                <a:spcPts val="0"/>
              </a:spcBef>
              <a:spcAft>
                <a:spcPts val="0"/>
              </a:spcAft>
              <a:buSzPts val="1400"/>
              <a:buNone/>
            </a:pPr>
            <a:r>
              <a:rPr lang="en-US" sz="450" b="0" i="0" u="none" strike="noStrike" cap="none">
                <a:solidFill>
                  <a:schemeClr val="lt1"/>
                </a:solidFill>
                <a:latin typeface="Arial"/>
                <a:ea typeface="Arial"/>
                <a:cs typeface="Arial"/>
                <a:sym typeface="Arial"/>
              </a:rPr>
              <a:t>Sebastian Ruder</a:t>
            </a:r>
            <a:endParaRPr sz="450" b="0" i="0" u="none" strike="noStrike" cap="none">
              <a:solidFill>
                <a:schemeClr val="lt1"/>
              </a:solidFill>
              <a:latin typeface="Arial"/>
              <a:ea typeface="Arial"/>
              <a:cs typeface="Arial"/>
              <a:sym typeface="Arial"/>
            </a:endParaRPr>
          </a:p>
        </p:txBody>
      </p:sp>
      <p:sp>
        <p:nvSpPr>
          <p:cNvPr id="603" name="Google Shape;603;gd06e03e2b6_4_192"/>
          <p:cNvSpPr txBox="1">
            <a:spLocks noGrp="1"/>
          </p:cNvSpPr>
          <p:nvPr>
            <p:ph type="title"/>
          </p:nvPr>
        </p:nvSpPr>
        <p:spPr>
          <a:xfrm>
            <a:off x="361522" y="185956"/>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2800" dirty="0">
                <a:latin typeface="Times New Roman"/>
                <a:ea typeface="Times New Roman"/>
                <a:cs typeface="Times New Roman"/>
                <a:sym typeface="Times New Roman"/>
              </a:rPr>
              <a:t>Comparison of trade-offs of gradient descent variants</a:t>
            </a:r>
            <a:endParaRPr sz="2800" dirty="0"/>
          </a:p>
        </p:txBody>
      </p:sp>
      <p:sp>
        <p:nvSpPr>
          <p:cNvPr id="604" name="Google Shape;604;gd06e03e2b6_4_192"/>
          <p:cNvSpPr txBox="1"/>
          <p:nvPr/>
        </p:nvSpPr>
        <p:spPr>
          <a:xfrm>
            <a:off x="654211" y="5907674"/>
            <a:ext cx="8070273"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sng" strike="noStrike" cap="none">
                <a:solidFill>
                  <a:schemeClr val="hlink"/>
                </a:solidFill>
                <a:latin typeface="Arial"/>
                <a:ea typeface="Arial"/>
                <a:cs typeface="Arial"/>
                <a:sym typeface="Arial"/>
                <a:hlinkClick r:id="rId3"/>
              </a:rPr>
              <a:t>Gradient Descent algorithm and its variants – GeeksforGeeks</a:t>
            </a:r>
            <a:endParaRPr sz="1600" b="0" i="0" u="sng"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highlight>
                <a:srgbClr val="FFFF00"/>
              </a:highlight>
              <a:latin typeface="Tahoma"/>
              <a:ea typeface="Tahoma"/>
              <a:cs typeface="Tahoma"/>
              <a:sym typeface="Tahoma"/>
            </a:endParaRPr>
          </a:p>
        </p:txBody>
      </p:sp>
      <p:sp>
        <p:nvSpPr>
          <p:cNvPr id="605" name="Google Shape;605;gd06e03e2b6_4_192"/>
          <p:cNvSpPr txBox="1"/>
          <p:nvPr/>
        </p:nvSpPr>
        <p:spPr>
          <a:xfrm>
            <a:off x="695775" y="6246188"/>
            <a:ext cx="807027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highlight>
                  <a:srgbClr val="FFFF00"/>
                </a:highlight>
                <a:latin typeface="Tahoma"/>
                <a:ea typeface="Tahoma"/>
                <a:cs typeface="Tahoma"/>
                <a:sym typeface="Tahoma"/>
                <a:hlinkClick r:id="rId4"/>
              </a:rPr>
              <a:t>https://medium.com/inveterate-learner/deep-learning-book-chapter-8-optimization-for-training-deep-models-part-i-20ae75984cb2</a:t>
            </a:r>
            <a:endParaRPr sz="1200" b="0" i="0" u="none" strike="noStrike" cap="none">
              <a:solidFill>
                <a:srgbClr val="000000"/>
              </a:solidFill>
              <a:highlight>
                <a:srgbClr val="FFFF00"/>
              </a:highlight>
              <a:latin typeface="Tahoma"/>
              <a:ea typeface="Tahoma"/>
              <a:cs typeface="Tahoma"/>
              <a:sym typeface="Tahoma"/>
            </a:endParaRPr>
          </a:p>
        </p:txBody>
      </p:sp>
      <p:pic>
        <p:nvPicPr>
          <p:cNvPr id="606" name="Google Shape;606;gd06e03e2b6_4_192"/>
          <p:cNvPicPr preferRelativeResize="0"/>
          <p:nvPr/>
        </p:nvPicPr>
        <p:blipFill rotWithShape="1">
          <a:blip r:embed="rId5">
            <a:alphaModFix/>
          </a:blip>
          <a:srcRect/>
          <a:stretch/>
        </p:blipFill>
        <p:spPr>
          <a:xfrm>
            <a:off x="935036" y="1958465"/>
            <a:ext cx="7579886" cy="3672251"/>
          </a:xfrm>
          <a:prstGeom prst="rect">
            <a:avLst/>
          </a:prstGeom>
          <a:noFill/>
          <a:ln>
            <a:noFill/>
          </a:ln>
        </p:spPr>
      </p:pic>
    </p:spTree>
  </p:cSld>
  <p:clrMapOvr>
    <a:masterClrMapping/>
  </p:clrMapOvr>
  <p:transition>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gd06e03e2b6_4_200"/>
          <p:cNvSpPr txBox="1">
            <a:spLocks noGrp="1"/>
          </p:cNvSpPr>
          <p:nvPr>
            <p:ph type="title"/>
          </p:nvPr>
        </p:nvSpPr>
        <p:spPr>
          <a:xfrm>
            <a:off x="708182" y="526578"/>
            <a:ext cx="8153400" cy="595956"/>
          </a:xfrm>
          <a:prstGeom prst="rect">
            <a:avLst/>
          </a:prstGeom>
          <a:noFill/>
          <a:ln>
            <a:noFill/>
          </a:ln>
        </p:spPr>
        <p:txBody>
          <a:bodyPr spcFirstLastPara="1" wrap="square" lIns="91425" tIns="45700" rIns="91425" bIns="45700" anchor="ctr" anchorCtr="0">
            <a:noAutofit/>
          </a:bodyPr>
          <a:lstStyle/>
          <a:p>
            <a:pPr marL="0" lvl="0" indent="0" rtl="0">
              <a:lnSpc>
                <a:spcPct val="106000"/>
              </a:lnSpc>
              <a:spcBef>
                <a:spcPts val="0"/>
              </a:spcBef>
              <a:spcAft>
                <a:spcPts val="0"/>
              </a:spcAft>
              <a:buSzPts val="1400"/>
              <a:buNone/>
            </a:pPr>
            <a:r>
              <a:rPr lang="en-US" sz="2800" b="1" dirty="0">
                <a:latin typeface="Times New Roman"/>
                <a:ea typeface="Times New Roman"/>
                <a:cs typeface="Times New Roman"/>
                <a:sym typeface="Times New Roman"/>
              </a:rPr>
              <a:t>Optimization Methods</a:t>
            </a:r>
            <a:endParaRPr sz="2800" b="1" dirty="0">
              <a:latin typeface="Times New Roman"/>
              <a:ea typeface="Times New Roman"/>
              <a:cs typeface="Times New Roman"/>
              <a:sym typeface="Times New Roman"/>
            </a:endParaRPr>
          </a:p>
        </p:txBody>
      </p:sp>
      <p:sp>
        <p:nvSpPr>
          <p:cNvPr id="612" name="Google Shape;612;gd06e03e2b6_4_200"/>
          <p:cNvSpPr txBox="1">
            <a:spLocks noGrp="1"/>
          </p:cNvSpPr>
          <p:nvPr>
            <p:ph type="body" idx="1"/>
          </p:nvPr>
        </p:nvSpPr>
        <p:spPr>
          <a:xfrm>
            <a:off x="495298" y="1586799"/>
            <a:ext cx="8153400" cy="4645143"/>
          </a:xfrm>
          <a:prstGeom prst="rect">
            <a:avLst/>
          </a:prstGeom>
          <a:noFill/>
          <a:ln>
            <a:noFill/>
          </a:ln>
        </p:spPr>
        <p:txBody>
          <a:bodyPr spcFirstLastPara="1" wrap="square" lIns="91425" tIns="45700" rIns="91425" bIns="45700" anchor="t" anchorCtr="0">
            <a:noAutofit/>
          </a:bodyPr>
          <a:lstStyle/>
          <a:p>
            <a:pPr marL="160020" lvl="0" indent="0" algn="l" rtl="0">
              <a:lnSpc>
                <a:spcPct val="100000"/>
              </a:lnSpc>
              <a:spcBef>
                <a:spcPts val="700"/>
              </a:spcBef>
              <a:spcAft>
                <a:spcPts val="0"/>
              </a:spcAft>
              <a:buSzPts val="1080"/>
              <a:buNone/>
            </a:pPr>
            <a:r>
              <a:rPr lang="en-US" sz="1800" b="0" i="0" dirty="0">
                <a:solidFill>
                  <a:srgbClr val="292929"/>
                </a:solidFill>
                <a:latin typeface="Times New Roman" panose="02020603050405020304" pitchFamily="18" charset="0"/>
                <a:ea typeface="Times New Roman"/>
                <a:cs typeface="Times New Roman" panose="02020603050405020304" pitchFamily="18" charset="0"/>
                <a:sym typeface="Times New Roman"/>
              </a:rPr>
              <a:t>Commonly used optimization methods</a:t>
            </a:r>
            <a:endParaRPr sz="1800" dirty="0">
              <a:latin typeface="Times New Roman" panose="02020603050405020304" pitchFamily="18" charset="0"/>
              <a:cs typeface="Times New Roman" panose="02020603050405020304" pitchFamily="18" charset="0"/>
            </a:endParaRPr>
          </a:p>
          <a:p>
            <a:pPr marL="457200" lvl="0" indent="-297180" algn="l" rtl="0">
              <a:lnSpc>
                <a:spcPct val="100000"/>
              </a:lnSpc>
              <a:spcBef>
                <a:spcPts val="700"/>
              </a:spcBef>
              <a:spcAft>
                <a:spcPts val="0"/>
              </a:spcAft>
              <a:buSzPts val="1080"/>
              <a:buChar char="◻"/>
            </a:pPr>
            <a:r>
              <a:rPr lang="en-US" sz="1800" b="0" i="0" dirty="0">
                <a:solidFill>
                  <a:srgbClr val="292929"/>
                </a:solidFill>
                <a:latin typeface="Times New Roman" panose="02020603050405020304" pitchFamily="18" charset="0"/>
                <a:ea typeface="Times New Roman"/>
                <a:cs typeface="Times New Roman" panose="02020603050405020304" pitchFamily="18" charset="0"/>
                <a:sym typeface="Times New Roman"/>
              </a:rPr>
              <a:t>Stochastic Gradient Descent with Momentum</a:t>
            </a:r>
            <a:endParaRPr sz="1800" dirty="0">
              <a:latin typeface="Times New Roman" panose="02020603050405020304" pitchFamily="18" charset="0"/>
              <a:cs typeface="Times New Roman" panose="02020603050405020304" pitchFamily="18" charset="0"/>
            </a:endParaRPr>
          </a:p>
          <a:p>
            <a:pPr marL="457200" lvl="0" indent="-297180" algn="l" rtl="0">
              <a:lnSpc>
                <a:spcPct val="100000"/>
              </a:lnSpc>
              <a:spcBef>
                <a:spcPts val="700"/>
              </a:spcBef>
              <a:spcAft>
                <a:spcPts val="0"/>
              </a:spcAft>
              <a:buSzPts val="1080"/>
              <a:buChar char="◻"/>
            </a:pPr>
            <a:r>
              <a:rPr lang="en-US" sz="1800" b="0" i="0" dirty="0" err="1">
                <a:solidFill>
                  <a:srgbClr val="292929"/>
                </a:solidFill>
                <a:latin typeface="Times New Roman" panose="02020603050405020304" pitchFamily="18" charset="0"/>
                <a:ea typeface="Times New Roman"/>
                <a:cs typeface="Times New Roman" panose="02020603050405020304" pitchFamily="18" charset="0"/>
                <a:sym typeface="Times New Roman"/>
              </a:rPr>
              <a:t>AdaGrad</a:t>
            </a:r>
            <a:endParaRPr sz="1800" b="0" i="0" dirty="0">
              <a:solidFill>
                <a:srgbClr val="292929"/>
              </a:solidFill>
              <a:latin typeface="Times New Roman" panose="02020603050405020304" pitchFamily="18" charset="0"/>
              <a:ea typeface="Times New Roman"/>
              <a:cs typeface="Times New Roman" panose="02020603050405020304" pitchFamily="18" charset="0"/>
              <a:sym typeface="Times New Roman"/>
            </a:endParaRPr>
          </a:p>
          <a:p>
            <a:pPr marL="457200" lvl="0" indent="-297180" algn="l" rtl="0">
              <a:lnSpc>
                <a:spcPct val="100000"/>
              </a:lnSpc>
              <a:spcBef>
                <a:spcPts val="700"/>
              </a:spcBef>
              <a:spcAft>
                <a:spcPts val="0"/>
              </a:spcAft>
              <a:buSzPts val="1080"/>
              <a:buChar char="◻"/>
            </a:pPr>
            <a:r>
              <a:rPr lang="en-US" sz="1800" b="0" i="0" dirty="0" err="1">
                <a:solidFill>
                  <a:srgbClr val="292929"/>
                </a:solidFill>
                <a:latin typeface="Times New Roman" panose="02020603050405020304" pitchFamily="18" charset="0"/>
                <a:ea typeface="Times New Roman"/>
                <a:cs typeface="Times New Roman" panose="02020603050405020304" pitchFamily="18" charset="0"/>
                <a:sym typeface="Times New Roman"/>
              </a:rPr>
              <a:t>RMSProp</a:t>
            </a:r>
            <a:endParaRPr sz="1800" b="0" i="0" dirty="0">
              <a:solidFill>
                <a:srgbClr val="292929"/>
              </a:solidFill>
              <a:latin typeface="Times New Roman" panose="02020603050405020304" pitchFamily="18" charset="0"/>
              <a:ea typeface="Times New Roman"/>
              <a:cs typeface="Times New Roman" panose="02020603050405020304" pitchFamily="18" charset="0"/>
              <a:sym typeface="Times New Roman"/>
            </a:endParaRPr>
          </a:p>
          <a:p>
            <a:pPr marL="457200" lvl="0" indent="-297180" algn="l" rtl="0">
              <a:lnSpc>
                <a:spcPct val="100000"/>
              </a:lnSpc>
              <a:spcBef>
                <a:spcPts val="700"/>
              </a:spcBef>
              <a:spcAft>
                <a:spcPts val="0"/>
              </a:spcAft>
              <a:buSzPts val="1080"/>
              <a:buChar char="◻"/>
            </a:pPr>
            <a:r>
              <a:rPr lang="en-US" sz="1800" b="0" i="0" dirty="0">
                <a:solidFill>
                  <a:srgbClr val="292929"/>
                </a:solidFill>
                <a:latin typeface="Times New Roman" panose="02020603050405020304" pitchFamily="18" charset="0"/>
                <a:ea typeface="Times New Roman"/>
                <a:cs typeface="Times New Roman" panose="02020603050405020304" pitchFamily="18" charset="0"/>
                <a:sym typeface="Times New Roman"/>
              </a:rPr>
              <a:t>Adam Optimizer</a:t>
            </a:r>
            <a:endParaRPr sz="1800" dirty="0">
              <a:latin typeface="Times New Roman" panose="02020603050405020304" pitchFamily="18" charset="0"/>
              <a:cs typeface="Times New Roman" panose="02020603050405020304" pitchFamily="18" charset="0"/>
            </a:endParaRPr>
          </a:p>
          <a:p>
            <a:pPr marL="457200" lvl="0" indent="-228600" algn="l" rtl="0">
              <a:lnSpc>
                <a:spcPct val="100000"/>
              </a:lnSpc>
              <a:spcBef>
                <a:spcPts val="700"/>
              </a:spcBef>
              <a:spcAft>
                <a:spcPts val="0"/>
              </a:spcAft>
              <a:buSzPts val="1080"/>
              <a:buNone/>
            </a:pPr>
            <a:endParaRPr sz="1800" dirty="0">
              <a:solidFill>
                <a:srgbClr val="292929"/>
              </a:solidFill>
              <a:latin typeface="Times New Roman" panose="02020603050405020304" pitchFamily="18" charset="0"/>
              <a:ea typeface="Times New Roman"/>
              <a:cs typeface="Times New Roman" panose="02020603050405020304" pitchFamily="18" charset="0"/>
              <a:sym typeface="Times New Roman"/>
            </a:endParaRPr>
          </a:p>
          <a:p>
            <a:pPr marL="160020" lvl="0" indent="0" algn="ctr" rtl="0">
              <a:lnSpc>
                <a:spcPct val="100000"/>
              </a:lnSpc>
              <a:spcBef>
                <a:spcPts val="700"/>
              </a:spcBef>
              <a:spcAft>
                <a:spcPts val="0"/>
              </a:spcAft>
              <a:buSzPts val="1080"/>
              <a:buNone/>
            </a:pPr>
            <a:r>
              <a:rPr lang="en-US" sz="1800" b="0" i="0" dirty="0">
                <a:solidFill>
                  <a:srgbClr val="000000"/>
                </a:solidFill>
                <a:latin typeface="Times New Roman" panose="02020603050405020304" pitchFamily="18" charset="0"/>
                <a:ea typeface="Arial"/>
                <a:cs typeface="Times New Roman" panose="02020603050405020304" pitchFamily="18" charset="0"/>
                <a:sym typeface="Arial"/>
              </a:rPr>
              <a:t>The choice of which algorithm to use, at this point, seems to depend largely on the user’s familiarity with the algorithm (for ease of </a:t>
            </a:r>
            <a:r>
              <a:rPr lang="en-US" sz="1800" b="0" i="0" dirty="0" err="1">
                <a:solidFill>
                  <a:srgbClr val="000000"/>
                </a:solidFill>
                <a:latin typeface="Times New Roman" panose="02020603050405020304" pitchFamily="18" charset="0"/>
                <a:ea typeface="Arial"/>
                <a:cs typeface="Times New Roman" panose="02020603050405020304" pitchFamily="18" charset="0"/>
                <a:sym typeface="Arial"/>
              </a:rPr>
              <a:t>hyperparameter</a:t>
            </a:r>
            <a:r>
              <a:rPr lang="en-US" sz="1800" b="0" i="0" dirty="0">
                <a:solidFill>
                  <a:srgbClr val="000000"/>
                </a:solidFill>
                <a:latin typeface="Times New Roman" panose="02020603050405020304" pitchFamily="18" charset="0"/>
                <a:ea typeface="Arial"/>
                <a:cs typeface="Times New Roman" panose="02020603050405020304" pitchFamily="18" charset="0"/>
                <a:sym typeface="Arial"/>
              </a:rPr>
              <a:t> tuning)</a:t>
            </a:r>
            <a:endParaRPr sz="1800" dirty="0">
              <a:latin typeface="Times New Roman" panose="02020603050405020304" pitchFamily="18" charset="0"/>
              <a:cs typeface="Times New Roman" panose="02020603050405020304" pitchFamily="18" charset="0"/>
            </a:endParaRPr>
          </a:p>
          <a:p>
            <a:pPr marL="457200" lvl="0" indent="-228600" algn="l" rtl="0">
              <a:lnSpc>
                <a:spcPct val="100000"/>
              </a:lnSpc>
              <a:spcBef>
                <a:spcPts val="700"/>
              </a:spcBef>
              <a:spcAft>
                <a:spcPts val="0"/>
              </a:spcAft>
              <a:buSzPts val="1080"/>
              <a:buNone/>
            </a:pPr>
            <a:endParaRPr sz="1800" b="0" i="0" dirty="0">
              <a:solidFill>
                <a:srgbClr val="292929"/>
              </a:solidFill>
              <a:latin typeface="Times New Roman" panose="02020603050405020304" pitchFamily="18" charset="0"/>
              <a:ea typeface="Times New Roman"/>
              <a:cs typeface="Times New Roman" panose="02020603050405020304" pitchFamily="18" charset="0"/>
              <a:sym typeface="Times New Roman"/>
            </a:endParaRPr>
          </a:p>
          <a:p>
            <a:pPr lvl="0" indent="-228600">
              <a:buClr>
                <a:srgbClr val="292929"/>
              </a:buClr>
              <a:buSzPts val="1800"/>
              <a:buNone/>
            </a:pPr>
            <a:r>
              <a:rPr lang="en-US" sz="1800" dirty="0">
                <a:solidFill>
                  <a:srgbClr val="292929"/>
                </a:solidFill>
                <a:latin typeface="Times New Roman" panose="02020603050405020304" pitchFamily="18" charset="0"/>
                <a:ea typeface="Times New Roman"/>
                <a:cs typeface="Times New Roman" panose="02020603050405020304" pitchFamily="18" charset="0"/>
                <a:sym typeface="Times New Roman"/>
                <a:hlinkClick r:id="rId3"/>
              </a:rPr>
              <a:t>https://medium.com/@</a:t>
            </a:r>
            <a:r>
              <a:rPr lang="en-US" sz="1800" dirty="0" smtClean="0">
                <a:solidFill>
                  <a:srgbClr val="292929"/>
                </a:solidFill>
                <a:latin typeface="Times New Roman" panose="02020603050405020304" pitchFamily="18" charset="0"/>
                <a:ea typeface="Times New Roman"/>
                <a:cs typeface="Times New Roman" panose="02020603050405020304" pitchFamily="18" charset="0"/>
                <a:sym typeface="Times New Roman"/>
                <a:hlinkClick r:id="rId3"/>
              </a:rPr>
              <a:t>minions.k/optimization-techniques-popularly-used-in-deep-learning-3c219ec8e0cc</a:t>
            </a:r>
          </a:p>
          <a:p>
            <a:pPr marL="160020" lvl="0" indent="0" algn="just" rtl="0">
              <a:lnSpc>
                <a:spcPct val="100000"/>
              </a:lnSpc>
              <a:spcBef>
                <a:spcPts val="700"/>
              </a:spcBef>
              <a:spcAft>
                <a:spcPts val="0"/>
              </a:spcAft>
              <a:buSzPts val="1080"/>
              <a:buNone/>
            </a:pPr>
            <a:endParaRPr sz="1800" dirty="0">
              <a:solidFill>
                <a:srgbClr val="292929"/>
              </a:solidFill>
              <a:latin typeface="Times New Roman" panose="02020603050405020304" pitchFamily="18" charset="0"/>
              <a:ea typeface="Times New Roman"/>
              <a:cs typeface="Times New Roman" panose="02020603050405020304" pitchFamily="18" charset="0"/>
              <a:sym typeface="Times New Roman"/>
            </a:endParaRPr>
          </a:p>
        </p:txBody>
      </p:sp>
      <p:sp>
        <p:nvSpPr>
          <p:cNvPr id="613" name="Google Shape;613;gd06e03e2b6_4_200"/>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Clr>
                <a:srgbClr val="000000"/>
              </a:buClr>
              <a:buSzPct val="100000"/>
              <a:buFont typeface="Arial"/>
              <a:buNone/>
            </a:pPr>
            <a:fld id="{00000000-1234-1234-1234-123412341234}" type="slidenum">
              <a:rPr lang="en-US"/>
              <a:t>49</a:t>
            </a:fld>
            <a:endParaRPr/>
          </a:p>
        </p:txBody>
      </p:sp>
      <p:sp>
        <p:nvSpPr>
          <p:cNvPr id="614" name="Google Shape;614;gd06e03e2b6_4_200"/>
          <p:cNvSpPr txBox="1"/>
          <p:nvPr/>
        </p:nvSpPr>
        <p:spPr>
          <a:xfrm>
            <a:off x="1222548" y="5890777"/>
            <a:ext cx="75435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dirty="0">
                <a:solidFill>
                  <a:schemeClr val="hlink"/>
                </a:solidFill>
                <a:highlight>
                  <a:srgbClr val="FFFF00"/>
                </a:highlight>
                <a:latin typeface="Arial"/>
                <a:ea typeface="Arial"/>
                <a:cs typeface="Arial"/>
                <a:sym typeface="Arial"/>
                <a:hlinkClick r:id="rId4"/>
              </a:rPr>
              <a:t>https://towardsdatascience.com/optimization-algorithms-in-deep-learning-191bfc2737a4</a:t>
            </a:r>
            <a:endParaRPr sz="1400" b="0" i="0" u="none" strike="noStrike" cap="none" dirty="0">
              <a:solidFill>
                <a:schemeClr val="dk1"/>
              </a:solidFill>
              <a:highlight>
                <a:srgbClr val="FFFF00"/>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highlight>
                <a:srgbClr val="FFFF00"/>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highlight>
                  <a:srgbClr val="FFFF00"/>
                </a:highlight>
                <a:latin typeface="Arial"/>
                <a:ea typeface="Arial"/>
                <a:cs typeface="Arial"/>
                <a:sym typeface="Arial"/>
              </a:rPr>
              <a:t>https://www.deeplearningbook.org/contents/optimization.html</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6"/>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5</a:t>
            </a:fld>
            <a:endParaRPr/>
          </a:p>
        </p:txBody>
      </p:sp>
      <p:sp>
        <p:nvSpPr>
          <p:cNvPr id="264" name="Google Shape;264;p6"/>
          <p:cNvSpPr txBox="1"/>
          <p:nvPr/>
        </p:nvSpPr>
        <p:spPr>
          <a:xfrm>
            <a:off x="76201" y="6409720"/>
            <a:ext cx="9067799"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highlight>
                  <a:srgbClr val="FFFF00"/>
                </a:highlight>
                <a:latin typeface="Arial"/>
                <a:ea typeface="Arial"/>
                <a:cs typeface="Arial"/>
                <a:sym typeface="Arial"/>
              </a:rPr>
              <a:t>Source (Figure) : https://developer.ibm.com/developer/default/articles/cc-machine-learning-deep-learning-architectures/images/DL-arch.png</a:t>
            </a:r>
            <a:endParaRPr sz="1400" b="0" i="0" u="none" strike="noStrike" cap="none">
              <a:solidFill>
                <a:srgbClr val="000000"/>
              </a:solidFill>
              <a:latin typeface="Arial"/>
              <a:ea typeface="Arial"/>
              <a:cs typeface="Arial"/>
              <a:sym typeface="Arial"/>
            </a:endParaRPr>
          </a:p>
        </p:txBody>
      </p:sp>
      <p:pic>
        <p:nvPicPr>
          <p:cNvPr id="265" name="Google Shape;265;p6" descr="deeplearning architecture"/>
          <p:cNvPicPr preferRelativeResize="0"/>
          <p:nvPr/>
        </p:nvPicPr>
        <p:blipFill rotWithShape="1">
          <a:blip r:embed="rId3">
            <a:alphaModFix/>
          </a:blip>
          <a:srcRect/>
          <a:stretch/>
        </p:blipFill>
        <p:spPr>
          <a:xfrm>
            <a:off x="685800" y="1597647"/>
            <a:ext cx="7620000" cy="4516438"/>
          </a:xfrm>
          <a:prstGeom prst="rect">
            <a:avLst/>
          </a:prstGeom>
          <a:noFill/>
          <a:ln>
            <a:noFill/>
          </a:ln>
        </p:spPr>
      </p:pic>
      <p:sp>
        <p:nvSpPr>
          <p:cNvPr id="266" name="Google Shape;266;p6"/>
          <p:cNvSpPr txBox="1"/>
          <p:nvPr/>
        </p:nvSpPr>
        <p:spPr>
          <a:xfrm>
            <a:off x="709127" y="248615"/>
            <a:ext cx="8153400" cy="9906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dk2"/>
                </a:solidFill>
                <a:latin typeface="Times New Roman"/>
                <a:ea typeface="Times New Roman"/>
                <a:cs typeface="Times New Roman"/>
                <a:sym typeface="Times New Roman"/>
              </a:rPr>
              <a:t>Deep learning Architecture</a:t>
            </a:r>
            <a:endParaRPr sz="2800" b="1" i="0" u="none" strike="noStrike" cap="none">
              <a:solidFill>
                <a:schemeClr val="dk2"/>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d06e03e2b6_4_207"/>
          <p:cNvSpPr txBox="1">
            <a:spLocks noGrp="1"/>
          </p:cNvSpPr>
          <p:nvPr>
            <p:ph type="title"/>
          </p:nvPr>
        </p:nvSpPr>
        <p:spPr>
          <a:xfrm>
            <a:off x="612648" y="365078"/>
            <a:ext cx="8153400" cy="631209"/>
          </a:xfrm>
          <a:prstGeom prst="rect">
            <a:avLst/>
          </a:prstGeom>
          <a:noFill/>
          <a:ln>
            <a:noFill/>
          </a:ln>
        </p:spPr>
        <p:txBody>
          <a:bodyPr spcFirstLastPara="1" wrap="square" lIns="91425" tIns="45700" rIns="91425" bIns="45700" anchor="ctr" anchorCtr="0">
            <a:noAutofit/>
          </a:bodyPr>
          <a:lstStyle/>
          <a:p>
            <a:pPr marL="0" lvl="0" indent="0" rtl="0">
              <a:lnSpc>
                <a:spcPct val="106000"/>
              </a:lnSpc>
              <a:spcBef>
                <a:spcPts val="0"/>
              </a:spcBef>
              <a:spcAft>
                <a:spcPts val="0"/>
              </a:spcAft>
              <a:buSzPts val="1400"/>
              <a:buNone/>
            </a:pPr>
            <a:r>
              <a:rPr lang="en-US" sz="2800" b="1" dirty="0">
                <a:latin typeface="Times New Roman"/>
                <a:ea typeface="Times New Roman"/>
                <a:cs typeface="Times New Roman"/>
                <a:sym typeface="Times New Roman"/>
              </a:rPr>
              <a:t>Optimization Methods</a:t>
            </a:r>
            <a:endParaRPr sz="2800" b="1" dirty="0">
              <a:latin typeface="Times New Roman"/>
              <a:ea typeface="Times New Roman"/>
              <a:cs typeface="Times New Roman"/>
              <a:sym typeface="Times New Roman"/>
            </a:endParaRPr>
          </a:p>
        </p:txBody>
      </p:sp>
      <p:sp>
        <p:nvSpPr>
          <p:cNvPr id="620" name="Google Shape;620;gd06e03e2b6_4_207"/>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Autofit/>
          </a:bodyPr>
          <a:lstStyle/>
          <a:p>
            <a:pPr marL="160020" lvl="0" indent="0" algn="l" rtl="0">
              <a:lnSpc>
                <a:spcPct val="100000"/>
              </a:lnSpc>
              <a:spcBef>
                <a:spcPts val="700"/>
              </a:spcBef>
              <a:spcAft>
                <a:spcPts val="0"/>
              </a:spcAft>
              <a:buSzPts val="1080"/>
              <a:buNone/>
            </a:pPr>
            <a:r>
              <a:rPr lang="en-US" sz="1800" b="0" i="0" dirty="0">
                <a:solidFill>
                  <a:srgbClr val="2196F3"/>
                </a:solidFill>
                <a:latin typeface="Times New Roman"/>
                <a:ea typeface="Times New Roman"/>
                <a:cs typeface="Times New Roman"/>
                <a:sym typeface="Times New Roman"/>
              </a:rPr>
              <a:t>Optimization Challenges in Deep Learning</a:t>
            </a:r>
            <a:endParaRPr dirty="0"/>
          </a:p>
          <a:p>
            <a:pPr lvl="0"/>
            <a:r>
              <a:rPr lang="en-US" sz="1800" b="0" i="0" dirty="0">
                <a:latin typeface="Times New Roman"/>
                <a:ea typeface="Times New Roman"/>
                <a:cs typeface="Times New Roman"/>
                <a:sym typeface="Times New Roman"/>
              </a:rPr>
              <a:t>Most vexing challenges are local minima, saddle </a:t>
            </a:r>
            <a:r>
              <a:rPr lang="en-US" sz="1800" dirty="0">
                <a:latin typeface="Times New Roman"/>
                <a:ea typeface="Times New Roman"/>
                <a:cs typeface="Times New Roman"/>
                <a:sym typeface="Times New Roman"/>
              </a:rPr>
              <a:t>points(</a:t>
            </a:r>
            <a:r>
              <a:rPr lang="en-US" sz="1800" dirty="0">
                <a:latin typeface="Times New Roman"/>
                <a:ea typeface="Times New Roman"/>
                <a:cs typeface="Times New Roman"/>
              </a:rPr>
              <a:t>a low part of a ridge between two higher points or </a:t>
            </a:r>
            <a:r>
              <a:rPr lang="en-US" sz="1800" dirty="0" smtClean="0">
                <a:latin typeface="Times New Roman"/>
                <a:ea typeface="Times New Roman"/>
                <a:cs typeface="Times New Roman"/>
              </a:rPr>
              <a:t>peaks)</a:t>
            </a:r>
            <a:r>
              <a:rPr lang="en-US" sz="1800" dirty="0" smtClean="0">
                <a:latin typeface="Times New Roman"/>
                <a:ea typeface="Times New Roman"/>
                <a:cs typeface="Times New Roman"/>
                <a:sym typeface="Times New Roman"/>
              </a:rPr>
              <a:t>, </a:t>
            </a:r>
            <a:r>
              <a:rPr lang="en-US" sz="1800" b="0" i="0" dirty="0">
                <a:latin typeface="Times New Roman"/>
                <a:ea typeface="Times New Roman"/>
                <a:cs typeface="Times New Roman"/>
                <a:sym typeface="Times New Roman"/>
              </a:rPr>
              <a:t>and vanishing gradients</a:t>
            </a:r>
            <a:endParaRPr dirty="0"/>
          </a:p>
          <a:p>
            <a:pPr marL="160020" lvl="0" indent="0" rtl="0">
              <a:lnSpc>
                <a:spcPct val="100000"/>
              </a:lnSpc>
              <a:spcBef>
                <a:spcPts val="700"/>
              </a:spcBef>
              <a:spcAft>
                <a:spcPts val="0"/>
              </a:spcAft>
              <a:buSzPts val="1080"/>
              <a:buNone/>
            </a:pPr>
            <a:r>
              <a:rPr lang="en-US" sz="1800" b="0" i="0" dirty="0">
                <a:solidFill>
                  <a:srgbClr val="0F243E"/>
                </a:solidFill>
                <a:latin typeface="Times New Roman"/>
                <a:ea typeface="Times New Roman"/>
                <a:cs typeface="Times New Roman"/>
                <a:sym typeface="Times New Roman"/>
              </a:rPr>
              <a:t>Local Minima   		 </a:t>
            </a:r>
            <a:r>
              <a:rPr lang="en-US" sz="1800" b="0" i="0" dirty="0" smtClean="0">
                <a:solidFill>
                  <a:srgbClr val="0F243E"/>
                </a:solidFill>
                <a:latin typeface="Times New Roman"/>
                <a:ea typeface="Times New Roman"/>
                <a:cs typeface="Times New Roman"/>
                <a:sym typeface="Times New Roman"/>
              </a:rPr>
              <a:t>saddle </a:t>
            </a:r>
            <a:r>
              <a:rPr lang="en-US" sz="1800" b="0" i="0" dirty="0">
                <a:solidFill>
                  <a:srgbClr val="0F243E"/>
                </a:solidFill>
                <a:latin typeface="Times New Roman"/>
                <a:ea typeface="Times New Roman"/>
                <a:cs typeface="Times New Roman"/>
                <a:sym typeface="Times New Roman"/>
              </a:rPr>
              <a:t>points		 </a:t>
            </a:r>
            <a:r>
              <a:rPr lang="en-US" sz="1800" b="0" i="0" dirty="0" smtClean="0">
                <a:solidFill>
                  <a:srgbClr val="0F243E"/>
                </a:solidFill>
                <a:latin typeface="Times New Roman"/>
                <a:ea typeface="Times New Roman"/>
                <a:cs typeface="Times New Roman"/>
                <a:sym typeface="Times New Roman"/>
              </a:rPr>
              <a:t>vanishing </a:t>
            </a:r>
            <a:r>
              <a:rPr lang="en-US" sz="1800" b="0" i="0" dirty="0">
                <a:solidFill>
                  <a:srgbClr val="0F243E"/>
                </a:solidFill>
                <a:latin typeface="Times New Roman"/>
                <a:ea typeface="Times New Roman"/>
                <a:cs typeface="Times New Roman"/>
                <a:sym typeface="Times New Roman"/>
              </a:rPr>
              <a:t>gradients</a:t>
            </a:r>
            <a:endParaRPr sz="1800" b="0" i="0" dirty="0">
              <a:solidFill>
                <a:srgbClr val="0F243E"/>
              </a:solidFill>
              <a:latin typeface="Times New Roman"/>
              <a:ea typeface="Times New Roman"/>
              <a:cs typeface="Times New Roman"/>
              <a:sym typeface="Times New Roman"/>
            </a:endParaRPr>
          </a:p>
          <a:p>
            <a:pPr marL="160020" lvl="0" indent="0" algn="l" rtl="0">
              <a:lnSpc>
                <a:spcPct val="100000"/>
              </a:lnSpc>
              <a:spcBef>
                <a:spcPts val="700"/>
              </a:spcBef>
              <a:spcAft>
                <a:spcPts val="0"/>
              </a:spcAft>
              <a:buSzPts val="1080"/>
              <a:buNone/>
            </a:pPr>
            <a:endParaRPr sz="1800" b="0" i="0" dirty="0">
              <a:solidFill>
                <a:srgbClr val="2196F3"/>
              </a:solidFill>
              <a:latin typeface="Times New Roman"/>
              <a:ea typeface="Times New Roman"/>
              <a:cs typeface="Times New Roman"/>
              <a:sym typeface="Times New Roman"/>
            </a:endParaRPr>
          </a:p>
          <a:p>
            <a:pPr marL="457200" lvl="0" indent="-228600" algn="l" rtl="0">
              <a:lnSpc>
                <a:spcPct val="100000"/>
              </a:lnSpc>
              <a:spcBef>
                <a:spcPts val="700"/>
              </a:spcBef>
              <a:spcAft>
                <a:spcPts val="0"/>
              </a:spcAft>
              <a:buSzPts val="1080"/>
              <a:buNone/>
            </a:pPr>
            <a:endParaRPr sz="1800" b="0" i="0" dirty="0">
              <a:solidFill>
                <a:srgbClr val="292929"/>
              </a:solidFill>
              <a:latin typeface="Times New Roman"/>
              <a:ea typeface="Times New Roman"/>
              <a:cs typeface="Times New Roman"/>
              <a:sym typeface="Times New Roman"/>
            </a:endParaRPr>
          </a:p>
          <a:p>
            <a:pPr marL="457200" lvl="0" indent="-228600" algn="l" rtl="0">
              <a:lnSpc>
                <a:spcPct val="100000"/>
              </a:lnSpc>
              <a:spcBef>
                <a:spcPts val="700"/>
              </a:spcBef>
              <a:spcAft>
                <a:spcPts val="0"/>
              </a:spcAft>
              <a:buSzPts val="1080"/>
              <a:buNone/>
            </a:pPr>
            <a:endParaRPr sz="1800" b="0" i="0" dirty="0">
              <a:solidFill>
                <a:srgbClr val="292929"/>
              </a:solidFill>
              <a:latin typeface="Times New Roman"/>
              <a:ea typeface="Times New Roman"/>
              <a:cs typeface="Times New Roman"/>
              <a:sym typeface="Times New Roman"/>
            </a:endParaRPr>
          </a:p>
          <a:p>
            <a:pPr marL="457200" lvl="0" indent="-228600" algn="l" rtl="0">
              <a:lnSpc>
                <a:spcPct val="100000"/>
              </a:lnSpc>
              <a:spcBef>
                <a:spcPts val="700"/>
              </a:spcBef>
              <a:spcAft>
                <a:spcPts val="0"/>
              </a:spcAft>
              <a:buSzPts val="1080"/>
              <a:buNone/>
            </a:pPr>
            <a:endParaRPr sz="1800" dirty="0">
              <a:solidFill>
                <a:srgbClr val="292929"/>
              </a:solidFill>
              <a:latin typeface="Times New Roman"/>
              <a:ea typeface="Times New Roman"/>
              <a:cs typeface="Times New Roman"/>
              <a:sym typeface="Times New Roman"/>
            </a:endParaRPr>
          </a:p>
          <a:p>
            <a:pPr marL="457200" lvl="0" indent="-228600" algn="l" rtl="0">
              <a:lnSpc>
                <a:spcPct val="100000"/>
              </a:lnSpc>
              <a:spcBef>
                <a:spcPts val="700"/>
              </a:spcBef>
              <a:spcAft>
                <a:spcPts val="0"/>
              </a:spcAft>
              <a:buSzPts val="1080"/>
              <a:buNone/>
            </a:pPr>
            <a:endParaRPr sz="1800" b="0" i="0" dirty="0">
              <a:solidFill>
                <a:srgbClr val="292929"/>
              </a:solidFill>
              <a:latin typeface="Times New Roman"/>
              <a:ea typeface="Times New Roman"/>
              <a:cs typeface="Times New Roman"/>
              <a:sym typeface="Times New Roman"/>
            </a:endParaRPr>
          </a:p>
          <a:p>
            <a:pPr marL="457200" lvl="0" indent="-297180" algn="l" rtl="0">
              <a:lnSpc>
                <a:spcPct val="100000"/>
              </a:lnSpc>
              <a:spcBef>
                <a:spcPts val="700"/>
              </a:spcBef>
              <a:spcAft>
                <a:spcPts val="0"/>
              </a:spcAft>
              <a:buSzPts val="1080"/>
              <a:buFont typeface="Arial"/>
              <a:buChar char="•"/>
            </a:pPr>
            <a:endParaRPr lang="en-US" sz="1600" b="0" i="0" dirty="0" smtClean="0">
              <a:latin typeface="Times New Roman"/>
              <a:ea typeface="Times New Roman"/>
              <a:cs typeface="Times New Roman"/>
              <a:sym typeface="Times New Roman"/>
            </a:endParaRPr>
          </a:p>
          <a:p>
            <a:pPr marL="457200" lvl="0" indent="-297180" algn="l" rtl="0">
              <a:lnSpc>
                <a:spcPct val="100000"/>
              </a:lnSpc>
              <a:spcBef>
                <a:spcPts val="700"/>
              </a:spcBef>
              <a:spcAft>
                <a:spcPts val="0"/>
              </a:spcAft>
              <a:buSzPts val="1080"/>
              <a:buFont typeface="Arial"/>
              <a:buChar char="•"/>
            </a:pPr>
            <a:r>
              <a:rPr lang="en-US" sz="1600" b="0" i="0" dirty="0" smtClean="0">
                <a:latin typeface="Times New Roman"/>
                <a:ea typeface="Times New Roman"/>
                <a:cs typeface="Times New Roman"/>
                <a:sym typeface="Times New Roman"/>
              </a:rPr>
              <a:t>The </a:t>
            </a:r>
            <a:r>
              <a:rPr lang="en-US" sz="1600" b="0" i="0" dirty="0">
                <a:latin typeface="Times New Roman"/>
                <a:ea typeface="Times New Roman"/>
                <a:cs typeface="Times New Roman"/>
                <a:sym typeface="Times New Roman"/>
              </a:rPr>
              <a:t>optimization problems may have many local minima.</a:t>
            </a:r>
            <a:endParaRPr dirty="0"/>
          </a:p>
          <a:p>
            <a:pPr marL="457200" lvl="0" indent="-297180" algn="l" rtl="0">
              <a:lnSpc>
                <a:spcPct val="100000"/>
              </a:lnSpc>
              <a:spcBef>
                <a:spcPts val="700"/>
              </a:spcBef>
              <a:spcAft>
                <a:spcPts val="0"/>
              </a:spcAft>
              <a:buSzPts val="1080"/>
              <a:buFont typeface="Arial"/>
              <a:buChar char="•"/>
            </a:pPr>
            <a:r>
              <a:rPr lang="en-US" sz="1600" b="0" i="0" dirty="0">
                <a:latin typeface="Times New Roman"/>
                <a:ea typeface="Times New Roman"/>
                <a:cs typeface="Times New Roman"/>
                <a:sym typeface="Times New Roman"/>
              </a:rPr>
              <a:t>The problem may have even more saddle points, as generally the problems are not convex.</a:t>
            </a:r>
            <a:endParaRPr dirty="0"/>
          </a:p>
          <a:p>
            <a:pPr marL="457200" lvl="0" indent="-297180" algn="l" rtl="0">
              <a:lnSpc>
                <a:spcPct val="100000"/>
              </a:lnSpc>
              <a:spcBef>
                <a:spcPts val="700"/>
              </a:spcBef>
              <a:spcAft>
                <a:spcPts val="0"/>
              </a:spcAft>
              <a:buSzPts val="1080"/>
              <a:buFont typeface="Arial"/>
              <a:buChar char="•"/>
            </a:pPr>
            <a:r>
              <a:rPr lang="en-US" sz="1600" b="0" i="0" dirty="0">
                <a:latin typeface="Times New Roman"/>
                <a:ea typeface="Times New Roman"/>
                <a:cs typeface="Times New Roman"/>
                <a:sym typeface="Times New Roman"/>
              </a:rPr>
              <a:t>Vanishing gradients can cause optimization to stall. Often a </a:t>
            </a:r>
            <a:r>
              <a:rPr lang="en-US" sz="1600" b="0" i="0" dirty="0" err="1">
                <a:latin typeface="Times New Roman"/>
                <a:ea typeface="Times New Roman"/>
                <a:cs typeface="Times New Roman"/>
                <a:sym typeface="Times New Roman"/>
              </a:rPr>
              <a:t>reparameterization</a:t>
            </a:r>
            <a:r>
              <a:rPr lang="en-US" sz="1600" b="0" i="0" dirty="0">
                <a:latin typeface="Times New Roman"/>
                <a:ea typeface="Times New Roman"/>
                <a:cs typeface="Times New Roman"/>
                <a:sym typeface="Times New Roman"/>
              </a:rPr>
              <a:t> of the problem helps. Good initialization of the parameters can be beneficial, too</a:t>
            </a:r>
            <a:r>
              <a:rPr lang="en-US" sz="1600" b="0" i="0" dirty="0" smtClean="0">
                <a:latin typeface="Times New Roman"/>
                <a:ea typeface="Times New Roman"/>
                <a:cs typeface="Times New Roman"/>
                <a:sym typeface="Times New Roman"/>
              </a:rPr>
              <a:t>.</a:t>
            </a:r>
          </a:p>
          <a:p>
            <a:pPr marL="457200" lvl="0" indent="-297180" algn="l" rtl="0">
              <a:lnSpc>
                <a:spcPct val="100000"/>
              </a:lnSpc>
              <a:spcBef>
                <a:spcPts val="700"/>
              </a:spcBef>
              <a:spcAft>
                <a:spcPts val="0"/>
              </a:spcAft>
              <a:buSzPts val="1080"/>
              <a:buFont typeface="Arial"/>
              <a:buChar char="•"/>
            </a:pPr>
            <a:endParaRPr dirty="0"/>
          </a:p>
          <a:p>
            <a:pPr marL="160020" lvl="0" indent="0" algn="l" rtl="0">
              <a:lnSpc>
                <a:spcPct val="100000"/>
              </a:lnSpc>
              <a:spcBef>
                <a:spcPts val="700"/>
              </a:spcBef>
              <a:spcAft>
                <a:spcPts val="0"/>
              </a:spcAft>
              <a:buSzPts val="1080"/>
              <a:buNone/>
            </a:pPr>
            <a:endParaRPr sz="1800" dirty="0">
              <a:latin typeface="Times New Roman"/>
              <a:ea typeface="Times New Roman"/>
              <a:cs typeface="Times New Roman"/>
              <a:sym typeface="Times New Roman"/>
            </a:endParaRPr>
          </a:p>
        </p:txBody>
      </p:sp>
      <p:sp>
        <p:nvSpPr>
          <p:cNvPr id="621" name="Google Shape;621;gd06e03e2b6_4_207"/>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Clr>
                <a:srgbClr val="000000"/>
              </a:buClr>
              <a:buSzPct val="100000"/>
              <a:buFont typeface="Arial"/>
              <a:buNone/>
            </a:pPr>
            <a:fld id="{00000000-1234-1234-1234-123412341234}" type="slidenum">
              <a:rPr lang="en-US"/>
              <a:t>50</a:t>
            </a:fld>
            <a:endParaRPr/>
          </a:p>
        </p:txBody>
      </p:sp>
      <p:sp>
        <p:nvSpPr>
          <p:cNvPr id="622" name="Google Shape;622;gd06e03e2b6_4_207"/>
          <p:cNvSpPr txBox="1"/>
          <p:nvPr/>
        </p:nvSpPr>
        <p:spPr>
          <a:xfrm>
            <a:off x="1316598" y="6585196"/>
            <a:ext cx="6745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highlight>
                  <a:srgbClr val="FFFF00"/>
                </a:highlight>
                <a:latin typeface="Arial"/>
                <a:ea typeface="Arial"/>
                <a:cs typeface="Arial"/>
                <a:sym typeface="Arial"/>
              </a:rPr>
              <a:t>https://d2l.ai/chapter_optimization/optimization-intro.html</a:t>
            </a:r>
            <a:endParaRPr sz="1400" b="0" i="0" u="none" strike="noStrike" cap="none" dirty="0">
              <a:solidFill>
                <a:srgbClr val="000000"/>
              </a:solidFill>
              <a:latin typeface="Arial"/>
              <a:ea typeface="Arial"/>
              <a:cs typeface="Arial"/>
              <a:sym typeface="Arial"/>
            </a:endParaRPr>
          </a:p>
        </p:txBody>
      </p:sp>
      <p:pic>
        <p:nvPicPr>
          <p:cNvPr id="623" name="Google Shape;623;gd06e03e2b6_4_207"/>
          <p:cNvPicPr preferRelativeResize="0"/>
          <p:nvPr/>
        </p:nvPicPr>
        <p:blipFill rotWithShape="1">
          <a:blip r:embed="rId3">
            <a:alphaModFix/>
          </a:blip>
          <a:srcRect/>
          <a:stretch/>
        </p:blipFill>
        <p:spPr>
          <a:xfrm>
            <a:off x="452503" y="2955545"/>
            <a:ext cx="2516265" cy="1785110"/>
          </a:xfrm>
          <a:prstGeom prst="rect">
            <a:avLst/>
          </a:prstGeom>
          <a:noFill/>
          <a:ln>
            <a:noFill/>
          </a:ln>
        </p:spPr>
      </p:pic>
      <p:pic>
        <p:nvPicPr>
          <p:cNvPr id="624" name="Google Shape;624;gd06e03e2b6_4_207"/>
          <p:cNvPicPr preferRelativeResize="0"/>
          <p:nvPr/>
        </p:nvPicPr>
        <p:blipFill rotWithShape="1">
          <a:blip r:embed="rId4">
            <a:alphaModFix/>
          </a:blip>
          <a:srcRect/>
          <a:stretch/>
        </p:blipFill>
        <p:spPr>
          <a:xfrm>
            <a:off x="3226201" y="3036337"/>
            <a:ext cx="2447778" cy="1623526"/>
          </a:xfrm>
          <a:prstGeom prst="rect">
            <a:avLst/>
          </a:prstGeom>
          <a:noFill/>
          <a:ln>
            <a:noFill/>
          </a:ln>
        </p:spPr>
      </p:pic>
      <p:pic>
        <p:nvPicPr>
          <p:cNvPr id="625" name="Google Shape;625;gd06e03e2b6_4_207"/>
          <p:cNvPicPr preferRelativeResize="0"/>
          <p:nvPr/>
        </p:nvPicPr>
        <p:blipFill rotWithShape="1">
          <a:blip r:embed="rId5">
            <a:alphaModFix/>
          </a:blip>
          <a:srcRect/>
          <a:stretch/>
        </p:blipFill>
        <p:spPr>
          <a:xfrm>
            <a:off x="6051041" y="3157863"/>
            <a:ext cx="2337944" cy="1543110"/>
          </a:xfrm>
          <a:prstGeom prst="rect">
            <a:avLst/>
          </a:prstGeom>
          <a:noFill/>
          <a:ln>
            <a:noFill/>
          </a:ln>
        </p:spPr>
      </p:pic>
    </p:spTree>
    <p:extLst>
      <p:ext uri="{BB962C8B-B14F-4D97-AF65-F5344CB8AC3E}">
        <p14:creationId xmlns:p14="http://schemas.microsoft.com/office/powerpoint/2010/main" val="33034515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d06e03e2b6_4_207"/>
          <p:cNvSpPr txBox="1">
            <a:spLocks noGrp="1"/>
          </p:cNvSpPr>
          <p:nvPr>
            <p:ph type="title"/>
          </p:nvPr>
        </p:nvSpPr>
        <p:spPr>
          <a:xfrm>
            <a:off x="612648" y="365078"/>
            <a:ext cx="8153400" cy="631209"/>
          </a:xfrm>
          <a:prstGeom prst="rect">
            <a:avLst/>
          </a:prstGeom>
          <a:noFill/>
          <a:ln>
            <a:noFill/>
          </a:ln>
        </p:spPr>
        <p:txBody>
          <a:bodyPr spcFirstLastPara="1" wrap="square" lIns="91425" tIns="45700" rIns="91425" bIns="45700" anchor="ctr" anchorCtr="0">
            <a:noAutofit/>
          </a:bodyPr>
          <a:lstStyle/>
          <a:p>
            <a:pPr marL="0" lvl="0" indent="0" rtl="0">
              <a:lnSpc>
                <a:spcPct val="106000"/>
              </a:lnSpc>
              <a:spcBef>
                <a:spcPts val="0"/>
              </a:spcBef>
              <a:spcAft>
                <a:spcPts val="0"/>
              </a:spcAft>
              <a:buSzPts val="1400"/>
              <a:buNone/>
            </a:pPr>
            <a:r>
              <a:rPr lang="en-US" sz="2800" b="1" dirty="0">
                <a:latin typeface="Times New Roman"/>
                <a:ea typeface="Times New Roman"/>
                <a:cs typeface="Times New Roman"/>
                <a:sym typeface="Times New Roman"/>
              </a:rPr>
              <a:t>Optimization Methods</a:t>
            </a:r>
            <a:endParaRPr sz="2800" b="1" dirty="0">
              <a:latin typeface="Times New Roman"/>
              <a:ea typeface="Times New Roman"/>
              <a:cs typeface="Times New Roman"/>
              <a:sym typeface="Times New Roman"/>
            </a:endParaRPr>
          </a:p>
        </p:txBody>
      </p:sp>
      <p:sp>
        <p:nvSpPr>
          <p:cNvPr id="620" name="Google Shape;620;gd06e03e2b6_4_207"/>
          <p:cNvSpPr txBox="1">
            <a:spLocks noGrp="1"/>
          </p:cNvSpPr>
          <p:nvPr>
            <p:ph type="body" idx="1"/>
          </p:nvPr>
        </p:nvSpPr>
        <p:spPr>
          <a:xfrm>
            <a:off x="612648" y="1600200"/>
            <a:ext cx="8153400" cy="4495800"/>
          </a:xfrm>
          <a:prstGeom prst="rect">
            <a:avLst/>
          </a:prstGeom>
          <a:noFill/>
          <a:ln>
            <a:noFill/>
          </a:ln>
        </p:spPr>
        <p:txBody>
          <a:bodyPr spcFirstLastPara="1" wrap="square" lIns="91425" tIns="45700" rIns="91425" bIns="45700" anchor="t" anchorCtr="0">
            <a:noAutofit/>
          </a:bodyPr>
          <a:lstStyle/>
          <a:p>
            <a:pPr marL="160020" lvl="0" indent="0" algn="l" rtl="0">
              <a:lnSpc>
                <a:spcPct val="100000"/>
              </a:lnSpc>
              <a:spcBef>
                <a:spcPts val="700"/>
              </a:spcBef>
              <a:spcAft>
                <a:spcPts val="0"/>
              </a:spcAft>
              <a:buSzPts val="1080"/>
              <a:buNone/>
            </a:pPr>
            <a:r>
              <a:rPr lang="en-US" sz="1800" b="0" i="0" dirty="0">
                <a:solidFill>
                  <a:srgbClr val="2196F3"/>
                </a:solidFill>
                <a:latin typeface="Times New Roman"/>
                <a:ea typeface="Times New Roman"/>
                <a:cs typeface="Times New Roman"/>
                <a:sym typeface="Times New Roman"/>
              </a:rPr>
              <a:t>Optimization Challenges in Deep Learning</a:t>
            </a:r>
            <a:endParaRPr dirty="0"/>
          </a:p>
          <a:p>
            <a:pPr marL="160020" lvl="0" indent="0" rtl="0">
              <a:lnSpc>
                <a:spcPct val="100000"/>
              </a:lnSpc>
              <a:spcBef>
                <a:spcPts val="700"/>
              </a:spcBef>
              <a:spcAft>
                <a:spcPts val="0"/>
              </a:spcAft>
              <a:buSzPts val="1080"/>
              <a:buNone/>
            </a:pPr>
            <a:r>
              <a:rPr lang="en-US" sz="1800" b="1" i="0" dirty="0" smtClean="0">
                <a:solidFill>
                  <a:srgbClr val="0F243E"/>
                </a:solidFill>
                <a:latin typeface="Times New Roman"/>
                <a:ea typeface="Times New Roman"/>
                <a:cs typeface="Times New Roman"/>
                <a:sym typeface="Times New Roman"/>
              </a:rPr>
              <a:t>saddle </a:t>
            </a:r>
            <a:r>
              <a:rPr lang="en-US" sz="1800" b="1" i="0" dirty="0">
                <a:solidFill>
                  <a:srgbClr val="0F243E"/>
                </a:solidFill>
                <a:latin typeface="Times New Roman"/>
                <a:ea typeface="Times New Roman"/>
                <a:cs typeface="Times New Roman"/>
                <a:sym typeface="Times New Roman"/>
              </a:rPr>
              <a:t>points</a:t>
            </a:r>
            <a:r>
              <a:rPr lang="en-US" sz="1800" b="0" i="0" dirty="0">
                <a:solidFill>
                  <a:srgbClr val="0F243E"/>
                </a:solidFill>
                <a:latin typeface="Times New Roman"/>
                <a:ea typeface="Times New Roman"/>
                <a:cs typeface="Times New Roman"/>
                <a:sym typeface="Times New Roman"/>
              </a:rPr>
              <a:t>		</a:t>
            </a:r>
            <a:endParaRPr sz="1800" b="0" i="0" dirty="0">
              <a:solidFill>
                <a:srgbClr val="2196F3"/>
              </a:solidFill>
              <a:latin typeface="Times New Roman"/>
              <a:ea typeface="Times New Roman"/>
              <a:cs typeface="Times New Roman"/>
              <a:sym typeface="Times New Roman"/>
            </a:endParaRPr>
          </a:p>
          <a:p>
            <a:pPr>
              <a:buFont typeface="Arial"/>
              <a:buChar char="•"/>
            </a:pPr>
            <a:endParaRPr lang="en-US" sz="1600" dirty="0" smtClean="0">
              <a:latin typeface="Times New Roman"/>
              <a:ea typeface="Times New Roman"/>
              <a:cs typeface="Times New Roman"/>
            </a:endParaRPr>
          </a:p>
          <a:p>
            <a:pPr>
              <a:buFont typeface="Arial"/>
              <a:buChar char="•"/>
            </a:pPr>
            <a:endParaRPr lang="en-US" sz="1600" dirty="0">
              <a:latin typeface="Times New Roman"/>
              <a:ea typeface="Times New Roman"/>
              <a:cs typeface="Times New Roman"/>
            </a:endParaRPr>
          </a:p>
          <a:p>
            <a:pPr>
              <a:buFont typeface="Arial"/>
              <a:buChar char="•"/>
            </a:pPr>
            <a:endParaRPr lang="en-US" sz="1600" dirty="0" smtClean="0">
              <a:latin typeface="Times New Roman"/>
              <a:ea typeface="Times New Roman"/>
              <a:cs typeface="Times New Roman"/>
            </a:endParaRPr>
          </a:p>
          <a:p>
            <a:pPr>
              <a:buFont typeface="Arial"/>
              <a:buChar char="•"/>
            </a:pPr>
            <a:r>
              <a:rPr lang="en-US" sz="1800" dirty="0" smtClean="0">
                <a:latin typeface="Times New Roman"/>
                <a:ea typeface="Times New Roman"/>
                <a:cs typeface="Times New Roman"/>
              </a:rPr>
              <a:t>When we </a:t>
            </a:r>
            <a:r>
              <a:rPr lang="en-US" sz="1800" dirty="0">
                <a:latin typeface="Times New Roman"/>
                <a:ea typeface="Times New Roman"/>
                <a:cs typeface="Times New Roman"/>
              </a:rPr>
              <a:t>optimize neural networks or any high dimensional function, for most of the trajectory we optimize, the critical points(the points where the derivative is zero or close to zero) are saddle points. Saddle points, unlike local minima, are easily escapable</a:t>
            </a:r>
            <a:endParaRPr sz="1800" dirty="0">
              <a:latin typeface="Times New Roman"/>
              <a:ea typeface="Times New Roman"/>
              <a:cs typeface="Times New Roman"/>
              <a:sym typeface="Times New Roman"/>
            </a:endParaRPr>
          </a:p>
          <a:p>
            <a:pPr marL="457200" lvl="0" indent="-228600" algn="l" rtl="0">
              <a:lnSpc>
                <a:spcPct val="100000"/>
              </a:lnSpc>
              <a:spcBef>
                <a:spcPts val="700"/>
              </a:spcBef>
              <a:spcAft>
                <a:spcPts val="0"/>
              </a:spcAft>
              <a:buSzPts val="1080"/>
              <a:buNone/>
            </a:pPr>
            <a:endParaRPr sz="2000" b="0" i="0" dirty="0">
              <a:solidFill>
                <a:srgbClr val="292929"/>
              </a:solidFill>
              <a:latin typeface="Times New Roman"/>
              <a:ea typeface="Times New Roman"/>
              <a:cs typeface="Times New Roman"/>
              <a:sym typeface="Times New Roman"/>
            </a:endParaRPr>
          </a:p>
          <a:p>
            <a:pPr marL="457200" lvl="0" indent="-297180" algn="l" rtl="0">
              <a:lnSpc>
                <a:spcPct val="100000"/>
              </a:lnSpc>
              <a:spcBef>
                <a:spcPts val="700"/>
              </a:spcBef>
              <a:spcAft>
                <a:spcPts val="0"/>
              </a:spcAft>
              <a:buSzPts val="1080"/>
              <a:buFont typeface="Arial"/>
              <a:buChar char="•"/>
            </a:pPr>
            <a:endParaRPr dirty="0"/>
          </a:p>
          <a:p>
            <a:pPr marL="160020" lvl="0" indent="0" algn="l" rtl="0">
              <a:lnSpc>
                <a:spcPct val="100000"/>
              </a:lnSpc>
              <a:spcBef>
                <a:spcPts val="700"/>
              </a:spcBef>
              <a:spcAft>
                <a:spcPts val="0"/>
              </a:spcAft>
              <a:buSzPts val="1080"/>
              <a:buNone/>
            </a:pPr>
            <a:endParaRPr sz="1800" dirty="0">
              <a:latin typeface="Times New Roman"/>
              <a:ea typeface="Times New Roman"/>
              <a:cs typeface="Times New Roman"/>
              <a:sym typeface="Times New Roman"/>
            </a:endParaRPr>
          </a:p>
        </p:txBody>
      </p:sp>
      <p:sp>
        <p:nvSpPr>
          <p:cNvPr id="621" name="Google Shape;621;gd06e03e2b6_4_207"/>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Clr>
                <a:srgbClr val="000000"/>
              </a:buClr>
              <a:buSzPct val="100000"/>
              <a:buFont typeface="Arial"/>
              <a:buNone/>
            </a:pPr>
            <a:fld id="{00000000-1234-1234-1234-123412341234}" type="slidenum">
              <a:rPr lang="en-US"/>
              <a:t>51</a:t>
            </a:fld>
            <a:endParaRPr/>
          </a:p>
        </p:txBody>
      </p:sp>
      <p:pic>
        <p:nvPicPr>
          <p:cNvPr id="624" name="Google Shape;624;gd06e03e2b6_4_207"/>
          <p:cNvPicPr preferRelativeResize="0"/>
          <p:nvPr/>
        </p:nvPicPr>
        <p:blipFill rotWithShape="1">
          <a:blip r:embed="rId3">
            <a:alphaModFix/>
          </a:blip>
          <a:srcRect/>
          <a:stretch/>
        </p:blipFill>
        <p:spPr>
          <a:xfrm>
            <a:off x="6318270" y="1463700"/>
            <a:ext cx="2447778" cy="1623526"/>
          </a:xfrm>
          <a:prstGeom prst="rect">
            <a:avLst/>
          </a:prstGeom>
          <a:noFill/>
          <a:ln>
            <a:noFill/>
          </a:ln>
        </p:spPr>
      </p:pic>
    </p:spTree>
    <p:extLst>
      <p:ext uri="{BB962C8B-B14F-4D97-AF65-F5344CB8AC3E}">
        <p14:creationId xmlns:p14="http://schemas.microsoft.com/office/powerpoint/2010/main" val="20406294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d06e03e2b6_4_207"/>
          <p:cNvSpPr txBox="1">
            <a:spLocks noGrp="1"/>
          </p:cNvSpPr>
          <p:nvPr>
            <p:ph type="title"/>
          </p:nvPr>
        </p:nvSpPr>
        <p:spPr>
          <a:xfrm>
            <a:off x="612648" y="365078"/>
            <a:ext cx="8153400" cy="631209"/>
          </a:xfrm>
          <a:prstGeom prst="rect">
            <a:avLst/>
          </a:prstGeom>
          <a:noFill/>
          <a:ln>
            <a:noFill/>
          </a:ln>
        </p:spPr>
        <p:txBody>
          <a:bodyPr spcFirstLastPara="1" wrap="square" lIns="91425" tIns="45700" rIns="91425" bIns="45700" anchor="ctr" anchorCtr="0">
            <a:noAutofit/>
          </a:bodyPr>
          <a:lstStyle/>
          <a:p>
            <a:pPr marL="0" lvl="0" indent="0" rtl="0">
              <a:lnSpc>
                <a:spcPct val="106000"/>
              </a:lnSpc>
              <a:spcBef>
                <a:spcPts val="0"/>
              </a:spcBef>
              <a:spcAft>
                <a:spcPts val="0"/>
              </a:spcAft>
              <a:buSzPts val="1400"/>
              <a:buNone/>
            </a:pPr>
            <a:r>
              <a:rPr lang="en-US" sz="2800" b="1" dirty="0">
                <a:latin typeface="Times New Roman"/>
                <a:ea typeface="Times New Roman"/>
                <a:cs typeface="Times New Roman"/>
                <a:sym typeface="Times New Roman"/>
              </a:rPr>
              <a:t>Optimization Methods</a:t>
            </a:r>
            <a:endParaRPr sz="2800" b="1" dirty="0">
              <a:latin typeface="Times New Roman"/>
              <a:ea typeface="Times New Roman"/>
              <a:cs typeface="Times New Roman"/>
              <a:sym typeface="Times New Roman"/>
            </a:endParaRPr>
          </a:p>
        </p:txBody>
      </p:sp>
      <p:sp>
        <p:nvSpPr>
          <p:cNvPr id="620" name="Google Shape;620;gd06e03e2b6_4_207"/>
          <p:cNvSpPr txBox="1">
            <a:spLocks noGrp="1"/>
          </p:cNvSpPr>
          <p:nvPr>
            <p:ph type="body" idx="1"/>
          </p:nvPr>
        </p:nvSpPr>
        <p:spPr>
          <a:xfrm>
            <a:off x="383275" y="1995895"/>
            <a:ext cx="8153400" cy="4495800"/>
          </a:xfrm>
          <a:prstGeom prst="rect">
            <a:avLst/>
          </a:prstGeom>
          <a:noFill/>
          <a:ln>
            <a:noFill/>
          </a:ln>
        </p:spPr>
        <p:txBody>
          <a:bodyPr spcFirstLastPara="1" wrap="square" lIns="91425" tIns="45700" rIns="91425" bIns="45700" anchor="t" anchorCtr="0">
            <a:noAutofit/>
          </a:bodyPr>
          <a:lstStyle/>
          <a:p>
            <a:pPr marL="160020" lvl="0" indent="0" algn="l" rtl="0">
              <a:lnSpc>
                <a:spcPct val="100000"/>
              </a:lnSpc>
              <a:spcBef>
                <a:spcPts val="700"/>
              </a:spcBef>
              <a:spcAft>
                <a:spcPts val="0"/>
              </a:spcAft>
              <a:buSzPts val="1080"/>
              <a:buNone/>
            </a:pPr>
            <a:r>
              <a:rPr lang="en-US" sz="1800" b="0" i="0" dirty="0">
                <a:solidFill>
                  <a:srgbClr val="2196F3"/>
                </a:solidFill>
                <a:latin typeface="Times New Roman"/>
                <a:ea typeface="Times New Roman"/>
                <a:cs typeface="Times New Roman"/>
                <a:sym typeface="Times New Roman"/>
              </a:rPr>
              <a:t>Optimization Challenges in Deep </a:t>
            </a:r>
            <a:r>
              <a:rPr lang="en-US" sz="1800" b="0" i="0" dirty="0" smtClean="0">
                <a:solidFill>
                  <a:srgbClr val="2196F3"/>
                </a:solidFill>
                <a:latin typeface="Times New Roman"/>
                <a:ea typeface="Times New Roman"/>
                <a:cs typeface="Times New Roman"/>
                <a:sym typeface="Times New Roman"/>
              </a:rPr>
              <a:t>Learning</a:t>
            </a:r>
            <a:endParaRPr dirty="0" smtClean="0"/>
          </a:p>
          <a:p>
            <a:pPr marL="160020" lvl="0" indent="0" rtl="0">
              <a:lnSpc>
                <a:spcPct val="100000"/>
              </a:lnSpc>
              <a:spcBef>
                <a:spcPts val="700"/>
              </a:spcBef>
              <a:spcAft>
                <a:spcPts val="0"/>
              </a:spcAft>
              <a:buSzPts val="1080"/>
              <a:buNone/>
            </a:pPr>
            <a:r>
              <a:rPr lang="en-US" sz="1800" b="1" i="0" dirty="0" smtClean="0">
                <a:solidFill>
                  <a:srgbClr val="0F243E"/>
                </a:solidFill>
                <a:latin typeface="Times New Roman"/>
                <a:ea typeface="Times New Roman"/>
                <a:cs typeface="Times New Roman"/>
                <a:sym typeface="Times New Roman"/>
              </a:rPr>
              <a:t>vanishing gradients</a:t>
            </a:r>
            <a:endParaRPr sz="1800" b="1" i="0" dirty="0" smtClean="0">
              <a:solidFill>
                <a:srgbClr val="0F243E"/>
              </a:solidFill>
              <a:latin typeface="Times New Roman"/>
              <a:ea typeface="Times New Roman"/>
              <a:cs typeface="Times New Roman"/>
              <a:sym typeface="Times New Roman"/>
            </a:endParaRPr>
          </a:p>
          <a:p>
            <a:pPr lvl="0">
              <a:buFont typeface="Arial"/>
              <a:buChar char="•"/>
            </a:pPr>
            <a:r>
              <a:rPr lang="en-US" sz="1600" dirty="0" smtClean="0"/>
              <a:t>When </a:t>
            </a:r>
            <a:r>
              <a:rPr lang="en-US" sz="1600" dirty="0"/>
              <a:t>there are more layers in the network, the value of the product of derivative decreases until at some point the partial derivative of the loss function approaches a value close to zero, and the partial derivative </a:t>
            </a:r>
            <a:r>
              <a:rPr lang="en-US" sz="1600" dirty="0" smtClean="0"/>
              <a:t>vanishes. this is vanishing </a:t>
            </a:r>
            <a:r>
              <a:rPr lang="en-US" sz="1600" dirty="0"/>
              <a:t>gradient problem</a:t>
            </a:r>
            <a:r>
              <a:rPr lang="en-US" sz="1600" dirty="0" smtClean="0"/>
              <a:t>.</a:t>
            </a:r>
          </a:p>
          <a:p>
            <a:pPr lvl="0">
              <a:buFont typeface="Arial"/>
              <a:buChar char="•"/>
            </a:pPr>
            <a:r>
              <a:rPr lang="en-US" sz="1600" dirty="0"/>
              <a:t>With shallow networks, sigmoid function can be used as the small value of gradient does not become an issue. </a:t>
            </a:r>
            <a:endParaRPr lang="en-US" sz="1600" dirty="0" smtClean="0"/>
          </a:p>
          <a:p>
            <a:pPr lvl="0">
              <a:buFont typeface="Arial"/>
              <a:buChar char="•"/>
            </a:pPr>
            <a:r>
              <a:rPr lang="en-US" sz="1600" dirty="0" smtClean="0"/>
              <a:t>When </a:t>
            </a:r>
            <a:r>
              <a:rPr lang="en-US" sz="1600" dirty="0"/>
              <a:t>it comes to deep networks, the vanishing gradient could have a significant impact on performance. The weights of the network remain unchanged as the derivative vanishes. </a:t>
            </a:r>
            <a:endParaRPr lang="en-US" sz="1600" dirty="0" smtClean="0"/>
          </a:p>
          <a:p>
            <a:pPr lvl="0">
              <a:buFont typeface="Arial"/>
              <a:buChar char="•"/>
            </a:pPr>
            <a:r>
              <a:rPr lang="en-US" sz="1600" dirty="0" smtClean="0"/>
              <a:t>During </a:t>
            </a:r>
            <a:r>
              <a:rPr lang="en-US" sz="1600" dirty="0"/>
              <a:t>back propagation, a neural network learns by updating its weights and biases to reduce the loss function. </a:t>
            </a:r>
            <a:endParaRPr lang="en-US" sz="1600" dirty="0" smtClean="0"/>
          </a:p>
          <a:p>
            <a:pPr lvl="0">
              <a:buFont typeface="Arial"/>
              <a:buChar char="•"/>
            </a:pPr>
            <a:r>
              <a:rPr lang="en-US" sz="1600" dirty="0" smtClean="0"/>
              <a:t>In </a:t>
            </a:r>
            <a:r>
              <a:rPr lang="en-US" sz="1600" dirty="0"/>
              <a:t>a network with vanishing gradient, the weights cannot be updated, so the network cannot learn. The performance of the network will decrease as a result.</a:t>
            </a:r>
            <a:endParaRPr sz="1600" dirty="0"/>
          </a:p>
          <a:p>
            <a:pPr marL="160020" lvl="0" indent="0" algn="l" rtl="0">
              <a:lnSpc>
                <a:spcPct val="100000"/>
              </a:lnSpc>
              <a:spcBef>
                <a:spcPts val="700"/>
              </a:spcBef>
              <a:spcAft>
                <a:spcPts val="0"/>
              </a:spcAft>
              <a:buSzPts val="1080"/>
              <a:buNone/>
            </a:pPr>
            <a:endParaRPr sz="1800" dirty="0">
              <a:latin typeface="Times New Roman"/>
              <a:ea typeface="Times New Roman"/>
              <a:cs typeface="Times New Roman"/>
              <a:sym typeface="Times New Roman"/>
            </a:endParaRPr>
          </a:p>
        </p:txBody>
      </p:sp>
      <p:sp>
        <p:nvSpPr>
          <p:cNvPr id="621" name="Google Shape;621;gd06e03e2b6_4_207"/>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Clr>
                <a:srgbClr val="000000"/>
              </a:buClr>
              <a:buSzPct val="100000"/>
              <a:buFont typeface="Arial"/>
              <a:buNone/>
            </a:pPr>
            <a:fld id="{00000000-1234-1234-1234-123412341234}" type="slidenum">
              <a:rPr lang="en-US"/>
              <a:t>52</a:t>
            </a:fld>
            <a:endParaRPr/>
          </a:p>
        </p:txBody>
      </p:sp>
      <p:pic>
        <p:nvPicPr>
          <p:cNvPr id="625" name="Google Shape;625;gd06e03e2b6_4_207"/>
          <p:cNvPicPr preferRelativeResize="0"/>
          <p:nvPr/>
        </p:nvPicPr>
        <p:blipFill rotWithShape="1">
          <a:blip r:embed="rId3">
            <a:alphaModFix/>
          </a:blip>
          <a:srcRect/>
          <a:stretch/>
        </p:blipFill>
        <p:spPr>
          <a:xfrm>
            <a:off x="5581934" y="1105469"/>
            <a:ext cx="3316407" cy="1780853"/>
          </a:xfrm>
          <a:prstGeom prst="rect">
            <a:avLst/>
          </a:prstGeom>
          <a:noFill/>
          <a:ln>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20"/>
          <p:cNvSpPr txBox="1">
            <a:spLocks noGrp="1"/>
          </p:cNvSpPr>
          <p:nvPr>
            <p:ph type="subTitle" idx="1"/>
          </p:nvPr>
        </p:nvSpPr>
        <p:spPr>
          <a:xfrm>
            <a:off x="2362200" y="6019800"/>
            <a:ext cx="6705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560"/>
              <a:buNone/>
            </a:pPr>
            <a:endParaRPr dirty="0"/>
          </a:p>
          <a:p>
            <a:pPr marL="0" lvl="0" indent="0" algn="l" rtl="0">
              <a:lnSpc>
                <a:spcPct val="100000"/>
              </a:lnSpc>
              <a:spcBef>
                <a:spcPts val="700"/>
              </a:spcBef>
              <a:spcAft>
                <a:spcPts val="0"/>
              </a:spcAft>
              <a:buSzPts val="1560"/>
              <a:buNone/>
            </a:pPr>
            <a:endParaRPr dirty="0"/>
          </a:p>
          <a:p>
            <a:pPr marL="0" lvl="0" indent="0" algn="l" rtl="0">
              <a:lnSpc>
                <a:spcPct val="100000"/>
              </a:lnSpc>
              <a:spcBef>
                <a:spcPts val="700"/>
              </a:spcBef>
              <a:spcAft>
                <a:spcPts val="0"/>
              </a:spcAft>
              <a:buSzPts val="1560"/>
              <a:buNone/>
            </a:pPr>
            <a:r>
              <a:rPr lang="en-US"/>
              <a:t>Subject : </a:t>
            </a:r>
            <a:r>
              <a:rPr lang="en-US" b="1"/>
              <a:t>Deep Learning (</a:t>
            </a:r>
            <a:r>
              <a:rPr lang="en-US" b="1" smtClean="0"/>
              <a:t>PE3)</a:t>
            </a:r>
            <a:r>
              <a:rPr lang="en-US"/>
              <a:t/>
            </a:r>
            <a:br>
              <a:rPr lang="en-US"/>
            </a:br>
            <a:r>
              <a:rPr lang="en-US"/>
              <a:t/>
            </a:r>
            <a:br>
              <a:rPr lang="en-US"/>
            </a:br>
            <a:endParaRPr/>
          </a:p>
        </p:txBody>
      </p:sp>
      <p:sp>
        <p:nvSpPr>
          <p:cNvPr id="631" name="Google Shape;631;p20"/>
          <p:cNvSpPr txBox="1"/>
          <p:nvPr/>
        </p:nvSpPr>
        <p:spPr>
          <a:xfrm>
            <a:off x="533401" y="6019800"/>
            <a:ext cx="1828800" cy="685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accent2"/>
              </a:buClr>
              <a:buSzPts val="1440"/>
              <a:buFont typeface="Noto Sans Symbols"/>
              <a:buNone/>
            </a:pPr>
            <a:r>
              <a:rPr lang="en-US" sz="2400" b="0" i="0" u="none" strike="noStrike" cap="none">
                <a:solidFill>
                  <a:srgbClr val="FFFFFF"/>
                </a:solidFill>
                <a:latin typeface="Twentieth Century"/>
                <a:ea typeface="Twentieth Century"/>
                <a:cs typeface="Twentieth Century"/>
                <a:sym typeface="Twentieth Century"/>
              </a:rPr>
              <a:t>Final Year BTECH</a:t>
            </a:r>
            <a:endParaRPr sz="1800" b="0" i="0" u="none" strike="noStrike" cap="none">
              <a:solidFill>
                <a:schemeClr val="lt1"/>
              </a:solidFill>
              <a:latin typeface="Arial"/>
              <a:ea typeface="Arial"/>
              <a:cs typeface="Arial"/>
              <a:sym typeface="Arial"/>
            </a:endParaRPr>
          </a:p>
        </p:txBody>
      </p:sp>
      <p:pic>
        <p:nvPicPr>
          <p:cNvPr id="632" name="Google Shape;632;p20" descr="https://scontent-bom1-1.cdninstagram.com/vp/8923e2c79198b32fa65340b40c861791/5BACF7C9/t51.2885-19/s150x150/25021636_134077777379048_2853527330310062080_n.jpg"/>
          <p:cNvPicPr preferRelativeResize="0"/>
          <p:nvPr/>
        </p:nvPicPr>
        <p:blipFill rotWithShape="1">
          <a:blip r:embed="rId3">
            <a:alphaModFix/>
          </a:blip>
          <a:srcRect/>
          <a:stretch/>
        </p:blipFill>
        <p:spPr>
          <a:xfrm>
            <a:off x="7924800" y="95250"/>
            <a:ext cx="1123950" cy="1123950"/>
          </a:xfrm>
          <a:prstGeom prst="rect">
            <a:avLst/>
          </a:prstGeom>
          <a:noFill/>
          <a:ln>
            <a:noFill/>
          </a:ln>
        </p:spPr>
      </p:pic>
      <p:sp>
        <p:nvSpPr>
          <p:cNvPr id="633" name="Google Shape;633;p20"/>
          <p:cNvSpPr txBox="1"/>
          <p:nvPr/>
        </p:nvSpPr>
        <p:spPr>
          <a:xfrm>
            <a:off x="454674" y="3221861"/>
            <a:ext cx="8601852" cy="23082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1" i="0" u="none" strike="noStrike" cap="none" dirty="0">
                <a:solidFill>
                  <a:schemeClr val="dk1"/>
                </a:solidFill>
                <a:highlight>
                  <a:srgbClr val="FFFF00"/>
                </a:highlight>
                <a:latin typeface="Times New Roman"/>
                <a:ea typeface="Times New Roman"/>
                <a:cs typeface="Times New Roman"/>
                <a:sym typeface="Times New Roman"/>
              </a:rPr>
              <a:t>Sources:</a:t>
            </a:r>
            <a:r>
              <a:rPr lang="en-US" sz="2400" b="1" i="0" u="none" strike="noStrike" cap="none" dirty="0">
                <a:solidFill>
                  <a:srgbClr val="FFFFFF"/>
                </a:solidFill>
                <a:highlight>
                  <a:srgbClr val="FFFF00"/>
                </a:highlight>
                <a:latin typeface="Times New Roman"/>
                <a:ea typeface="Times New Roman"/>
                <a:cs typeface="Times New Roman"/>
                <a:sym typeface="Times New Roman"/>
              </a:rPr>
              <a:t> </a:t>
            </a:r>
            <a:endParaRPr sz="2400" b="1" i="0" u="none" strike="noStrike" cap="none" dirty="0">
              <a:solidFill>
                <a:srgbClr val="FFFFFF"/>
              </a:solidFill>
              <a:highlight>
                <a:srgbClr val="FFFF00"/>
              </a:highlight>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lt1"/>
              </a:buClr>
              <a:buSzPts val="2400"/>
              <a:buFont typeface="Arial"/>
              <a:buNone/>
            </a:pPr>
            <a:endParaRPr sz="2400" b="1" i="0" u="none" strike="noStrike" cap="none" dirty="0">
              <a:solidFill>
                <a:srgbClr val="FFFFFF"/>
              </a:solidFill>
              <a:highlight>
                <a:srgbClr val="FFFF00"/>
              </a:highlight>
              <a:latin typeface="Times New Roman"/>
              <a:ea typeface="Times New Roman"/>
              <a:cs typeface="Times New Roman"/>
              <a:sym typeface="Times New Roman"/>
            </a:endParaRPr>
          </a:p>
          <a:p>
            <a:pPr marL="457200" marR="0" lvl="0" indent="-457200" algn="just" rtl="0">
              <a:lnSpc>
                <a:spcPct val="100000"/>
              </a:lnSpc>
              <a:spcBef>
                <a:spcPts val="0"/>
              </a:spcBef>
              <a:spcAft>
                <a:spcPts val="0"/>
              </a:spcAft>
              <a:buClr>
                <a:schemeClr val="lt1"/>
              </a:buClr>
              <a:buSzPts val="2400"/>
              <a:buFont typeface="Twentieth Century"/>
              <a:buAutoNum type="arabicPeriod"/>
            </a:pPr>
            <a:r>
              <a:rPr lang="en-US" sz="2400" b="0" i="0" u="sng" strike="noStrike" cap="none" dirty="0">
                <a:solidFill>
                  <a:schemeClr val="lt1"/>
                </a:solidFill>
                <a:latin typeface="Times New Roman"/>
                <a:ea typeface="Times New Roman"/>
                <a:cs typeface="Times New Roman"/>
                <a:sym typeface="Times New Roman"/>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https://home.cse.ust.hk/~dekai/4211/lectures/neural_nets/Lecture14</a:t>
            </a:r>
            <a:r>
              <a:rPr lang="en-US" sz="2400" b="0" i="0" u="none" strike="noStrike" cap="none" dirty="0">
                <a:solidFill>
                  <a:schemeClr val="lt1"/>
                </a:solidFill>
                <a:latin typeface="Times New Roman"/>
                <a:ea typeface="Times New Roman"/>
                <a:cs typeface="Times New Roman"/>
                <a:sym typeface="Times New Roman"/>
              </a:rPr>
              <a:t> </a:t>
            </a: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lt1"/>
              </a:buClr>
              <a:buSzPts val="2400"/>
              <a:buFont typeface="Twentieth Century"/>
              <a:buAutoNum type="arabicPeriod"/>
            </a:pPr>
            <a:r>
              <a:rPr lang="en-US" sz="2400" b="0" i="0" u="none" strike="noStrike" cap="none" dirty="0">
                <a:solidFill>
                  <a:schemeClr val="lt1"/>
                </a:solidFill>
                <a:latin typeface="Times New Roman"/>
                <a:ea typeface="Times New Roman"/>
                <a:cs typeface="Times New Roman"/>
                <a:sym typeface="Times New Roman"/>
              </a:rPr>
              <a:t>Lecture slides for Chapter 6 of </a:t>
            </a:r>
            <a:r>
              <a:rPr lang="en-US" sz="2400" b="0" i="1" u="none" strike="noStrike" cap="none" dirty="0">
                <a:solidFill>
                  <a:schemeClr val="lt1"/>
                </a:solidFill>
                <a:latin typeface="Times New Roman"/>
                <a:ea typeface="Times New Roman"/>
                <a:cs typeface="Times New Roman"/>
                <a:sym typeface="Times New Roman"/>
              </a:rPr>
              <a:t>Deep Learning, </a:t>
            </a:r>
            <a:r>
              <a:rPr lang="en-US" sz="2400" b="0" i="0" u="sng" strike="noStrike" cap="none" dirty="0">
                <a:solidFill>
                  <a:schemeClr val="lt1"/>
                </a:solidFill>
                <a:latin typeface="Times New Roman"/>
                <a:ea typeface="Times New Roman"/>
                <a:cs typeface="Times New Roman"/>
                <a:sym typeface="Times New Roman"/>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www.deeplearningbook.org</a:t>
            </a:r>
            <a:r>
              <a:rPr lang="en-US" sz="2400" b="0" i="0" u="none" strike="noStrike" cap="none" dirty="0">
                <a:solidFill>
                  <a:schemeClr val="lt1"/>
                </a:solidFill>
                <a:latin typeface="Times New Roman"/>
                <a:ea typeface="Times New Roman"/>
                <a:cs typeface="Times New Roman"/>
                <a:sym typeface="Times New Roman"/>
              </a:rPr>
              <a:t>, Ian </a:t>
            </a:r>
            <a:r>
              <a:rPr lang="en-US" sz="2400" b="0" i="0" u="none" strike="noStrike" cap="none" dirty="0" err="1">
                <a:solidFill>
                  <a:schemeClr val="lt1"/>
                </a:solidFill>
                <a:latin typeface="Times New Roman"/>
                <a:ea typeface="Times New Roman"/>
                <a:cs typeface="Times New Roman"/>
                <a:sym typeface="Times New Roman"/>
              </a:rPr>
              <a:t>Goodfellow</a:t>
            </a:r>
            <a:r>
              <a:rPr lang="en-US" sz="2400" b="0" i="0" u="none" strike="noStrike" cap="none" dirty="0">
                <a:solidFill>
                  <a:schemeClr val="lt1"/>
                </a:solidFill>
                <a:latin typeface="Times New Roman"/>
                <a:ea typeface="Times New Roman"/>
                <a:cs typeface="Times New Roman"/>
                <a:sym typeface="Times New Roman"/>
              </a:rPr>
              <a:t> </a:t>
            </a:r>
            <a:endParaRPr sz="2400" b="0" i="0" u="none" strike="noStrike" cap="none" dirty="0">
              <a:solidFill>
                <a:schemeClr val="lt1"/>
              </a:solidFill>
              <a:latin typeface="Times New Roman"/>
              <a:ea typeface="Times New Roman"/>
              <a:cs typeface="Times New Roman"/>
              <a:sym typeface="Times New Roman"/>
            </a:endParaRPr>
          </a:p>
        </p:txBody>
      </p:sp>
      <p:sp>
        <p:nvSpPr>
          <p:cNvPr id="634" name="Google Shape;634;p20"/>
          <p:cNvSpPr txBox="1"/>
          <p:nvPr/>
        </p:nvSpPr>
        <p:spPr>
          <a:xfrm>
            <a:off x="730219" y="1519656"/>
            <a:ext cx="8050762" cy="1455463"/>
          </a:xfrm>
          <a:prstGeom prst="rect">
            <a:avLst/>
          </a:prstGeom>
          <a:noFill/>
          <a:ln>
            <a:noFill/>
          </a:ln>
        </p:spPr>
        <p:txBody>
          <a:bodyPr spcFirstLastPara="1" wrap="square" lIns="91425" tIns="45700" rIns="91425" bIns="45700" anchor="t" anchorCtr="0">
            <a:spAutoFit/>
          </a:bodyPr>
          <a:lstStyle/>
          <a:p>
            <a:pPr marL="0" marR="0" lvl="0" indent="0" algn="just" rtl="0">
              <a:lnSpc>
                <a:spcPct val="106000"/>
              </a:lnSpc>
              <a:spcBef>
                <a:spcPts val="0"/>
              </a:spcBef>
              <a:spcAft>
                <a:spcPts val="0"/>
              </a:spcAft>
              <a:buClr>
                <a:srgbClr val="000000"/>
              </a:buClr>
              <a:buSzPts val="2400"/>
              <a:buFont typeface="Arial"/>
              <a:buNone/>
            </a:pPr>
            <a:r>
              <a:rPr lang="en-US" sz="2400" b="0" i="0" u="none" strike="noStrike" cap="none">
                <a:solidFill>
                  <a:schemeClr val="lt1"/>
                </a:solidFill>
                <a:latin typeface="Times New Roman"/>
                <a:ea typeface="Times New Roman"/>
                <a:cs typeface="Times New Roman"/>
                <a:sym typeface="Times New Roman"/>
              </a:rPr>
              <a:t>Backpropogation</a:t>
            </a:r>
            <a:endParaRPr sz="2400" b="0" i="0" u="none" strike="noStrike" cap="none">
              <a:solidFill>
                <a:schemeClr val="lt1"/>
              </a:solidFill>
              <a:latin typeface="Times New Roman"/>
              <a:ea typeface="Times New Roman"/>
              <a:cs typeface="Times New Roman"/>
              <a:sym typeface="Times New Roman"/>
            </a:endParaRPr>
          </a:p>
          <a:p>
            <a:pPr marL="0" marR="0" lvl="0" indent="0" algn="just" rtl="0">
              <a:lnSpc>
                <a:spcPct val="106000"/>
              </a:lnSpc>
              <a:spcBef>
                <a:spcPts val="800"/>
              </a:spcBef>
              <a:spcAft>
                <a:spcPts val="0"/>
              </a:spcAft>
              <a:buClr>
                <a:srgbClr val="000000"/>
              </a:buClr>
              <a:buSzPts val="2400"/>
              <a:buFont typeface="Arial"/>
              <a:buNone/>
            </a:pPr>
            <a:r>
              <a:rPr lang="en-US" sz="2400" b="0" i="0" u="none" strike="noStrike" cap="none">
                <a:solidFill>
                  <a:schemeClr val="lt1"/>
                </a:solidFill>
                <a:latin typeface="Times New Roman"/>
                <a:ea typeface="Times New Roman"/>
                <a:cs typeface="Times New Roman"/>
                <a:sym typeface="Times New Roman"/>
              </a:rPr>
              <a:t>Feedforward Neural Network</a:t>
            </a:r>
            <a:endParaRPr sz="2400" b="0" i="0" u="none" strike="noStrike" cap="none">
              <a:solidFill>
                <a:schemeClr val="lt1"/>
              </a:solidFill>
              <a:latin typeface="Calibri"/>
              <a:ea typeface="Calibri"/>
              <a:cs typeface="Calibri"/>
              <a:sym typeface="Calibri"/>
            </a:endParaRPr>
          </a:p>
          <a:p>
            <a:pPr marL="0" marR="0" lvl="0" indent="0" algn="just" rtl="0">
              <a:lnSpc>
                <a:spcPct val="106000"/>
              </a:lnSpc>
              <a:spcBef>
                <a:spcPts val="80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21"/>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The Neuron Metaphor</a:t>
            </a:r>
            <a:endParaRPr>
              <a:latin typeface="Times New Roman"/>
              <a:ea typeface="Times New Roman"/>
              <a:cs typeface="Times New Roman"/>
              <a:sym typeface="Times New Roman"/>
            </a:endParaRPr>
          </a:p>
        </p:txBody>
      </p:sp>
      <p:sp>
        <p:nvSpPr>
          <p:cNvPr id="640" name="Google Shape;640;p21"/>
          <p:cNvSpPr txBox="1">
            <a:spLocks noGrp="1"/>
          </p:cNvSpPr>
          <p:nvPr>
            <p:ph type="body" idx="1"/>
          </p:nvPr>
        </p:nvSpPr>
        <p:spPr>
          <a:xfrm>
            <a:off x="612775" y="1600200"/>
            <a:ext cx="8153400" cy="4495800"/>
          </a:xfrm>
          <a:prstGeom prst="rect">
            <a:avLst/>
          </a:prstGeom>
          <a:noFill/>
          <a:ln>
            <a:noFill/>
          </a:ln>
        </p:spPr>
        <p:txBody>
          <a:bodyPr spcFirstLastPara="1" wrap="square" lIns="91425" tIns="45700" rIns="91425" bIns="45700" anchor="t" anchorCtr="0">
            <a:noAutofit/>
          </a:bodyPr>
          <a:lstStyle/>
          <a:p>
            <a:pPr marL="319088" lvl="0" indent="-319088" algn="l" rtl="0">
              <a:lnSpc>
                <a:spcPct val="100000"/>
              </a:lnSpc>
              <a:spcBef>
                <a:spcPts val="0"/>
              </a:spcBef>
              <a:spcAft>
                <a:spcPts val="0"/>
              </a:spcAft>
              <a:buSzPts val="1200"/>
              <a:buChar char="◻"/>
            </a:pPr>
            <a:r>
              <a:rPr lang="en-US" sz="2000">
                <a:latin typeface="Times New Roman"/>
                <a:ea typeface="Times New Roman"/>
                <a:cs typeface="Times New Roman"/>
                <a:sym typeface="Times New Roman"/>
              </a:rPr>
              <a:t>Neurons </a:t>
            </a:r>
            <a:r>
              <a:rPr lang="en-US" sz="1200">
                <a:latin typeface="Times New Roman"/>
                <a:ea typeface="Times New Roman"/>
                <a:cs typeface="Times New Roman"/>
                <a:sym typeface="Times New Roman"/>
              </a:rPr>
              <a:t>[1]</a:t>
            </a:r>
            <a:endParaRPr>
              <a:latin typeface="Times New Roman"/>
              <a:ea typeface="Times New Roman"/>
              <a:cs typeface="Times New Roman"/>
              <a:sym typeface="Times New Roman"/>
            </a:endParaRPr>
          </a:p>
          <a:p>
            <a:pPr marL="639763" lvl="1" indent="-273047" algn="l" rtl="0">
              <a:lnSpc>
                <a:spcPct val="100000"/>
              </a:lnSpc>
              <a:spcBef>
                <a:spcPts val="550"/>
              </a:spcBef>
              <a:spcAft>
                <a:spcPts val="0"/>
              </a:spcAft>
              <a:buSzPts val="1260"/>
              <a:buChar char="?"/>
            </a:pPr>
            <a:r>
              <a:rPr lang="en-US" sz="1800">
                <a:latin typeface="Times New Roman"/>
                <a:ea typeface="Times New Roman"/>
                <a:cs typeface="Times New Roman"/>
                <a:sym typeface="Times New Roman"/>
              </a:rPr>
              <a:t>accept information from multiple inputs</a:t>
            </a:r>
            <a:endParaRPr>
              <a:latin typeface="Times New Roman"/>
              <a:ea typeface="Times New Roman"/>
              <a:cs typeface="Times New Roman"/>
              <a:sym typeface="Times New Roman"/>
            </a:endParaRPr>
          </a:p>
          <a:p>
            <a:pPr marL="639763" lvl="1" indent="-273047" algn="l" rtl="0">
              <a:lnSpc>
                <a:spcPct val="100000"/>
              </a:lnSpc>
              <a:spcBef>
                <a:spcPts val="550"/>
              </a:spcBef>
              <a:spcAft>
                <a:spcPts val="0"/>
              </a:spcAft>
              <a:buSzPts val="1260"/>
              <a:buChar char="?"/>
            </a:pPr>
            <a:r>
              <a:rPr lang="en-US" sz="1800">
                <a:latin typeface="Times New Roman"/>
                <a:ea typeface="Times New Roman"/>
                <a:cs typeface="Times New Roman"/>
                <a:sym typeface="Times New Roman"/>
              </a:rPr>
              <a:t>transmit information to other neurons</a:t>
            </a:r>
            <a:endParaRPr>
              <a:latin typeface="Times New Roman"/>
              <a:ea typeface="Times New Roman"/>
              <a:cs typeface="Times New Roman"/>
              <a:sym typeface="Times New Roman"/>
            </a:endParaRPr>
          </a:p>
          <a:p>
            <a:pPr marL="319088" lvl="0" indent="-319088" algn="l" rtl="0">
              <a:lnSpc>
                <a:spcPct val="100000"/>
              </a:lnSpc>
              <a:spcBef>
                <a:spcPts val="700"/>
              </a:spcBef>
              <a:spcAft>
                <a:spcPts val="0"/>
              </a:spcAft>
              <a:buSzPts val="1200"/>
              <a:buChar char="◻"/>
            </a:pPr>
            <a:r>
              <a:rPr lang="en-US" sz="2000">
                <a:latin typeface="Times New Roman"/>
                <a:ea typeface="Times New Roman"/>
                <a:cs typeface="Times New Roman"/>
                <a:sym typeface="Times New Roman"/>
              </a:rPr>
              <a:t>Multiply inputs by weights along edges</a:t>
            </a:r>
            <a:endParaRPr>
              <a:latin typeface="Times New Roman"/>
              <a:ea typeface="Times New Roman"/>
              <a:cs typeface="Times New Roman"/>
              <a:sym typeface="Times New Roman"/>
            </a:endParaRPr>
          </a:p>
          <a:p>
            <a:pPr marL="319088" lvl="0" indent="-319088" algn="l" rtl="0">
              <a:lnSpc>
                <a:spcPct val="100000"/>
              </a:lnSpc>
              <a:spcBef>
                <a:spcPts val="700"/>
              </a:spcBef>
              <a:spcAft>
                <a:spcPts val="0"/>
              </a:spcAft>
              <a:buSzPts val="1200"/>
              <a:buChar char="◻"/>
            </a:pPr>
            <a:r>
              <a:rPr lang="en-US" sz="2000">
                <a:latin typeface="Times New Roman"/>
                <a:ea typeface="Times New Roman"/>
                <a:cs typeface="Times New Roman"/>
                <a:sym typeface="Times New Roman"/>
              </a:rPr>
              <a:t>Apply some function to the set of inputs at each node</a:t>
            </a:r>
            <a:endParaRPr>
              <a:latin typeface="Times New Roman"/>
              <a:ea typeface="Times New Roman"/>
              <a:cs typeface="Times New Roman"/>
              <a:sym typeface="Times New Roman"/>
            </a:endParaRPr>
          </a:p>
        </p:txBody>
      </p:sp>
      <p:pic>
        <p:nvPicPr>
          <p:cNvPr id="641" name="Google Shape;641;p21"/>
          <p:cNvPicPr preferRelativeResize="0"/>
          <p:nvPr/>
        </p:nvPicPr>
        <p:blipFill rotWithShape="1">
          <a:blip r:embed="rId3">
            <a:alphaModFix/>
          </a:blip>
          <a:srcRect/>
          <a:stretch/>
        </p:blipFill>
        <p:spPr>
          <a:xfrm>
            <a:off x="381000" y="3502025"/>
            <a:ext cx="8477250" cy="2751138"/>
          </a:xfrm>
          <a:prstGeom prst="rect">
            <a:avLst/>
          </a:prstGeom>
          <a:noFill/>
          <a:ln>
            <a:noFill/>
          </a:ln>
        </p:spPr>
      </p:pic>
      <p:sp>
        <p:nvSpPr>
          <p:cNvPr id="642" name="Google Shape;642;p21"/>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54</a:t>
            </a:fld>
            <a:endParaRPr sz="1200" b="1">
              <a:solidFill>
                <a:srgbClr val="FFFFFF"/>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gd5be30c990_0_2355"/>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Types of Neurons</a:t>
            </a:r>
            <a:endParaRPr>
              <a:latin typeface="Times New Roman"/>
              <a:ea typeface="Times New Roman"/>
              <a:cs typeface="Times New Roman"/>
              <a:sym typeface="Times New Roman"/>
            </a:endParaRPr>
          </a:p>
        </p:txBody>
      </p:sp>
      <p:cxnSp>
        <p:nvCxnSpPr>
          <p:cNvPr id="616" name="Google Shape;616;gd5be30c990_0_2355"/>
          <p:cNvCxnSpPr/>
          <p:nvPr/>
        </p:nvCxnSpPr>
        <p:spPr>
          <a:xfrm>
            <a:off x="684213" y="2046288"/>
            <a:ext cx="1130400" cy="6747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17" name="Google Shape;617;gd5be30c990_0_2355"/>
          <p:cNvCxnSpPr/>
          <p:nvPr/>
        </p:nvCxnSpPr>
        <p:spPr>
          <a:xfrm>
            <a:off x="684213" y="2655888"/>
            <a:ext cx="1130400" cy="651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18" name="Google Shape;618;gd5be30c990_0_2355"/>
          <p:cNvCxnSpPr/>
          <p:nvPr/>
        </p:nvCxnSpPr>
        <p:spPr>
          <a:xfrm rot="10800000" flipH="1">
            <a:off x="684213" y="2720850"/>
            <a:ext cx="1130400" cy="7653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19" name="Google Shape;619;gd5be30c990_0_2355"/>
          <p:cNvCxnSpPr/>
          <p:nvPr/>
        </p:nvCxnSpPr>
        <p:spPr>
          <a:xfrm rot="5400000">
            <a:off x="1924113" y="2219375"/>
            <a:ext cx="392100" cy="237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20" name="Google Shape;620;gd5be30c990_0_2355"/>
          <p:cNvCxnSpPr/>
          <p:nvPr/>
        </p:nvCxnSpPr>
        <p:spPr>
          <a:xfrm>
            <a:off x="2401888" y="2720975"/>
            <a:ext cx="8160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pic>
        <p:nvPicPr>
          <p:cNvPr id="621" name="Google Shape;621;gd5be30c990_0_2355" descr="latex-image-1.pdf"/>
          <p:cNvPicPr preferRelativeResize="0"/>
          <p:nvPr/>
        </p:nvPicPr>
        <p:blipFill rotWithShape="1">
          <a:blip r:embed="rId3">
            <a:alphaModFix/>
          </a:blip>
          <a:srcRect/>
          <a:stretch/>
        </p:blipFill>
        <p:spPr>
          <a:xfrm>
            <a:off x="931863" y="1971675"/>
            <a:ext cx="298450" cy="341313"/>
          </a:xfrm>
          <a:prstGeom prst="rect">
            <a:avLst/>
          </a:prstGeom>
          <a:noFill/>
          <a:ln>
            <a:noFill/>
          </a:ln>
        </p:spPr>
      </p:pic>
      <p:pic>
        <p:nvPicPr>
          <p:cNvPr id="622" name="Google Shape;622;gd5be30c990_0_2355" descr="latex-image-1.pdf"/>
          <p:cNvPicPr preferRelativeResize="0"/>
          <p:nvPr/>
        </p:nvPicPr>
        <p:blipFill rotWithShape="1">
          <a:blip r:embed="rId4">
            <a:alphaModFix/>
          </a:blip>
          <a:srcRect/>
          <a:stretch/>
        </p:blipFill>
        <p:spPr>
          <a:xfrm>
            <a:off x="776288" y="2535238"/>
            <a:ext cx="309562" cy="341312"/>
          </a:xfrm>
          <a:prstGeom prst="rect">
            <a:avLst/>
          </a:prstGeom>
          <a:noFill/>
          <a:ln>
            <a:noFill/>
          </a:ln>
        </p:spPr>
      </p:pic>
      <p:pic>
        <p:nvPicPr>
          <p:cNvPr id="623" name="Google Shape;623;gd5be30c990_0_2355" descr="latex-image-1.pdf"/>
          <p:cNvPicPr preferRelativeResize="0"/>
          <p:nvPr/>
        </p:nvPicPr>
        <p:blipFill rotWithShape="1">
          <a:blip r:embed="rId5">
            <a:alphaModFix/>
          </a:blip>
          <a:srcRect/>
          <a:stretch/>
        </p:blipFill>
        <p:spPr>
          <a:xfrm>
            <a:off x="1022350" y="3316288"/>
            <a:ext cx="417513" cy="341312"/>
          </a:xfrm>
          <a:prstGeom prst="rect">
            <a:avLst/>
          </a:prstGeom>
          <a:noFill/>
          <a:ln>
            <a:noFill/>
          </a:ln>
        </p:spPr>
      </p:pic>
      <p:pic>
        <p:nvPicPr>
          <p:cNvPr id="624" name="Google Shape;624;gd5be30c990_0_2355" descr="latex-image-1.pdf"/>
          <p:cNvPicPr preferRelativeResize="0"/>
          <p:nvPr/>
        </p:nvPicPr>
        <p:blipFill rotWithShape="1">
          <a:blip r:embed="rId6">
            <a:alphaModFix/>
          </a:blip>
          <a:srcRect/>
          <a:stretch/>
        </p:blipFill>
        <p:spPr>
          <a:xfrm>
            <a:off x="2220913" y="1971675"/>
            <a:ext cx="320675" cy="341313"/>
          </a:xfrm>
          <a:prstGeom prst="rect">
            <a:avLst/>
          </a:prstGeom>
          <a:noFill/>
          <a:ln>
            <a:noFill/>
          </a:ln>
        </p:spPr>
      </p:pic>
      <p:pic>
        <p:nvPicPr>
          <p:cNvPr id="625" name="Google Shape;625;gd5be30c990_0_2355" descr="latex-image-1.pdf"/>
          <p:cNvPicPr preferRelativeResize="0"/>
          <p:nvPr/>
        </p:nvPicPr>
        <p:blipFill rotWithShape="1">
          <a:blip r:embed="rId7">
            <a:alphaModFix/>
          </a:blip>
          <a:srcRect/>
          <a:stretch/>
        </p:blipFill>
        <p:spPr>
          <a:xfrm>
            <a:off x="2132013" y="1595438"/>
            <a:ext cx="127000" cy="266700"/>
          </a:xfrm>
          <a:prstGeom prst="rect">
            <a:avLst/>
          </a:prstGeom>
          <a:noFill/>
          <a:ln>
            <a:noFill/>
          </a:ln>
        </p:spPr>
      </p:pic>
      <p:pic>
        <p:nvPicPr>
          <p:cNvPr id="626" name="Google Shape;626;gd5be30c990_0_2355" descr="latex-image-1.pdf"/>
          <p:cNvPicPr preferRelativeResize="0"/>
          <p:nvPr/>
        </p:nvPicPr>
        <p:blipFill rotWithShape="1">
          <a:blip r:embed="rId8">
            <a:alphaModFix/>
          </a:blip>
          <a:srcRect/>
          <a:stretch/>
        </p:blipFill>
        <p:spPr>
          <a:xfrm>
            <a:off x="3217863" y="2620963"/>
            <a:ext cx="1054100" cy="393700"/>
          </a:xfrm>
          <a:prstGeom prst="rect">
            <a:avLst/>
          </a:prstGeom>
          <a:noFill/>
          <a:ln>
            <a:noFill/>
          </a:ln>
        </p:spPr>
      </p:pic>
      <p:grpSp>
        <p:nvGrpSpPr>
          <p:cNvPr id="627" name="Google Shape;627;gd5be30c990_0_2355"/>
          <p:cNvGrpSpPr/>
          <p:nvPr/>
        </p:nvGrpSpPr>
        <p:grpSpPr>
          <a:xfrm>
            <a:off x="1814483" y="2427263"/>
            <a:ext cx="587341" cy="587341"/>
            <a:chOff x="1814244" y="1478440"/>
            <a:chExt cx="587400" cy="587400"/>
          </a:xfrm>
        </p:grpSpPr>
        <p:sp>
          <p:nvSpPr>
            <p:cNvPr id="628" name="Google Shape;628;gd5be30c990_0_2355"/>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629" name="Google Shape;629;gd5be30c990_0_2355"/>
            <p:cNvCxnSpPr/>
            <p:nvPr/>
          </p:nvCxnSpPr>
          <p:spPr>
            <a:xfrm rot="-5400000">
              <a:off x="1936491"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sp>
        <p:nvSpPr>
          <p:cNvPr id="630" name="Google Shape;630;gd5be30c990_0_2355"/>
          <p:cNvSpPr txBox="1"/>
          <p:nvPr/>
        </p:nvSpPr>
        <p:spPr>
          <a:xfrm>
            <a:off x="2819400" y="1676400"/>
            <a:ext cx="1749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C00000"/>
                </a:solidFill>
                <a:latin typeface="Times New Roman"/>
                <a:ea typeface="Times New Roman"/>
                <a:cs typeface="Times New Roman"/>
                <a:sym typeface="Times New Roman"/>
              </a:rPr>
              <a:t>Linear Neuron</a:t>
            </a:r>
            <a:endParaRPr sz="1400" b="0" i="0" u="none" strike="noStrike" cap="none">
              <a:solidFill>
                <a:srgbClr val="000000"/>
              </a:solidFill>
              <a:latin typeface="Times New Roman"/>
              <a:ea typeface="Times New Roman"/>
              <a:cs typeface="Times New Roman"/>
              <a:sym typeface="Times New Roman"/>
            </a:endParaRPr>
          </a:p>
        </p:txBody>
      </p:sp>
      <p:sp>
        <p:nvSpPr>
          <p:cNvPr id="631" name="Google Shape;631;gd5be30c990_0_2355"/>
          <p:cNvSpPr/>
          <p:nvPr/>
        </p:nvSpPr>
        <p:spPr>
          <a:xfrm>
            <a:off x="6464300" y="373380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632" name="Google Shape;632;gd5be30c990_0_2355"/>
          <p:cNvCxnSpPr>
            <a:endCxn id="631" idx="2"/>
          </p:cNvCxnSpPr>
          <p:nvPr/>
        </p:nvCxnSpPr>
        <p:spPr>
          <a:xfrm>
            <a:off x="5333900" y="3352800"/>
            <a:ext cx="1130400" cy="6747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33" name="Google Shape;633;gd5be30c990_0_2355"/>
          <p:cNvCxnSpPr>
            <a:endCxn id="631" idx="2"/>
          </p:cNvCxnSpPr>
          <p:nvPr/>
        </p:nvCxnSpPr>
        <p:spPr>
          <a:xfrm>
            <a:off x="5333900" y="3962400"/>
            <a:ext cx="1130400" cy="651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34" name="Google Shape;634;gd5be30c990_0_2355"/>
          <p:cNvCxnSpPr>
            <a:endCxn id="631" idx="2"/>
          </p:cNvCxnSpPr>
          <p:nvPr/>
        </p:nvCxnSpPr>
        <p:spPr>
          <a:xfrm rot="10800000" flipH="1">
            <a:off x="5333900" y="4027500"/>
            <a:ext cx="1130400" cy="7653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35" name="Google Shape;635;gd5be30c990_0_2355"/>
          <p:cNvCxnSpPr>
            <a:endCxn id="631" idx="0"/>
          </p:cNvCxnSpPr>
          <p:nvPr/>
        </p:nvCxnSpPr>
        <p:spPr>
          <a:xfrm flipH="1">
            <a:off x="6758000" y="3341700"/>
            <a:ext cx="23700" cy="3921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36" name="Google Shape;636;gd5be30c990_0_2355"/>
          <p:cNvCxnSpPr>
            <a:stCxn id="631" idx="6"/>
          </p:cNvCxnSpPr>
          <p:nvPr/>
        </p:nvCxnSpPr>
        <p:spPr>
          <a:xfrm>
            <a:off x="7051700" y="4027500"/>
            <a:ext cx="8160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pic>
        <p:nvPicPr>
          <p:cNvPr id="637" name="Google Shape;637;gd5be30c990_0_2355" descr="latex-image-1.pdf"/>
          <p:cNvPicPr preferRelativeResize="0"/>
          <p:nvPr/>
        </p:nvPicPr>
        <p:blipFill rotWithShape="1">
          <a:blip r:embed="rId3">
            <a:alphaModFix/>
          </a:blip>
          <a:srcRect/>
          <a:stretch/>
        </p:blipFill>
        <p:spPr>
          <a:xfrm>
            <a:off x="5581650" y="3278188"/>
            <a:ext cx="300038" cy="341312"/>
          </a:xfrm>
          <a:prstGeom prst="rect">
            <a:avLst/>
          </a:prstGeom>
          <a:noFill/>
          <a:ln>
            <a:noFill/>
          </a:ln>
        </p:spPr>
      </p:pic>
      <p:pic>
        <p:nvPicPr>
          <p:cNvPr id="638" name="Google Shape;638;gd5be30c990_0_2355" descr="latex-image-1.pdf"/>
          <p:cNvPicPr preferRelativeResize="0"/>
          <p:nvPr/>
        </p:nvPicPr>
        <p:blipFill rotWithShape="1">
          <a:blip r:embed="rId4">
            <a:alphaModFix/>
          </a:blip>
          <a:srcRect/>
          <a:stretch/>
        </p:blipFill>
        <p:spPr>
          <a:xfrm>
            <a:off x="5426075" y="3460750"/>
            <a:ext cx="311150" cy="341313"/>
          </a:xfrm>
          <a:prstGeom prst="rect">
            <a:avLst/>
          </a:prstGeom>
          <a:noFill/>
          <a:ln>
            <a:noFill/>
          </a:ln>
        </p:spPr>
      </p:pic>
      <p:pic>
        <p:nvPicPr>
          <p:cNvPr id="639" name="Google Shape;639;gd5be30c990_0_2355" descr="latex-image-1.pdf"/>
          <p:cNvPicPr preferRelativeResize="0"/>
          <p:nvPr/>
        </p:nvPicPr>
        <p:blipFill rotWithShape="1">
          <a:blip r:embed="rId5">
            <a:alphaModFix/>
          </a:blip>
          <a:srcRect/>
          <a:stretch/>
        </p:blipFill>
        <p:spPr>
          <a:xfrm>
            <a:off x="5672138" y="4621213"/>
            <a:ext cx="417512" cy="342900"/>
          </a:xfrm>
          <a:prstGeom prst="rect">
            <a:avLst/>
          </a:prstGeom>
          <a:noFill/>
          <a:ln>
            <a:noFill/>
          </a:ln>
        </p:spPr>
      </p:pic>
      <p:pic>
        <p:nvPicPr>
          <p:cNvPr id="640" name="Google Shape;640;gd5be30c990_0_2355" descr="latex-image-1.pdf"/>
          <p:cNvPicPr preferRelativeResize="0"/>
          <p:nvPr/>
        </p:nvPicPr>
        <p:blipFill rotWithShape="1">
          <a:blip r:embed="rId6">
            <a:alphaModFix/>
          </a:blip>
          <a:srcRect/>
          <a:stretch/>
        </p:blipFill>
        <p:spPr>
          <a:xfrm>
            <a:off x="6870700" y="3278188"/>
            <a:ext cx="320675" cy="341312"/>
          </a:xfrm>
          <a:prstGeom prst="rect">
            <a:avLst/>
          </a:prstGeom>
          <a:noFill/>
          <a:ln>
            <a:noFill/>
          </a:ln>
        </p:spPr>
      </p:pic>
      <p:pic>
        <p:nvPicPr>
          <p:cNvPr id="641" name="Google Shape;641;gd5be30c990_0_2355" descr="latex-image-1.pdf"/>
          <p:cNvPicPr preferRelativeResize="0"/>
          <p:nvPr/>
        </p:nvPicPr>
        <p:blipFill rotWithShape="1">
          <a:blip r:embed="rId7">
            <a:alphaModFix/>
          </a:blip>
          <a:srcRect/>
          <a:stretch/>
        </p:blipFill>
        <p:spPr>
          <a:xfrm>
            <a:off x="6781800" y="2901950"/>
            <a:ext cx="127000" cy="266700"/>
          </a:xfrm>
          <a:prstGeom prst="rect">
            <a:avLst/>
          </a:prstGeom>
          <a:noFill/>
          <a:ln>
            <a:noFill/>
          </a:ln>
        </p:spPr>
      </p:pic>
      <p:pic>
        <p:nvPicPr>
          <p:cNvPr id="642" name="Google Shape;642;gd5be30c990_0_2355" descr="latex-image-1.pdf"/>
          <p:cNvPicPr preferRelativeResize="0"/>
          <p:nvPr/>
        </p:nvPicPr>
        <p:blipFill rotWithShape="1">
          <a:blip r:embed="rId8">
            <a:alphaModFix/>
          </a:blip>
          <a:srcRect/>
          <a:stretch/>
        </p:blipFill>
        <p:spPr>
          <a:xfrm>
            <a:off x="7867650" y="3927475"/>
            <a:ext cx="1054100" cy="393700"/>
          </a:xfrm>
          <a:prstGeom prst="rect">
            <a:avLst/>
          </a:prstGeom>
          <a:noFill/>
          <a:ln>
            <a:noFill/>
          </a:ln>
        </p:spPr>
      </p:pic>
      <p:sp>
        <p:nvSpPr>
          <p:cNvPr id="643" name="Google Shape;643;gd5be30c990_0_2355"/>
          <p:cNvSpPr txBox="1"/>
          <p:nvPr/>
        </p:nvSpPr>
        <p:spPr>
          <a:xfrm>
            <a:off x="7202488" y="2895600"/>
            <a:ext cx="1941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C00000"/>
                </a:solidFill>
                <a:latin typeface="Times New Roman"/>
                <a:ea typeface="Times New Roman"/>
                <a:cs typeface="Times New Roman"/>
                <a:sym typeface="Times New Roman"/>
              </a:rPr>
              <a:t>Logistic Neuron</a:t>
            </a:r>
            <a:endParaRPr sz="1400" b="0" i="0" u="none" strike="noStrike" cap="none">
              <a:solidFill>
                <a:srgbClr val="000000"/>
              </a:solidFill>
              <a:latin typeface="Times New Roman"/>
              <a:ea typeface="Times New Roman"/>
              <a:cs typeface="Times New Roman"/>
              <a:sym typeface="Times New Roman"/>
            </a:endParaRPr>
          </a:p>
        </p:txBody>
      </p:sp>
      <p:cxnSp>
        <p:nvCxnSpPr>
          <p:cNvPr id="644" name="Google Shape;644;gd5be30c990_0_2355"/>
          <p:cNvCxnSpPr/>
          <p:nvPr/>
        </p:nvCxnSpPr>
        <p:spPr>
          <a:xfrm rot="10800000" flipH="1">
            <a:off x="6553200" y="3886325"/>
            <a:ext cx="411300" cy="301500"/>
          </a:xfrm>
          <a:prstGeom prst="curvedConnector3">
            <a:avLst>
              <a:gd name="adj1" fmla="val 49983"/>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cxnSp>
        <p:nvCxnSpPr>
          <p:cNvPr id="645" name="Google Shape;645;gd5be30c990_0_2355"/>
          <p:cNvCxnSpPr/>
          <p:nvPr/>
        </p:nvCxnSpPr>
        <p:spPr>
          <a:xfrm>
            <a:off x="762000" y="4800600"/>
            <a:ext cx="1130400" cy="6747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46" name="Google Shape;646;gd5be30c990_0_2355"/>
          <p:cNvCxnSpPr/>
          <p:nvPr/>
        </p:nvCxnSpPr>
        <p:spPr>
          <a:xfrm>
            <a:off x="762000" y="5410200"/>
            <a:ext cx="1130400" cy="651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47" name="Google Shape;647;gd5be30c990_0_2355"/>
          <p:cNvCxnSpPr/>
          <p:nvPr/>
        </p:nvCxnSpPr>
        <p:spPr>
          <a:xfrm rot="10800000" flipH="1">
            <a:off x="762000" y="5475163"/>
            <a:ext cx="1130400" cy="7653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48" name="Google Shape;648;gd5be30c990_0_2355"/>
          <p:cNvCxnSpPr/>
          <p:nvPr/>
        </p:nvCxnSpPr>
        <p:spPr>
          <a:xfrm rot="5400000">
            <a:off x="2001900" y="4973688"/>
            <a:ext cx="392100" cy="237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49" name="Google Shape;649;gd5be30c990_0_2355"/>
          <p:cNvCxnSpPr/>
          <p:nvPr/>
        </p:nvCxnSpPr>
        <p:spPr>
          <a:xfrm>
            <a:off x="2479675" y="5475288"/>
            <a:ext cx="8160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pic>
        <p:nvPicPr>
          <p:cNvPr id="650" name="Google Shape;650;gd5be30c990_0_2355" descr="latex-image-1.pdf"/>
          <p:cNvPicPr preferRelativeResize="0"/>
          <p:nvPr/>
        </p:nvPicPr>
        <p:blipFill rotWithShape="1">
          <a:blip r:embed="rId3">
            <a:alphaModFix/>
          </a:blip>
          <a:srcRect/>
          <a:stretch/>
        </p:blipFill>
        <p:spPr>
          <a:xfrm>
            <a:off x="1009650" y="4725988"/>
            <a:ext cx="300038" cy="341312"/>
          </a:xfrm>
          <a:prstGeom prst="rect">
            <a:avLst/>
          </a:prstGeom>
          <a:noFill/>
          <a:ln>
            <a:noFill/>
          </a:ln>
        </p:spPr>
      </p:pic>
      <p:pic>
        <p:nvPicPr>
          <p:cNvPr id="651" name="Google Shape;651;gd5be30c990_0_2355" descr="latex-image-1.pdf"/>
          <p:cNvPicPr preferRelativeResize="0"/>
          <p:nvPr/>
        </p:nvPicPr>
        <p:blipFill rotWithShape="1">
          <a:blip r:embed="rId4">
            <a:alphaModFix/>
          </a:blip>
          <a:srcRect/>
          <a:stretch/>
        </p:blipFill>
        <p:spPr>
          <a:xfrm>
            <a:off x="854075" y="5289550"/>
            <a:ext cx="311150" cy="341313"/>
          </a:xfrm>
          <a:prstGeom prst="rect">
            <a:avLst/>
          </a:prstGeom>
          <a:noFill/>
          <a:ln>
            <a:noFill/>
          </a:ln>
        </p:spPr>
      </p:pic>
      <p:pic>
        <p:nvPicPr>
          <p:cNvPr id="652" name="Google Shape;652;gd5be30c990_0_2355" descr="latex-image-1.pdf"/>
          <p:cNvPicPr preferRelativeResize="0"/>
          <p:nvPr/>
        </p:nvPicPr>
        <p:blipFill rotWithShape="1">
          <a:blip r:embed="rId5">
            <a:alphaModFix/>
          </a:blip>
          <a:srcRect/>
          <a:stretch/>
        </p:blipFill>
        <p:spPr>
          <a:xfrm>
            <a:off x="1100138" y="6069013"/>
            <a:ext cx="417512" cy="342900"/>
          </a:xfrm>
          <a:prstGeom prst="rect">
            <a:avLst/>
          </a:prstGeom>
          <a:noFill/>
          <a:ln>
            <a:noFill/>
          </a:ln>
        </p:spPr>
      </p:pic>
      <p:pic>
        <p:nvPicPr>
          <p:cNvPr id="653" name="Google Shape;653;gd5be30c990_0_2355" descr="latex-image-1.pdf"/>
          <p:cNvPicPr preferRelativeResize="0"/>
          <p:nvPr/>
        </p:nvPicPr>
        <p:blipFill rotWithShape="1">
          <a:blip r:embed="rId6">
            <a:alphaModFix/>
          </a:blip>
          <a:srcRect/>
          <a:stretch/>
        </p:blipFill>
        <p:spPr>
          <a:xfrm>
            <a:off x="2298700" y="4725988"/>
            <a:ext cx="320675" cy="341312"/>
          </a:xfrm>
          <a:prstGeom prst="rect">
            <a:avLst/>
          </a:prstGeom>
          <a:noFill/>
          <a:ln>
            <a:noFill/>
          </a:ln>
        </p:spPr>
      </p:pic>
      <p:pic>
        <p:nvPicPr>
          <p:cNvPr id="654" name="Google Shape;654;gd5be30c990_0_2355" descr="latex-image-1.pdf"/>
          <p:cNvPicPr preferRelativeResize="0"/>
          <p:nvPr/>
        </p:nvPicPr>
        <p:blipFill rotWithShape="1">
          <a:blip r:embed="rId7">
            <a:alphaModFix/>
          </a:blip>
          <a:srcRect/>
          <a:stretch/>
        </p:blipFill>
        <p:spPr>
          <a:xfrm>
            <a:off x="2209800" y="4349750"/>
            <a:ext cx="127000" cy="266700"/>
          </a:xfrm>
          <a:prstGeom prst="rect">
            <a:avLst/>
          </a:prstGeom>
          <a:noFill/>
          <a:ln>
            <a:noFill/>
          </a:ln>
        </p:spPr>
      </p:pic>
      <p:pic>
        <p:nvPicPr>
          <p:cNvPr id="655" name="Google Shape;655;gd5be30c990_0_2355" descr="latex-image-1.pdf"/>
          <p:cNvPicPr preferRelativeResize="0"/>
          <p:nvPr/>
        </p:nvPicPr>
        <p:blipFill rotWithShape="1">
          <a:blip r:embed="rId8">
            <a:alphaModFix/>
          </a:blip>
          <a:srcRect/>
          <a:stretch/>
        </p:blipFill>
        <p:spPr>
          <a:xfrm>
            <a:off x="3295650" y="5375275"/>
            <a:ext cx="1054100" cy="393700"/>
          </a:xfrm>
          <a:prstGeom prst="rect">
            <a:avLst/>
          </a:prstGeom>
          <a:noFill/>
          <a:ln>
            <a:noFill/>
          </a:ln>
        </p:spPr>
      </p:pic>
      <p:sp>
        <p:nvSpPr>
          <p:cNvPr id="656" name="Google Shape;656;gd5be30c990_0_2355"/>
          <p:cNvSpPr txBox="1"/>
          <p:nvPr/>
        </p:nvSpPr>
        <p:spPr>
          <a:xfrm>
            <a:off x="2954338" y="4681538"/>
            <a:ext cx="14034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C00000"/>
                </a:solidFill>
                <a:latin typeface="Times New Roman"/>
                <a:ea typeface="Times New Roman"/>
                <a:cs typeface="Times New Roman"/>
                <a:sym typeface="Times New Roman"/>
              </a:rPr>
              <a:t>Perceptron</a:t>
            </a:r>
            <a:endParaRPr sz="1400" b="0" i="0" u="none" strike="noStrike" cap="none">
              <a:solidFill>
                <a:srgbClr val="000000"/>
              </a:solidFill>
              <a:latin typeface="Times New Roman"/>
              <a:ea typeface="Times New Roman"/>
              <a:cs typeface="Times New Roman"/>
              <a:sym typeface="Times New Roman"/>
            </a:endParaRPr>
          </a:p>
        </p:txBody>
      </p:sp>
      <p:grpSp>
        <p:nvGrpSpPr>
          <p:cNvPr id="657" name="Google Shape;657;gd5be30c990_0_2355"/>
          <p:cNvGrpSpPr/>
          <p:nvPr/>
        </p:nvGrpSpPr>
        <p:grpSpPr>
          <a:xfrm>
            <a:off x="1892266" y="5181522"/>
            <a:ext cx="587341" cy="587341"/>
            <a:chOff x="2061894" y="4690975"/>
            <a:chExt cx="587400" cy="587400"/>
          </a:xfrm>
        </p:grpSpPr>
        <p:sp>
          <p:nvSpPr>
            <p:cNvPr id="658" name="Google Shape;658;gd5be30c990_0_2355"/>
            <p:cNvSpPr/>
            <p:nvPr/>
          </p:nvSpPr>
          <p:spPr>
            <a:xfrm>
              <a:off x="2061894" y="4690975"/>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659" name="Google Shape;659;gd5be30c990_0_2355"/>
            <p:cNvCxnSpPr/>
            <p:nvPr/>
          </p:nvCxnSpPr>
          <p:spPr>
            <a:xfrm rot="10800000" flipH="1">
              <a:off x="2155565" y="4830774"/>
              <a:ext cx="351000" cy="284100"/>
            </a:xfrm>
            <a:prstGeom prst="bentConnector3">
              <a:avLst>
                <a:gd name="adj1" fmla="val 146696"/>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sp>
        <p:nvSpPr>
          <p:cNvPr id="660" name="Google Shape;660;gd5be30c990_0_2355"/>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55</a:t>
            </a:fld>
            <a:endParaRPr sz="1200" b="1">
              <a:solidFill>
                <a:srgbClr val="FFFFFF"/>
              </a:solidFill>
              <a:latin typeface="Twentieth Century"/>
              <a:ea typeface="Twentieth Century"/>
              <a:cs typeface="Twentieth Century"/>
              <a:sym typeface="Twentieth Century"/>
            </a:endParaRPr>
          </a:p>
        </p:txBody>
      </p:sp>
    </p:spTree>
    <p:extLst>
      <p:ext uri="{BB962C8B-B14F-4D97-AF65-F5344CB8AC3E}">
        <p14:creationId xmlns:p14="http://schemas.microsoft.com/office/powerpoint/2010/main" val="12944402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gd5be30c990_0_2404"/>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Multilayer Networks</a:t>
            </a:r>
            <a:endParaRPr>
              <a:latin typeface="Times New Roman"/>
              <a:ea typeface="Times New Roman"/>
              <a:cs typeface="Times New Roman"/>
              <a:sym typeface="Times New Roman"/>
            </a:endParaRPr>
          </a:p>
        </p:txBody>
      </p:sp>
      <p:sp>
        <p:nvSpPr>
          <p:cNvPr id="666" name="Google Shape;666;gd5be30c990_0_2404"/>
          <p:cNvSpPr txBox="1">
            <a:spLocks noGrp="1"/>
          </p:cNvSpPr>
          <p:nvPr>
            <p:ph type="body" idx="1"/>
          </p:nvPr>
        </p:nvSpPr>
        <p:spPr>
          <a:xfrm>
            <a:off x="457200" y="1600200"/>
            <a:ext cx="8229600" cy="1204800"/>
          </a:xfrm>
          <a:prstGeom prst="rect">
            <a:avLst/>
          </a:prstGeom>
          <a:noFill/>
          <a:ln>
            <a:noFill/>
          </a:ln>
        </p:spPr>
        <p:txBody>
          <a:bodyPr spcFirstLastPara="1" wrap="square" lIns="91425" tIns="45700" rIns="91425" bIns="45700" anchor="t" anchorCtr="0">
            <a:noAutofit/>
          </a:bodyPr>
          <a:lstStyle/>
          <a:p>
            <a:pPr marL="319087" lvl="0" indent="-319087" algn="l" rtl="0">
              <a:lnSpc>
                <a:spcPct val="100000"/>
              </a:lnSpc>
              <a:spcBef>
                <a:spcPts val="0"/>
              </a:spcBef>
              <a:spcAft>
                <a:spcPts val="0"/>
              </a:spcAft>
              <a:buSzPts val="1200"/>
              <a:buChar char="◻"/>
            </a:pPr>
            <a:r>
              <a:rPr lang="en-US" sz="2000">
                <a:latin typeface="Times New Roman"/>
                <a:ea typeface="Times New Roman"/>
                <a:cs typeface="Times New Roman"/>
                <a:sym typeface="Times New Roman"/>
              </a:rPr>
              <a:t>Cascade Neurons together</a:t>
            </a:r>
            <a:endParaRPr>
              <a:latin typeface="Times New Roman"/>
              <a:ea typeface="Times New Roman"/>
              <a:cs typeface="Times New Roman"/>
              <a:sym typeface="Times New Roman"/>
            </a:endParaRPr>
          </a:p>
          <a:p>
            <a:pPr marL="319087" lvl="0" indent="-319087" algn="l" rtl="0">
              <a:lnSpc>
                <a:spcPct val="100000"/>
              </a:lnSpc>
              <a:spcBef>
                <a:spcPts val="700"/>
              </a:spcBef>
              <a:spcAft>
                <a:spcPts val="0"/>
              </a:spcAft>
              <a:buSzPts val="1200"/>
              <a:buChar char="◻"/>
            </a:pPr>
            <a:r>
              <a:rPr lang="en-US" sz="2000">
                <a:latin typeface="Times New Roman"/>
                <a:ea typeface="Times New Roman"/>
                <a:cs typeface="Times New Roman"/>
                <a:sym typeface="Times New Roman"/>
              </a:rPr>
              <a:t>The output from one layer is the input to the next</a:t>
            </a:r>
            <a:endParaRPr>
              <a:latin typeface="Times New Roman"/>
              <a:ea typeface="Times New Roman"/>
              <a:cs typeface="Times New Roman"/>
              <a:sym typeface="Times New Roman"/>
            </a:endParaRPr>
          </a:p>
          <a:p>
            <a:pPr marL="319087" lvl="0" indent="-319087" algn="l" rtl="0">
              <a:lnSpc>
                <a:spcPct val="100000"/>
              </a:lnSpc>
              <a:spcBef>
                <a:spcPts val="700"/>
              </a:spcBef>
              <a:spcAft>
                <a:spcPts val="0"/>
              </a:spcAft>
              <a:buSzPts val="1200"/>
              <a:buChar char="◻"/>
            </a:pPr>
            <a:r>
              <a:rPr lang="en-US" sz="2000">
                <a:latin typeface="Times New Roman"/>
                <a:ea typeface="Times New Roman"/>
                <a:cs typeface="Times New Roman"/>
                <a:sym typeface="Times New Roman"/>
              </a:rPr>
              <a:t>Each Layer has its own sets of weights</a:t>
            </a:r>
            <a:endParaRPr>
              <a:latin typeface="Times New Roman"/>
              <a:ea typeface="Times New Roman"/>
              <a:cs typeface="Times New Roman"/>
              <a:sym typeface="Times New Roman"/>
            </a:endParaRPr>
          </a:p>
          <a:p>
            <a:pPr marL="319087" lvl="0" indent="-319087" algn="l" rtl="0">
              <a:lnSpc>
                <a:spcPct val="100000"/>
              </a:lnSpc>
              <a:spcBef>
                <a:spcPts val="700"/>
              </a:spcBef>
              <a:spcAft>
                <a:spcPts val="0"/>
              </a:spcAft>
              <a:buSzPts val="1200"/>
              <a:buFont typeface="Noto Sans Symbols"/>
              <a:buNone/>
            </a:pPr>
            <a:endParaRPr sz="2000">
              <a:latin typeface="Times New Roman"/>
              <a:ea typeface="Times New Roman"/>
              <a:cs typeface="Times New Roman"/>
              <a:sym typeface="Times New Roman"/>
            </a:endParaRPr>
          </a:p>
        </p:txBody>
      </p:sp>
      <p:pic>
        <p:nvPicPr>
          <p:cNvPr id="667" name="Google Shape;667;gd5be30c990_0_2404" descr="latex-image-1.pdf"/>
          <p:cNvPicPr preferRelativeResize="0"/>
          <p:nvPr/>
        </p:nvPicPr>
        <p:blipFill rotWithShape="1">
          <a:blip r:embed="rId3">
            <a:alphaModFix/>
          </a:blip>
          <a:srcRect/>
          <a:stretch/>
        </p:blipFill>
        <p:spPr>
          <a:xfrm>
            <a:off x="968375" y="3162300"/>
            <a:ext cx="279400" cy="190500"/>
          </a:xfrm>
          <a:prstGeom prst="rect">
            <a:avLst/>
          </a:prstGeom>
          <a:noFill/>
          <a:ln>
            <a:noFill/>
          </a:ln>
        </p:spPr>
      </p:pic>
      <p:pic>
        <p:nvPicPr>
          <p:cNvPr id="668" name="Google Shape;668;gd5be30c990_0_2404" descr="latex-image-1.pdf"/>
          <p:cNvPicPr preferRelativeResize="0"/>
          <p:nvPr/>
        </p:nvPicPr>
        <p:blipFill rotWithShape="1">
          <a:blip r:embed="rId4">
            <a:alphaModFix/>
          </a:blip>
          <a:srcRect/>
          <a:stretch/>
        </p:blipFill>
        <p:spPr>
          <a:xfrm>
            <a:off x="974725" y="3865563"/>
            <a:ext cx="266700" cy="190500"/>
          </a:xfrm>
          <a:prstGeom prst="rect">
            <a:avLst/>
          </a:prstGeom>
          <a:noFill/>
          <a:ln>
            <a:noFill/>
          </a:ln>
        </p:spPr>
      </p:pic>
      <p:pic>
        <p:nvPicPr>
          <p:cNvPr id="669" name="Google Shape;669;gd5be30c990_0_2404" descr="latex-image-1.pdf"/>
          <p:cNvPicPr preferRelativeResize="0"/>
          <p:nvPr/>
        </p:nvPicPr>
        <p:blipFill rotWithShape="1">
          <a:blip r:embed="rId5">
            <a:alphaModFix/>
          </a:blip>
          <a:srcRect/>
          <a:stretch/>
        </p:blipFill>
        <p:spPr>
          <a:xfrm>
            <a:off x="942975" y="4595813"/>
            <a:ext cx="279400" cy="190500"/>
          </a:xfrm>
          <a:prstGeom prst="rect">
            <a:avLst/>
          </a:prstGeom>
          <a:noFill/>
          <a:ln>
            <a:noFill/>
          </a:ln>
        </p:spPr>
      </p:pic>
      <p:pic>
        <p:nvPicPr>
          <p:cNvPr id="670" name="Google Shape;670;gd5be30c990_0_2404" descr="latex-image-1.pdf"/>
          <p:cNvPicPr preferRelativeResize="0"/>
          <p:nvPr/>
        </p:nvPicPr>
        <p:blipFill rotWithShape="1">
          <a:blip r:embed="rId6">
            <a:alphaModFix/>
          </a:blip>
          <a:srcRect/>
          <a:stretch/>
        </p:blipFill>
        <p:spPr>
          <a:xfrm>
            <a:off x="865188" y="5395913"/>
            <a:ext cx="355600" cy="190500"/>
          </a:xfrm>
          <a:prstGeom prst="rect">
            <a:avLst/>
          </a:prstGeom>
          <a:noFill/>
          <a:ln>
            <a:noFill/>
          </a:ln>
        </p:spPr>
      </p:pic>
      <p:cxnSp>
        <p:nvCxnSpPr>
          <p:cNvPr id="671" name="Google Shape;671;gd5be30c990_0_2404"/>
          <p:cNvCxnSpPr/>
          <p:nvPr/>
        </p:nvCxnSpPr>
        <p:spPr>
          <a:xfrm>
            <a:off x="3089275" y="3335332"/>
            <a:ext cx="1914600" cy="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72" name="Google Shape;672;gd5be30c990_0_2404"/>
          <p:cNvCxnSpPr/>
          <p:nvPr/>
        </p:nvCxnSpPr>
        <p:spPr>
          <a:xfrm>
            <a:off x="3089275" y="3335228"/>
            <a:ext cx="2000400" cy="8178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73" name="Google Shape;673;gd5be30c990_0_2404"/>
          <p:cNvCxnSpPr/>
          <p:nvPr/>
        </p:nvCxnSpPr>
        <p:spPr>
          <a:xfrm>
            <a:off x="3089275" y="3335332"/>
            <a:ext cx="2000400" cy="18513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74" name="Google Shape;674;gd5be30c990_0_2404"/>
          <p:cNvCxnSpPr/>
          <p:nvPr/>
        </p:nvCxnSpPr>
        <p:spPr>
          <a:xfrm rot="10800000" flipH="1">
            <a:off x="3089275" y="3335358"/>
            <a:ext cx="1914600" cy="10254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75" name="Google Shape;675;gd5be30c990_0_2404"/>
          <p:cNvCxnSpPr/>
          <p:nvPr/>
        </p:nvCxnSpPr>
        <p:spPr>
          <a:xfrm>
            <a:off x="3089275" y="4360654"/>
            <a:ext cx="1914600" cy="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76" name="Google Shape;676;gd5be30c990_0_2404"/>
          <p:cNvCxnSpPr/>
          <p:nvPr/>
        </p:nvCxnSpPr>
        <p:spPr>
          <a:xfrm>
            <a:off x="3089275" y="4360758"/>
            <a:ext cx="1914600" cy="1033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77" name="Google Shape;677;gd5be30c990_0_2404"/>
          <p:cNvCxnSpPr/>
          <p:nvPr/>
        </p:nvCxnSpPr>
        <p:spPr>
          <a:xfrm>
            <a:off x="3089275" y="5394326"/>
            <a:ext cx="19146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78" name="Google Shape;678;gd5be30c990_0_2404"/>
          <p:cNvCxnSpPr/>
          <p:nvPr/>
        </p:nvCxnSpPr>
        <p:spPr>
          <a:xfrm rot="10800000" flipH="1">
            <a:off x="3089275" y="4568322"/>
            <a:ext cx="2000400" cy="8259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79" name="Google Shape;679;gd5be30c990_0_2404"/>
          <p:cNvCxnSpPr>
            <a:endCxn id="680" idx="3"/>
          </p:cNvCxnSpPr>
          <p:nvPr/>
        </p:nvCxnSpPr>
        <p:spPr>
          <a:xfrm rot="10800000" flipH="1">
            <a:off x="3089275" y="3637226"/>
            <a:ext cx="2006400" cy="17571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81" name="Google Shape;681;gd5be30c990_0_2404"/>
          <p:cNvCxnSpPr/>
          <p:nvPr/>
        </p:nvCxnSpPr>
        <p:spPr>
          <a:xfrm>
            <a:off x="1247900" y="3257632"/>
            <a:ext cx="1254000" cy="777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82" name="Google Shape;682;gd5be30c990_0_2404"/>
          <p:cNvCxnSpPr/>
          <p:nvPr/>
        </p:nvCxnSpPr>
        <p:spPr>
          <a:xfrm>
            <a:off x="1246619" y="3257589"/>
            <a:ext cx="1341300" cy="895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83" name="Google Shape;683;gd5be30c990_0_2404"/>
          <p:cNvCxnSpPr/>
          <p:nvPr/>
        </p:nvCxnSpPr>
        <p:spPr>
          <a:xfrm>
            <a:off x="1246619" y="3257957"/>
            <a:ext cx="1341300" cy="19287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84" name="Google Shape;684;gd5be30c990_0_2404"/>
          <p:cNvCxnSpPr/>
          <p:nvPr/>
        </p:nvCxnSpPr>
        <p:spPr>
          <a:xfrm rot="10800000" flipH="1">
            <a:off x="1241300" y="3335332"/>
            <a:ext cx="1260600" cy="625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85" name="Google Shape;685;gd5be30c990_0_2404"/>
          <p:cNvCxnSpPr/>
          <p:nvPr/>
        </p:nvCxnSpPr>
        <p:spPr>
          <a:xfrm>
            <a:off x="1241300" y="3960558"/>
            <a:ext cx="1260600" cy="4002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86" name="Google Shape;686;gd5be30c990_0_2404"/>
          <p:cNvCxnSpPr/>
          <p:nvPr/>
        </p:nvCxnSpPr>
        <p:spPr>
          <a:xfrm>
            <a:off x="1241300" y="3960926"/>
            <a:ext cx="1260600" cy="14334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87" name="Google Shape;687;gd5be30c990_0_2404"/>
          <p:cNvCxnSpPr/>
          <p:nvPr/>
        </p:nvCxnSpPr>
        <p:spPr>
          <a:xfrm rot="10800000" flipH="1">
            <a:off x="1221119" y="3543000"/>
            <a:ext cx="1366800" cy="11478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88" name="Google Shape;688;gd5be30c990_0_2404"/>
          <p:cNvCxnSpPr/>
          <p:nvPr/>
        </p:nvCxnSpPr>
        <p:spPr>
          <a:xfrm rot="10800000" flipH="1">
            <a:off x="1222400" y="4360758"/>
            <a:ext cx="1279500" cy="3303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89" name="Google Shape;689;gd5be30c990_0_2404"/>
          <p:cNvCxnSpPr/>
          <p:nvPr/>
        </p:nvCxnSpPr>
        <p:spPr>
          <a:xfrm rot="10800000" flipH="1">
            <a:off x="1220900" y="5394326"/>
            <a:ext cx="1281000" cy="969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90" name="Google Shape;690;gd5be30c990_0_2404"/>
          <p:cNvCxnSpPr/>
          <p:nvPr/>
        </p:nvCxnSpPr>
        <p:spPr>
          <a:xfrm rot="10800000" flipH="1">
            <a:off x="1219619" y="4568426"/>
            <a:ext cx="1368300" cy="9222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91" name="Google Shape;691;gd5be30c990_0_2404"/>
          <p:cNvCxnSpPr/>
          <p:nvPr/>
        </p:nvCxnSpPr>
        <p:spPr>
          <a:xfrm>
            <a:off x="1222400" y="4691126"/>
            <a:ext cx="1279500" cy="7032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80" name="Google Shape;680;gd5be30c990_0_2404"/>
          <p:cNvCxnSpPr/>
          <p:nvPr/>
        </p:nvCxnSpPr>
        <p:spPr>
          <a:xfrm rot="10800000" flipH="1">
            <a:off x="1219619" y="3543000"/>
            <a:ext cx="1368300" cy="19479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92" name="Google Shape;692;gd5be30c990_0_2404"/>
          <p:cNvCxnSpPr/>
          <p:nvPr/>
        </p:nvCxnSpPr>
        <p:spPr>
          <a:xfrm rot="10800000" flipH="1">
            <a:off x="5591040" y="4687631"/>
            <a:ext cx="1792500" cy="706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93" name="Google Shape;693;gd5be30c990_0_2404"/>
          <p:cNvCxnSpPr/>
          <p:nvPr/>
        </p:nvCxnSpPr>
        <p:spPr>
          <a:xfrm>
            <a:off x="5590808" y="4360759"/>
            <a:ext cx="1687500" cy="699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94" name="Google Shape;694;gd5be30c990_0_2404"/>
          <p:cNvCxnSpPr/>
          <p:nvPr/>
        </p:nvCxnSpPr>
        <p:spPr>
          <a:xfrm>
            <a:off x="5389346" y="3374260"/>
            <a:ext cx="1994400" cy="799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695" name="Google Shape;695;gd5be30c990_0_2404"/>
          <p:cNvCxnSpPr>
            <a:stCxn id="696" idx="6"/>
          </p:cNvCxnSpPr>
          <p:nvPr/>
        </p:nvCxnSpPr>
        <p:spPr>
          <a:xfrm rot="10800000" flipH="1">
            <a:off x="7873142" y="4364235"/>
            <a:ext cx="295800" cy="82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pic>
        <p:nvPicPr>
          <p:cNvPr id="697" name="Google Shape;697;gd5be30c990_0_2404" descr="latex-image-1.pdf"/>
          <p:cNvPicPr preferRelativeResize="0"/>
          <p:nvPr/>
        </p:nvPicPr>
        <p:blipFill rotWithShape="1">
          <a:blip r:embed="rId7">
            <a:alphaModFix/>
          </a:blip>
          <a:srcRect/>
          <a:stretch/>
        </p:blipFill>
        <p:spPr>
          <a:xfrm>
            <a:off x="8180388" y="4175125"/>
            <a:ext cx="850900" cy="381000"/>
          </a:xfrm>
          <a:prstGeom prst="rect">
            <a:avLst/>
          </a:prstGeom>
          <a:noFill/>
          <a:ln>
            <a:noFill/>
          </a:ln>
        </p:spPr>
      </p:pic>
      <p:sp>
        <p:nvSpPr>
          <p:cNvPr id="698" name="Google Shape;698;gd5be30c990_0_2404"/>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56</a:t>
            </a:fld>
            <a:endParaRPr sz="1200" b="1">
              <a:solidFill>
                <a:srgbClr val="FFFFFF"/>
              </a:solidFill>
              <a:latin typeface="Twentieth Century"/>
              <a:ea typeface="Twentieth Century"/>
              <a:cs typeface="Twentieth Century"/>
              <a:sym typeface="Twentieth Century"/>
            </a:endParaRPr>
          </a:p>
        </p:txBody>
      </p:sp>
      <p:pic>
        <p:nvPicPr>
          <p:cNvPr id="699" name="Google Shape;699;gd5be30c990_0_2404" descr="latex-image-1.pdf"/>
          <p:cNvPicPr preferRelativeResize="0"/>
          <p:nvPr/>
        </p:nvPicPr>
        <p:blipFill rotWithShape="1">
          <a:blip r:embed="rId8">
            <a:alphaModFix/>
          </a:blip>
          <a:srcRect/>
          <a:stretch/>
        </p:blipFill>
        <p:spPr>
          <a:xfrm>
            <a:off x="1981200" y="2882900"/>
            <a:ext cx="444500" cy="393700"/>
          </a:xfrm>
          <a:prstGeom prst="rect">
            <a:avLst/>
          </a:prstGeom>
          <a:noFill/>
          <a:ln>
            <a:noFill/>
          </a:ln>
        </p:spPr>
      </p:pic>
      <p:pic>
        <p:nvPicPr>
          <p:cNvPr id="700" name="Google Shape;700;gd5be30c990_0_2404" descr="latex-image-1.pdf"/>
          <p:cNvPicPr preferRelativeResize="0"/>
          <p:nvPr/>
        </p:nvPicPr>
        <p:blipFill rotWithShape="1">
          <a:blip r:embed="rId9">
            <a:alphaModFix/>
          </a:blip>
          <a:srcRect/>
          <a:stretch/>
        </p:blipFill>
        <p:spPr>
          <a:xfrm>
            <a:off x="2057400" y="3810000"/>
            <a:ext cx="444500" cy="393700"/>
          </a:xfrm>
          <a:prstGeom prst="rect">
            <a:avLst/>
          </a:prstGeom>
          <a:noFill/>
          <a:ln>
            <a:noFill/>
          </a:ln>
        </p:spPr>
      </p:pic>
      <p:pic>
        <p:nvPicPr>
          <p:cNvPr id="701" name="Google Shape;701;gd5be30c990_0_2404" descr="latex-image-1.pdf"/>
          <p:cNvPicPr preferRelativeResize="0"/>
          <p:nvPr/>
        </p:nvPicPr>
        <p:blipFill rotWithShape="1">
          <a:blip r:embed="rId10">
            <a:alphaModFix/>
          </a:blip>
          <a:srcRect/>
          <a:stretch/>
        </p:blipFill>
        <p:spPr>
          <a:xfrm>
            <a:off x="2022475" y="4883150"/>
            <a:ext cx="444500" cy="393700"/>
          </a:xfrm>
          <a:prstGeom prst="rect">
            <a:avLst/>
          </a:prstGeom>
          <a:noFill/>
          <a:ln>
            <a:noFill/>
          </a:ln>
        </p:spPr>
      </p:pic>
      <p:pic>
        <p:nvPicPr>
          <p:cNvPr id="702" name="Google Shape;702;gd5be30c990_0_2404" descr="latex-image-1.pdf"/>
          <p:cNvPicPr preferRelativeResize="0"/>
          <p:nvPr/>
        </p:nvPicPr>
        <p:blipFill rotWithShape="1">
          <a:blip r:embed="rId11">
            <a:alphaModFix/>
          </a:blip>
          <a:srcRect/>
          <a:stretch/>
        </p:blipFill>
        <p:spPr>
          <a:xfrm>
            <a:off x="4513263" y="4945063"/>
            <a:ext cx="444500" cy="393700"/>
          </a:xfrm>
          <a:prstGeom prst="rect">
            <a:avLst/>
          </a:prstGeom>
          <a:noFill/>
          <a:ln>
            <a:noFill/>
          </a:ln>
        </p:spPr>
      </p:pic>
      <p:pic>
        <p:nvPicPr>
          <p:cNvPr id="703" name="Google Shape;703;gd5be30c990_0_2404" descr="latex-image-1.pdf"/>
          <p:cNvPicPr preferRelativeResize="0"/>
          <p:nvPr/>
        </p:nvPicPr>
        <p:blipFill rotWithShape="1">
          <a:blip r:embed="rId12">
            <a:alphaModFix/>
          </a:blip>
          <a:srcRect/>
          <a:stretch/>
        </p:blipFill>
        <p:spPr>
          <a:xfrm>
            <a:off x="4500563" y="4117975"/>
            <a:ext cx="444500" cy="393700"/>
          </a:xfrm>
          <a:prstGeom prst="rect">
            <a:avLst/>
          </a:prstGeom>
          <a:noFill/>
          <a:ln>
            <a:noFill/>
          </a:ln>
        </p:spPr>
      </p:pic>
      <p:pic>
        <p:nvPicPr>
          <p:cNvPr id="704" name="Google Shape;704;gd5be30c990_0_2404" descr="latex-image-1.pdf"/>
          <p:cNvPicPr preferRelativeResize="0"/>
          <p:nvPr/>
        </p:nvPicPr>
        <p:blipFill rotWithShape="1">
          <a:blip r:embed="rId13">
            <a:alphaModFix/>
          </a:blip>
          <a:srcRect/>
          <a:stretch/>
        </p:blipFill>
        <p:spPr>
          <a:xfrm>
            <a:off x="4537075" y="2971800"/>
            <a:ext cx="444500" cy="393700"/>
          </a:xfrm>
          <a:prstGeom prst="rect">
            <a:avLst/>
          </a:prstGeom>
          <a:noFill/>
          <a:ln>
            <a:noFill/>
          </a:ln>
        </p:spPr>
      </p:pic>
      <p:pic>
        <p:nvPicPr>
          <p:cNvPr id="705" name="Google Shape;705;gd5be30c990_0_2404" descr="latex-image-1.pdf"/>
          <p:cNvPicPr preferRelativeResize="0"/>
          <p:nvPr/>
        </p:nvPicPr>
        <p:blipFill rotWithShape="1">
          <a:blip r:embed="rId14">
            <a:alphaModFix/>
          </a:blip>
          <a:srcRect/>
          <a:stretch/>
        </p:blipFill>
        <p:spPr>
          <a:xfrm>
            <a:off x="6683375" y="3527425"/>
            <a:ext cx="444500" cy="317500"/>
          </a:xfrm>
          <a:prstGeom prst="rect">
            <a:avLst/>
          </a:prstGeom>
          <a:noFill/>
          <a:ln>
            <a:noFill/>
          </a:ln>
        </p:spPr>
      </p:pic>
      <p:pic>
        <p:nvPicPr>
          <p:cNvPr id="706" name="Google Shape;706;gd5be30c990_0_2404" descr="latex-image-1.pdf"/>
          <p:cNvPicPr preferRelativeResize="0"/>
          <p:nvPr/>
        </p:nvPicPr>
        <p:blipFill rotWithShape="1">
          <a:blip r:embed="rId15">
            <a:alphaModFix/>
          </a:blip>
          <a:srcRect/>
          <a:stretch/>
        </p:blipFill>
        <p:spPr>
          <a:xfrm>
            <a:off x="6610351" y="4028781"/>
            <a:ext cx="444500" cy="317500"/>
          </a:xfrm>
          <a:prstGeom prst="rect">
            <a:avLst/>
          </a:prstGeom>
          <a:noFill/>
          <a:ln>
            <a:noFill/>
          </a:ln>
        </p:spPr>
      </p:pic>
      <p:pic>
        <p:nvPicPr>
          <p:cNvPr id="707" name="Google Shape;707;gd5be30c990_0_2404" descr="latex-image-1.pdf"/>
          <p:cNvPicPr preferRelativeResize="0"/>
          <p:nvPr/>
        </p:nvPicPr>
        <p:blipFill rotWithShape="1">
          <a:blip r:embed="rId16">
            <a:alphaModFix/>
          </a:blip>
          <a:srcRect/>
          <a:stretch/>
        </p:blipFill>
        <p:spPr>
          <a:xfrm>
            <a:off x="6534150" y="4476750"/>
            <a:ext cx="444500" cy="317500"/>
          </a:xfrm>
          <a:prstGeom prst="rect">
            <a:avLst/>
          </a:prstGeom>
          <a:noFill/>
          <a:ln>
            <a:noFill/>
          </a:ln>
        </p:spPr>
      </p:pic>
      <p:grpSp>
        <p:nvGrpSpPr>
          <p:cNvPr id="708" name="Google Shape;708;gd5be30c990_0_2404"/>
          <p:cNvGrpSpPr/>
          <p:nvPr/>
        </p:nvGrpSpPr>
        <p:grpSpPr>
          <a:xfrm>
            <a:off x="2527989" y="3069036"/>
            <a:ext cx="587341" cy="588927"/>
            <a:chOff x="1814244" y="1478440"/>
            <a:chExt cx="587400" cy="587400"/>
          </a:xfrm>
        </p:grpSpPr>
        <p:sp>
          <p:nvSpPr>
            <p:cNvPr id="709" name="Google Shape;709;gd5be30c990_0_2404"/>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710" name="Google Shape;710;gd5be30c990_0_2404"/>
            <p:cNvCxnSpPr/>
            <p:nvPr/>
          </p:nvCxnSpPr>
          <p:spPr>
            <a:xfrm rot="-5400000">
              <a:off x="1936190" y="1600746"/>
              <a:ext cx="3435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711" name="Google Shape;711;gd5be30c990_0_2404"/>
          <p:cNvGrpSpPr/>
          <p:nvPr/>
        </p:nvGrpSpPr>
        <p:grpSpPr>
          <a:xfrm>
            <a:off x="2547908" y="3921951"/>
            <a:ext cx="587341" cy="587341"/>
            <a:chOff x="1814244" y="1478440"/>
            <a:chExt cx="587400" cy="587400"/>
          </a:xfrm>
        </p:grpSpPr>
        <p:sp>
          <p:nvSpPr>
            <p:cNvPr id="712" name="Google Shape;712;gd5be30c990_0_2404"/>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713" name="Google Shape;713;gd5be30c990_0_2404"/>
            <p:cNvCxnSpPr/>
            <p:nvPr/>
          </p:nvCxnSpPr>
          <p:spPr>
            <a:xfrm rot="-5400000">
              <a:off x="1936491" y="1600717"/>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714" name="Google Shape;714;gd5be30c990_0_2404"/>
          <p:cNvGrpSpPr/>
          <p:nvPr/>
        </p:nvGrpSpPr>
        <p:grpSpPr>
          <a:xfrm>
            <a:off x="2547908" y="4966525"/>
            <a:ext cx="587341" cy="587341"/>
            <a:chOff x="1814244" y="1478440"/>
            <a:chExt cx="587400" cy="587400"/>
          </a:xfrm>
        </p:grpSpPr>
        <p:sp>
          <p:nvSpPr>
            <p:cNvPr id="715" name="Google Shape;715;gd5be30c990_0_2404"/>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716" name="Google Shape;716;gd5be30c990_0_2404"/>
            <p:cNvCxnSpPr/>
            <p:nvPr/>
          </p:nvCxnSpPr>
          <p:spPr>
            <a:xfrm rot="-5400000">
              <a:off x="1936491" y="1600717"/>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717" name="Google Shape;717;gd5be30c990_0_2404"/>
          <p:cNvGrpSpPr/>
          <p:nvPr/>
        </p:nvGrpSpPr>
        <p:grpSpPr>
          <a:xfrm>
            <a:off x="5009765" y="3134492"/>
            <a:ext cx="587341" cy="588927"/>
            <a:chOff x="1814244" y="1478440"/>
            <a:chExt cx="587400" cy="587400"/>
          </a:xfrm>
        </p:grpSpPr>
        <p:sp>
          <p:nvSpPr>
            <p:cNvPr id="718" name="Google Shape;718;gd5be30c990_0_2404"/>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719" name="Google Shape;719;gd5be30c990_0_2404"/>
            <p:cNvCxnSpPr/>
            <p:nvPr/>
          </p:nvCxnSpPr>
          <p:spPr>
            <a:xfrm rot="-5400000">
              <a:off x="1936190" y="1600746"/>
              <a:ext cx="3435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720" name="Google Shape;720;gd5be30c990_0_2404"/>
          <p:cNvGrpSpPr/>
          <p:nvPr/>
        </p:nvGrpSpPr>
        <p:grpSpPr>
          <a:xfrm>
            <a:off x="5029684" y="3987406"/>
            <a:ext cx="587341" cy="587341"/>
            <a:chOff x="1814244" y="1478440"/>
            <a:chExt cx="587400" cy="587400"/>
          </a:xfrm>
        </p:grpSpPr>
        <p:sp>
          <p:nvSpPr>
            <p:cNvPr id="721" name="Google Shape;721;gd5be30c990_0_2404"/>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722" name="Google Shape;722;gd5be30c990_0_2404"/>
            <p:cNvCxnSpPr/>
            <p:nvPr/>
          </p:nvCxnSpPr>
          <p:spPr>
            <a:xfrm rot="-5400000">
              <a:off x="1936491" y="1600717"/>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723" name="Google Shape;723;gd5be30c990_0_2404"/>
          <p:cNvGrpSpPr/>
          <p:nvPr/>
        </p:nvGrpSpPr>
        <p:grpSpPr>
          <a:xfrm>
            <a:off x="5029684" y="5031982"/>
            <a:ext cx="587341" cy="587341"/>
            <a:chOff x="1814244" y="1478440"/>
            <a:chExt cx="587400" cy="587400"/>
          </a:xfrm>
        </p:grpSpPr>
        <p:sp>
          <p:nvSpPr>
            <p:cNvPr id="724" name="Google Shape;724;gd5be30c990_0_2404"/>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725" name="Google Shape;725;gd5be30c990_0_2404"/>
            <p:cNvCxnSpPr/>
            <p:nvPr/>
          </p:nvCxnSpPr>
          <p:spPr>
            <a:xfrm rot="-5400000">
              <a:off x="1936491" y="1600717"/>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726" name="Google Shape;726;gd5be30c990_0_2404"/>
          <p:cNvGrpSpPr/>
          <p:nvPr/>
        </p:nvGrpSpPr>
        <p:grpSpPr>
          <a:xfrm>
            <a:off x="7285801" y="4153064"/>
            <a:ext cx="587341" cy="587341"/>
            <a:chOff x="1814244" y="1478440"/>
            <a:chExt cx="587400" cy="587400"/>
          </a:xfrm>
        </p:grpSpPr>
        <p:sp>
          <p:nvSpPr>
            <p:cNvPr id="696" name="Google Shape;696;gd5be30c990_0_2404"/>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727" name="Google Shape;727;gd5be30c990_0_2404"/>
            <p:cNvCxnSpPr/>
            <p:nvPr/>
          </p:nvCxnSpPr>
          <p:spPr>
            <a:xfrm rot="-5400000">
              <a:off x="1936491" y="1600717"/>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spTree>
    <p:extLst>
      <p:ext uri="{BB962C8B-B14F-4D97-AF65-F5344CB8AC3E}">
        <p14:creationId xmlns:p14="http://schemas.microsoft.com/office/powerpoint/2010/main" val="17264242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gd5be30c990_0_2470"/>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Linear Neural Networks</a:t>
            </a:r>
            <a:endParaRPr>
              <a:latin typeface="Times New Roman"/>
              <a:ea typeface="Times New Roman"/>
              <a:cs typeface="Times New Roman"/>
              <a:sym typeface="Times New Roman"/>
            </a:endParaRPr>
          </a:p>
        </p:txBody>
      </p:sp>
      <p:sp>
        <p:nvSpPr>
          <p:cNvPr id="733" name="Google Shape;733;gd5be30c990_0_2470"/>
          <p:cNvSpPr txBox="1">
            <a:spLocks noGrp="1"/>
          </p:cNvSpPr>
          <p:nvPr>
            <p:ph type="body" idx="1"/>
          </p:nvPr>
        </p:nvSpPr>
        <p:spPr>
          <a:xfrm>
            <a:off x="457200" y="1600200"/>
            <a:ext cx="8229600" cy="1087500"/>
          </a:xfrm>
          <a:prstGeom prst="rect">
            <a:avLst/>
          </a:prstGeom>
          <a:noFill/>
          <a:ln>
            <a:noFill/>
          </a:ln>
        </p:spPr>
        <p:txBody>
          <a:bodyPr spcFirstLastPara="1" wrap="square" lIns="91425" tIns="45700" rIns="91425" bIns="45700" anchor="t" anchorCtr="0">
            <a:noAutofit/>
          </a:bodyPr>
          <a:lstStyle/>
          <a:p>
            <a:pPr marL="319087" lvl="0" indent="-319087" algn="l" rtl="0">
              <a:lnSpc>
                <a:spcPct val="100000"/>
              </a:lnSpc>
              <a:spcBef>
                <a:spcPts val="0"/>
              </a:spcBef>
              <a:spcAft>
                <a:spcPts val="0"/>
              </a:spcAft>
              <a:buSzPts val="1740"/>
              <a:buChar char="◻"/>
            </a:pPr>
            <a:r>
              <a:rPr lang="en-US">
                <a:latin typeface="Times New Roman"/>
                <a:ea typeface="Times New Roman"/>
                <a:cs typeface="Times New Roman"/>
                <a:sym typeface="Times New Roman"/>
              </a:rPr>
              <a:t>Arrange </a:t>
            </a:r>
            <a:r>
              <a:rPr lang="en-US" b="1">
                <a:latin typeface="Times New Roman"/>
                <a:ea typeface="Times New Roman"/>
                <a:cs typeface="Times New Roman"/>
                <a:sym typeface="Times New Roman"/>
              </a:rPr>
              <a:t>linear neurons</a:t>
            </a:r>
            <a:r>
              <a:rPr lang="en-US">
                <a:latin typeface="Times New Roman"/>
                <a:ea typeface="Times New Roman"/>
                <a:cs typeface="Times New Roman"/>
                <a:sym typeface="Times New Roman"/>
              </a:rPr>
              <a:t> in a multilayer network</a:t>
            </a:r>
            <a:endParaRPr>
              <a:latin typeface="Times New Roman"/>
              <a:ea typeface="Times New Roman"/>
              <a:cs typeface="Times New Roman"/>
              <a:sym typeface="Times New Roman"/>
            </a:endParaRPr>
          </a:p>
          <a:p>
            <a:pPr marL="319087" lvl="0" indent="-208597" algn="l" rtl="0">
              <a:lnSpc>
                <a:spcPct val="100000"/>
              </a:lnSpc>
              <a:spcBef>
                <a:spcPts val="700"/>
              </a:spcBef>
              <a:spcAft>
                <a:spcPts val="0"/>
              </a:spcAft>
              <a:buSzPts val="1740"/>
              <a:buNone/>
            </a:pPr>
            <a:endParaRPr>
              <a:latin typeface="Times New Roman"/>
              <a:ea typeface="Times New Roman"/>
              <a:cs typeface="Times New Roman"/>
              <a:sym typeface="Times New Roman"/>
            </a:endParaRPr>
          </a:p>
          <a:p>
            <a:pPr marL="319087" lvl="0" indent="-208597" algn="l" rtl="0">
              <a:lnSpc>
                <a:spcPct val="100000"/>
              </a:lnSpc>
              <a:spcBef>
                <a:spcPts val="700"/>
              </a:spcBef>
              <a:spcAft>
                <a:spcPts val="0"/>
              </a:spcAft>
              <a:buSzPts val="1740"/>
              <a:buNone/>
            </a:pPr>
            <a:endParaRPr>
              <a:latin typeface="Times New Roman"/>
              <a:ea typeface="Times New Roman"/>
              <a:cs typeface="Times New Roman"/>
              <a:sym typeface="Times New Roman"/>
            </a:endParaRPr>
          </a:p>
          <a:p>
            <a:pPr marL="319087" lvl="0" indent="-208597" algn="l" rtl="0">
              <a:lnSpc>
                <a:spcPct val="100000"/>
              </a:lnSpc>
              <a:spcBef>
                <a:spcPts val="700"/>
              </a:spcBef>
              <a:spcAft>
                <a:spcPts val="0"/>
              </a:spcAft>
              <a:buSzPts val="1740"/>
              <a:buNone/>
            </a:pPr>
            <a:endParaRPr>
              <a:latin typeface="Times New Roman"/>
              <a:ea typeface="Times New Roman"/>
              <a:cs typeface="Times New Roman"/>
              <a:sym typeface="Times New Roman"/>
            </a:endParaRPr>
          </a:p>
          <a:p>
            <a:pPr marL="319087" lvl="0" indent="-208597" algn="l" rtl="0">
              <a:lnSpc>
                <a:spcPct val="100000"/>
              </a:lnSpc>
              <a:spcBef>
                <a:spcPts val="700"/>
              </a:spcBef>
              <a:spcAft>
                <a:spcPts val="0"/>
              </a:spcAft>
              <a:buSzPts val="1740"/>
              <a:buNone/>
            </a:pPr>
            <a:endParaRPr>
              <a:latin typeface="Times New Roman"/>
              <a:ea typeface="Times New Roman"/>
              <a:cs typeface="Times New Roman"/>
              <a:sym typeface="Times New Roman"/>
            </a:endParaRPr>
          </a:p>
          <a:p>
            <a:pPr marL="319087" lvl="0" indent="-208597" algn="l" rtl="0">
              <a:lnSpc>
                <a:spcPct val="100000"/>
              </a:lnSpc>
              <a:spcBef>
                <a:spcPts val="700"/>
              </a:spcBef>
              <a:spcAft>
                <a:spcPts val="0"/>
              </a:spcAft>
              <a:buSzPts val="1740"/>
              <a:buNone/>
            </a:pPr>
            <a:endParaRPr>
              <a:latin typeface="Times New Roman"/>
              <a:ea typeface="Times New Roman"/>
              <a:cs typeface="Times New Roman"/>
              <a:sym typeface="Times New Roman"/>
            </a:endParaRPr>
          </a:p>
        </p:txBody>
      </p:sp>
      <p:pic>
        <p:nvPicPr>
          <p:cNvPr id="734" name="Google Shape;734;gd5be30c990_0_2470" descr="latex-image-1.pdf"/>
          <p:cNvPicPr preferRelativeResize="0"/>
          <p:nvPr/>
        </p:nvPicPr>
        <p:blipFill rotWithShape="1">
          <a:blip r:embed="rId3">
            <a:alphaModFix/>
          </a:blip>
          <a:srcRect/>
          <a:stretch/>
        </p:blipFill>
        <p:spPr>
          <a:xfrm>
            <a:off x="1381125" y="3062288"/>
            <a:ext cx="279400" cy="190500"/>
          </a:xfrm>
          <a:prstGeom prst="rect">
            <a:avLst/>
          </a:prstGeom>
          <a:noFill/>
          <a:ln>
            <a:noFill/>
          </a:ln>
        </p:spPr>
      </p:pic>
      <p:pic>
        <p:nvPicPr>
          <p:cNvPr id="735" name="Google Shape;735;gd5be30c990_0_2470" descr="latex-image-1.pdf"/>
          <p:cNvPicPr preferRelativeResize="0"/>
          <p:nvPr/>
        </p:nvPicPr>
        <p:blipFill rotWithShape="1">
          <a:blip r:embed="rId4">
            <a:alphaModFix/>
          </a:blip>
          <a:srcRect/>
          <a:stretch/>
        </p:blipFill>
        <p:spPr>
          <a:xfrm>
            <a:off x="1381125" y="4073525"/>
            <a:ext cx="266700" cy="190500"/>
          </a:xfrm>
          <a:prstGeom prst="rect">
            <a:avLst/>
          </a:prstGeom>
          <a:noFill/>
          <a:ln>
            <a:noFill/>
          </a:ln>
        </p:spPr>
      </p:pic>
      <p:pic>
        <p:nvPicPr>
          <p:cNvPr id="736" name="Google Shape;736;gd5be30c990_0_2470" descr="latex-image-1.pdf"/>
          <p:cNvPicPr preferRelativeResize="0"/>
          <p:nvPr/>
        </p:nvPicPr>
        <p:blipFill rotWithShape="1">
          <a:blip r:embed="rId5">
            <a:alphaModFix/>
          </a:blip>
          <a:srcRect/>
          <a:stretch/>
        </p:blipFill>
        <p:spPr>
          <a:xfrm>
            <a:off x="1381125" y="5105400"/>
            <a:ext cx="279400" cy="190500"/>
          </a:xfrm>
          <a:prstGeom prst="rect">
            <a:avLst/>
          </a:prstGeom>
          <a:noFill/>
          <a:ln>
            <a:noFill/>
          </a:ln>
        </p:spPr>
      </p:pic>
      <p:cxnSp>
        <p:nvCxnSpPr>
          <p:cNvPr id="737" name="Google Shape;737;gd5be30c990_0_2470"/>
          <p:cNvCxnSpPr/>
          <p:nvPr/>
        </p:nvCxnSpPr>
        <p:spPr>
          <a:xfrm>
            <a:off x="1851025" y="3140075"/>
            <a:ext cx="19128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38" name="Google Shape;738;gd5be30c990_0_2470"/>
          <p:cNvCxnSpPr/>
          <p:nvPr/>
        </p:nvCxnSpPr>
        <p:spPr>
          <a:xfrm>
            <a:off x="1851025" y="3140075"/>
            <a:ext cx="1998600" cy="817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39" name="Google Shape;739;gd5be30c990_0_2470"/>
          <p:cNvCxnSpPr/>
          <p:nvPr/>
        </p:nvCxnSpPr>
        <p:spPr>
          <a:xfrm>
            <a:off x="1851025" y="3140075"/>
            <a:ext cx="1998600" cy="18510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40" name="Google Shape;740;gd5be30c990_0_2470"/>
          <p:cNvCxnSpPr/>
          <p:nvPr/>
        </p:nvCxnSpPr>
        <p:spPr>
          <a:xfrm rot="10800000" flipH="1">
            <a:off x="1851025" y="3140200"/>
            <a:ext cx="1912800" cy="10254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41" name="Google Shape;741;gd5be30c990_0_2470"/>
          <p:cNvCxnSpPr/>
          <p:nvPr/>
        </p:nvCxnSpPr>
        <p:spPr>
          <a:xfrm>
            <a:off x="1851025" y="4165600"/>
            <a:ext cx="19128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42" name="Google Shape;742;gd5be30c990_0_2470"/>
          <p:cNvCxnSpPr/>
          <p:nvPr/>
        </p:nvCxnSpPr>
        <p:spPr>
          <a:xfrm>
            <a:off x="1851025" y="4165600"/>
            <a:ext cx="1912800" cy="1033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43" name="Google Shape;743;gd5be30c990_0_2470"/>
          <p:cNvCxnSpPr/>
          <p:nvPr/>
        </p:nvCxnSpPr>
        <p:spPr>
          <a:xfrm>
            <a:off x="1851025" y="5199063"/>
            <a:ext cx="19128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44" name="Google Shape;744;gd5be30c990_0_2470"/>
          <p:cNvCxnSpPr/>
          <p:nvPr/>
        </p:nvCxnSpPr>
        <p:spPr>
          <a:xfrm rot="10800000" flipH="1">
            <a:off x="1851025" y="4373463"/>
            <a:ext cx="1998600" cy="8256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45" name="Google Shape;745;gd5be30c990_0_2470"/>
          <p:cNvCxnSpPr/>
          <p:nvPr/>
        </p:nvCxnSpPr>
        <p:spPr>
          <a:xfrm rot="10800000" flipH="1">
            <a:off x="1851025" y="3348063"/>
            <a:ext cx="1998600" cy="18510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46" name="Google Shape;746;gd5be30c990_0_2470"/>
          <p:cNvCxnSpPr/>
          <p:nvPr/>
        </p:nvCxnSpPr>
        <p:spPr>
          <a:xfrm rot="10800000" flipH="1">
            <a:off x="4351338" y="4373463"/>
            <a:ext cx="1774800" cy="8256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47" name="Google Shape;747;gd5be30c990_0_2470"/>
          <p:cNvCxnSpPr/>
          <p:nvPr/>
        </p:nvCxnSpPr>
        <p:spPr>
          <a:xfrm>
            <a:off x="4351338" y="4165600"/>
            <a:ext cx="16890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48" name="Google Shape;748;gd5be30c990_0_2470"/>
          <p:cNvCxnSpPr/>
          <p:nvPr/>
        </p:nvCxnSpPr>
        <p:spPr>
          <a:xfrm>
            <a:off x="4351338" y="3140075"/>
            <a:ext cx="1774800" cy="817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49" name="Google Shape;749;gd5be30c990_0_2470"/>
          <p:cNvCxnSpPr/>
          <p:nvPr/>
        </p:nvCxnSpPr>
        <p:spPr>
          <a:xfrm>
            <a:off x="6627813" y="4165600"/>
            <a:ext cx="303300" cy="33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pic>
        <p:nvPicPr>
          <p:cNvPr id="750" name="Google Shape;750;gd5be30c990_0_2470" descr="latex-image-1.pdf"/>
          <p:cNvPicPr preferRelativeResize="0"/>
          <p:nvPr/>
        </p:nvPicPr>
        <p:blipFill rotWithShape="1">
          <a:blip r:embed="rId6">
            <a:alphaModFix/>
          </a:blip>
          <a:srcRect/>
          <a:stretch/>
        </p:blipFill>
        <p:spPr>
          <a:xfrm>
            <a:off x="6942138" y="3979863"/>
            <a:ext cx="850900" cy="381000"/>
          </a:xfrm>
          <a:prstGeom prst="rect">
            <a:avLst/>
          </a:prstGeom>
          <a:noFill/>
          <a:ln>
            <a:noFill/>
          </a:ln>
        </p:spPr>
      </p:pic>
      <p:pic>
        <p:nvPicPr>
          <p:cNvPr id="751" name="Google Shape;751;gd5be30c990_0_2470" descr="latex-image-1.pdf"/>
          <p:cNvPicPr preferRelativeResize="0"/>
          <p:nvPr/>
        </p:nvPicPr>
        <p:blipFill rotWithShape="1">
          <a:blip r:embed="rId7">
            <a:alphaModFix/>
          </a:blip>
          <a:srcRect/>
          <a:stretch/>
        </p:blipFill>
        <p:spPr>
          <a:xfrm>
            <a:off x="3149600" y="2744788"/>
            <a:ext cx="444500" cy="317500"/>
          </a:xfrm>
          <a:prstGeom prst="rect">
            <a:avLst/>
          </a:prstGeom>
          <a:noFill/>
          <a:ln>
            <a:noFill/>
          </a:ln>
        </p:spPr>
      </p:pic>
      <p:pic>
        <p:nvPicPr>
          <p:cNvPr id="752" name="Google Shape;752;gd5be30c990_0_2470" descr="latex-image-1.pdf"/>
          <p:cNvPicPr preferRelativeResize="0"/>
          <p:nvPr/>
        </p:nvPicPr>
        <p:blipFill rotWithShape="1">
          <a:blip r:embed="rId8">
            <a:alphaModFix/>
          </a:blip>
          <a:srcRect/>
          <a:stretch/>
        </p:blipFill>
        <p:spPr>
          <a:xfrm>
            <a:off x="3149600" y="4010025"/>
            <a:ext cx="444500" cy="317500"/>
          </a:xfrm>
          <a:prstGeom prst="rect">
            <a:avLst/>
          </a:prstGeom>
          <a:noFill/>
          <a:ln>
            <a:noFill/>
          </a:ln>
        </p:spPr>
      </p:pic>
      <p:pic>
        <p:nvPicPr>
          <p:cNvPr id="753" name="Google Shape;753;gd5be30c990_0_2470" descr="latex-image-1.pdf"/>
          <p:cNvPicPr preferRelativeResize="0"/>
          <p:nvPr/>
        </p:nvPicPr>
        <p:blipFill rotWithShape="1">
          <a:blip r:embed="rId9">
            <a:alphaModFix/>
          </a:blip>
          <a:srcRect/>
          <a:stretch/>
        </p:blipFill>
        <p:spPr>
          <a:xfrm>
            <a:off x="5373688" y="4448175"/>
            <a:ext cx="444500" cy="317500"/>
          </a:xfrm>
          <a:prstGeom prst="rect">
            <a:avLst/>
          </a:prstGeom>
          <a:noFill/>
          <a:ln>
            <a:noFill/>
          </a:ln>
        </p:spPr>
      </p:pic>
      <p:pic>
        <p:nvPicPr>
          <p:cNvPr id="754" name="Google Shape;754;gd5be30c990_0_2470" descr="latex-image-1.pdf"/>
          <p:cNvPicPr preferRelativeResize="0"/>
          <p:nvPr/>
        </p:nvPicPr>
        <p:blipFill rotWithShape="1">
          <a:blip r:embed="rId10">
            <a:alphaModFix/>
          </a:blip>
          <a:srcRect/>
          <a:stretch/>
        </p:blipFill>
        <p:spPr>
          <a:xfrm>
            <a:off x="5373688" y="3979863"/>
            <a:ext cx="444500" cy="317500"/>
          </a:xfrm>
          <a:prstGeom prst="rect">
            <a:avLst/>
          </a:prstGeom>
          <a:noFill/>
          <a:ln>
            <a:noFill/>
          </a:ln>
        </p:spPr>
      </p:pic>
      <p:pic>
        <p:nvPicPr>
          <p:cNvPr id="755" name="Google Shape;755;gd5be30c990_0_2470" descr="latex-image-1.pdf"/>
          <p:cNvPicPr preferRelativeResize="0"/>
          <p:nvPr/>
        </p:nvPicPr>
        <p:blipFill rotWithShape="1">
          <a:blip r:embed="rId11">
            <a:alphaModFix/>
          </a:blip>
          <a:srcRect/>
          <a:stretch/>
        </p:blipFill>
        <p:spPr>
          <a:xfrm>
            <a:off x="5373688" y="3292475"/>
            <a:ext cx="444500" cy="317500"/>
          </a:xfrm>
          <a:prstGeom prst="rect">
            <a:avLst/>
          </a:prstGeom>
          <a:noFill/>
          <a:ln>
            <a:noFill/>
          </a:ln>
        </p:spPr>
      </p:pic>
      <p:grpSp>
        <p:nvGrpSpPr>
          <p:cNvPr id="756" name="Google Shape;756;gd5be30c990_0_2470"/>
          <p:cNvGrpSpPr/>
          <p:nvPr/>
        </p:nvGrpSpPr>
        <p:grpSpPr>
          <a:xfrm>
            <a:off x="3763933" y="2869380"/>
            <a:ext cx="587341" cy="588927"/>
            <a:chOff x="1814244" y="1478440"/>
            <a:chExt cx="587400" cy="587400"/>
          </a:xfrm>
        </p:grpSpPr>
        <p:sp>
          <p:nvSpPr>
            <p:cNvPr id="757" name="Google Shape;757;gd5be30c990_0_2470"/>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758" name="Google Shape;758;gd5be30c990_0_2470"/>
            <p:cNvCxnSpPr/>
            <p:nvPr/>
          </p:nvCxnSpPr>
          <p:spPr>
            <a:xfrm rot="-5400000">
              <a:off x="1936190" y="1600746"/>
              <a:ext cx="3435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759" name="Google Shape;759;gd5be30c990_0_2470"/>
          <p:cNvGrpSpPr/>
          <p:nvPr/>
        </p:nvGrpSpPr>
        <p:grpSpPr>
          <a:xfrm>
            <a:off x="3763933" y="3860776"/>
            <a:ext cx="587341" cy="587341"/>
            <a:chOff x="1814244" y="1478440"/>
            <a:chExt cx="587400" cy="587400"/>
          </a:xfrm>
        </p:grpSpPr>
        <p:sp>
          <p:nvSpPr>
            <p:cNvPr id="760" name="Google Shape;760;gd5be30c990_0_2470"/>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761" name="Google Shape;761;gd5be30c990_0_2470"/>
            <p:cNvCxnSpPr/>
            <p:nvPr/>
          </p:nvCxnSpPr>
          <p:spPr>
            <a:xfrm rot="-5400000">
              <a:off x="1936491" y="1600717"/>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762" name="Google Shape;762;gd5be30c990_0_2470"/>
          <p:cNvGrpSpPr/>
          <p:nvPr/>
        </p:nvGrpSpPr>
        <p:grpSpPr>
          <a:xfrm>
            <a:off x="3763933" y="4905350"/>
            <a:ext cx="587341" cy="587341"/>
            <a:chOff x="1814244" y="1478440"/>
            <a:chExt cx="587400" cy="587400"/>
          </a:xfrm>
        </p:grpSpPr>
        <p:sp>
          <p:nvSpPr>
            <p:cNvPr id="763" name="Google Shape;763;gd5be30c990_0_2470"/>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764" name="Google Shape;764;gd5be30c990_0_2470"/>
            <p:cNvCxnSpPr/>
            <p:nvPr/>
          </p:nvCxnSpPr>
          <p:spPr>
            <a:xfrm rot="-5400000">
              <a:off x="1936491" y="1600717"/>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765" name="Google Shape;765;gd5be30c990_0_2470"/>
          <p:cNvGrpSpPr/>
          <p:nvPr/>
        </p:nvGrpSpPr>
        <p:grpSpPr>
          <a:xfrm>
            <a:off x="6040408" y="3860776"/>
            <a:ext cx="587341" cy="587341"/>
            <a:chOff x="1814244" y="1478440"/>
            <a:chExt cx="587400" cy="587400"/>
          </a:xfrm>
        </p:grpSpPr>
        <p:sp>
          <p:nvSpPr>
            <p:cNvPr id="766" name="Google Shape;766;gd5be30c990_0_2470"/>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767" name="Google Shape;767;gd5be30c990_0_2470"/>
            <p:cNvCxnSpPr/>
            <p:nvPr/>
          </p:nvCxnSpPr>
          <p:spPr>
            <a:xfrm rot="-5400000">
              <a:off x="1936491" y="1600717"/>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768" name="Google Shape;768;gd5be30c990_0_2470"/>
          <p:cNvGrpSpPr/>
          <p:nvPr/>
        </p:nvGrpSpPr>
        <p:grpSpPr>
          <a:xfrm>
            <a:off x="3763933" y="5938814"/>
            <a:ext cx="587341" cy="587341"/>
            <a:chOff x="1814244" y="1478440"/>
            <a:chExt cx="587400" cy="587400"/>
          </a:xfrm>
        </p:grpSpPr>
        <p:sp>
          <p:nvSpPr>
            <p:cNvPr id="769" name="Google Shape;769;gd5be30c990_0_2470"/>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770" name="Google Shape;770;gd5be30c990_0_2470"/>
            <p:cNvCxnSpPr/>
            <p:nvPr/>
          </p:nvCxnSpPr>
          <p:spPr>
            <a:xfrm rot="-5400000">
              <a:off x="1936491"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cxnSp>
        <p:nvCxnSpPr>
          <p:cNvPr id="771" name="Google Shape;771;gd5be30c990_0_2470"/>
          <p:cNvCxnSpPr/>
          <p:nvPr/>
        </p:nvCxnSpPr>
        <p:spPr>
          <a:xfrm rot="10800000" flipH="1">
            <a:off x="4351338" y="4360825"/>
            <a:ext cx="1774800" cy="18717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72" name="Google Shape;772;gd5be30c990_0_2470"/>
          <p:cNvCxnSpPr/>
          <p:nvPr/>
        </p:nvCxnSpPr>
        <p:spPr>
          <a:xfrm rot="-5400000" flipH="1">
            <a:off x="1408076" y="3583024"/>
            <a:ext cx="2884500" cy="19986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73" name="Google Shape;773;gd5be30c990_0_2470"/>
          <p:cNvCxnSpPr/>
          <p:nvPr/>
        </p:nvCxnSpPr>
        <p:spPr>
          <a:xfrm rot="-5400000" flipH="1">
            <a:off x="1775575" y="4244225"/>
            <a:ext cx="2063700" cy="19128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74" name="Google Shape;774;gd5be30c990_0_2470"/>
          <p:cNvCxnSpPr/>
          <p:nvPr/>
        </p:nvCxnSpPr>
        <p:spPr>
          <a:xfrm>
            <a:off x="1851025" y="5199063"/>
            <a:ext cx="1912800" cy="1033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pic>
        <p:nvPicPr>
          <p:cNvPr id="775" name="Google Shape;775;gd5be30c990_0_2470" descr="latex-image-1.pdf"/>
          <p:cNvPicPr preferRelativeResize="0"/>
          <p:nvPr/>
        </p:nvPicPr>
        <p:blipFill rotWithShape="1">
          <a:blip r:embed="rId12">
            <a:alphaModFix/>
          </a:blip>
          <a:srcRect/>
          <a:stretch/>
        </p:blipFill>
        <p:spPr>
          <a:xfrm>
            <a:off x="3149600" y="5175250"/>
            <a:ext cx="444500" cy="317500"/>
          </a:xfrm>
          <a:prstGeom prst="rect">
            <a:avLst/>
          </a:prstGeom>
          <a:noFill/>
          <a:ln>
            <a:noFill/>
          </a:ln>
        </p:spPr>
      </p:pic>
      <p:pic>
        <p:nvPicPr>
          <p:cNvPr id="776" name="Google Shape;776;gd5be30c990_0_2470" descr="latex-image-1.pdf"/>
          <p:cNvPicPr preferRelativeResize="0"/>
          <p:nvPr/>
        </p:nvPicPr>
        <p:blipFill rotWithShape="1">
          <a:blip r:embed="rId13">
            <a:alphaModFix/>
          </a:blip>
          <a:srcRect/>
          <a:stretch/>
        </p:blipFill>
        <p:spPr>
          <a:xfrm>
            <a:off x="3073400" y="6208713"/>
            <a:ext cx="520700" cy="317500"/>
          </a:xfrm>
          <a:prstGeom prst="rect">
            <a:avLst/>
          </a:prstGeom>
          <a:noFill/>
          <a:ln>
            <a:noFill/>
          </a:ln>
        </p:spPr>
      </p:pic>
      <p:pic>
        <p:nvPicPr>
          <p:cNvPr id="777" name="Google Shape;777;gd5be30c990_0_2470" descr="latex-image-1.pdf"/>
          <p:cNvPicPr preferRelativeResize="0"/>
          <p:nvPr/>
        </p:nvPicPr>
        <p:blipFill rotWithShape="1">
          <a:blip r:embed="rId14">
            <a:alphaModFix/>
          </a:blip>
          <a:srcRect/>
          <a:stretch/>
        </p:blipFill>
        <p:spPr>
          <a:xfrm>
            <a:off x="5373688" y="5175250"/>
            <a:ext cx="520700" cy="317500"/>
          </a:xfrm>
          <a:prstGeom prst="rect">
            <a:avLst/>
          </a:prstGeom>
          <a:noFill/>
          <a:ln>
            <a:noFill/>
          </a:ln>
        </p:spPr>
      </p:pic>
      <p:sp>
        <p:nvSpPr>
          <p:cNvPr id="778" name="Google Shape;778;gd5be30c990_0_2470"/>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57</a:t>
            </a:fld>
            <a:endParaRPr sz="1200" b="1">
              <a:solidFill>
                <a:srgbClr val="FFFFFF"/>
              </a:solidFill>
              <a:latin typeface="Twentieth Century"/>
              <a:ea typeface="Twentieth Century"/>
              <a:cs typeface="Twentieth Century"/>
              <a:sym typeface="Twentieth Century"/>
            </a:endParaRPr>
          </a:p>
        </p:txBody>
      </p:sp>
    </p:spTree>
    <p:extLst>
      <p:ext uri="{BB962C8B-B14F-4D97-AF65-F5344CB8AC3E}">
        <p14:creationId xmlns:p14="http://schemas.microsoft.com/office/powerpoint/2010/main" val="1887384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gd5be30c990_0_2520"/>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Linear Neural Networks</a:t>
            </a:r>
            <a:endParaRPr>
              <a:latin typeface="Times New Roman"/>
              <a:ea typeface="Times New Roman"/>
              <a:cs typeface="Times New Roman"/>
              <a:sym typeface="Times New Roman"/>
            </a:endParaRPr>
          </a:p>
        </p:txBody>
      </p:sp>
      <p:pic>
        <p:nvPicPr>
          <p:cNvPr id="785" name="Google Shape;785;gd5be30c990_0_2520" descr="latex-image-1.pdf"/>
          <p:cNvPicPr preferRelativeResize="0"/>
          <p:nvPr/>
        </p:nvPicPr>
        <p:blipFill rotWithShape="1">
          <a:blip r:embed="rId3">
            <a:alphaModFix/>
          </a:blip>
          <a:srcRect/>
          <a:stretch/>
        </p:blipFill>
        <p:spPr>
          <a:xfrm>
            <a:off x="190500" y="3101975"/>
            <a:ext cx="279400" cy="190500"/>
          </a:xfrm>
          <a:prstGeom prst="rect">
            <a:avLst/>
          </a:prstGeom>
          <a:noFill/>
          <a:ln>
            <a:noFill/>
          </a:ln>
        </p:spPr>
      </p:pic>
      <p:pic>
        <p:nvPicPr>
          <p:cNvPr id="786" name="Google Shape;786;gd5be30c990_0_2520" descr="latex-image-1.pdf"/>
          <p:cNvPicPr preferRelativeResize="0"/>
          <p:nvPr/>
        </p:nvPicPr>
        <p:blipFill rotWithShape="1">
          <a:blip r:embed="rId4">
            <a:alphaModFix/>
          </a:blip>
          <a:srcRect/>
          <a:stretch/>
        </p:blipFill>
        <p:spPr>
          <a:xfrm>
            <a:off x="190500" y="4113213"/>
            <a:ext cx="266700" cy="190500"/>
          </a:xfrm>
          <a:prstGeom prst="rect">
            <a:avLst/>
          </a:prstGeom>
          <a:noFill/>
          <a:ln>
            <a:noFill/>
          </a:ln>
        </p:spPr>
      </p:pic>
      <p:pic>
        <p:nvPicPr>
          <p:cNvPr id="787" name="Google Shape;787;gd5be30c990_0_2520" descr="latex-image-1.pdf"/>
          <p:cNvPicPr preferRelativeResize="0"/>
          <p:nvPr/>
        </p:nvPicPr>
        <p:blipFill rotWithShape="1">
          <a:blip r:embed="rId5">
            <a:alphaModFix/>
          </a:blip>
          <a:srcRect/>
          <a:stretch/>
        </p:blipFill>
        <p:spPr>
          <a:xfrm>
            <a:off x="190500" y="5145088"/>
            <a:ext cx="279400" cy="190500"/>
          </a:xfrm>
          <a:prstGeom prst="rect">
            <a:avLst/>
          </a:prstGeom>
          <a:noFill/>
          <a:ln>
            <a:noFill/>
          </a:ln>
        </p:spPr>
      </p:pic>
      <p:cxnSp>
        <p:nvCxnSpPr>
          <p:cNvPr id="788" name="Google Shape;788;gd5be30c990_0_2520"/>
          <p:cNvCxnSpPr/>
          <p:nvPr/>
        </p:nvCxnSpPr>
        <p:spPr>
          <a:xfrm>
            <a:off x="661988" y="3179763"/>
            <a:ext cx="19128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89" name="Google Shape;789;gd5be30c990_0_2520"/>
          <p:cNvCxnSpPr/>
          <p:nvPr/>
        </p:nvCxnSpPr>
        <p:spPr>
          <a:xfrm>
            <a:off x="661988" y="3179763"/>
            <a:ext cx="1998600" cy="817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90" name="Google Shape;790;gd5be30c990_0_2520"/>
          <p:cNvCxnSpPr/>
          <p:nvPr/>
        </p:nvCxnSpPr>
        <p:spPr>
          <a:xfrm>
            <a:off x="661988" y="3179763"/>
            <a:ext cx="1998600" cy="18510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91" name="Google Shape;791;gd5be30c990_0_2520"/>
          <p:cNvCxnSpPr/>
          <p:nvPr/>
        </p:nvCxnSpPr>
        <p:spPr>
          <a:xfrm rot="10800000" flipH="1">
            <a:off x="661988" y="3179888"/>
            <a:ext cx="1912800" cy="10254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92" name="Google Shape;792;gd5be30c990_0_2520"/>
          <p:cNvCxnSpPr/>
          <p:nvPr/>
        </p:nvCxnSpPr>
        <p:spPr>
          <a:xfrm>
            <a:off x="661988" y="4205288"/>
            <a:ext cx="19128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93" name="Google Shape;793;gd5be30c990_0_2520"/>
          <p:cNvCxnSpPr/>
          <p:nvPr/>
        </p:nvCxnSpPr>
        <p:spPr>
          <a:xfrm>
            <a:off x="661988" y="4205288"/>
            <a:ext cx="1912800" cy="1033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94" name="Google Shape;794;gd5be30c990_0_2520"/>
          <p:cNvCxnSpPr/>
          <p:nvPr/>
        </p:nvCxnSpPr>
        <p:spPr>
          <a:xfrm>
            <a:off x="661988" y="5238750"/>
            <a:ext cx="19128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95" name="Google Shape;795;gd5be30c990_0_2520"/>
          <p:cNvCxnSpPr/>
          <p:nvPr/>
        </p:nvCxnSpPr>
        <p:spPr>
          <a:xfrm rot="10800000" flipH="1">
            <a:off x="661988" y="4413150"/>
            <a:ext cx="1998600" cy="8256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96" name="Google Shape;796;gd5be30c990_0_2520"/>
          <p:cNvCxnSpPr/>
          <p:nvPr/>
        </p:nvCxnSpPr>
        <p:spPr>
          <a:xfrm rot="10800000" flipH="1">
            <a:off x="661988" y="3387750"/>
            <a:ext cx="1998600" cy="18510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97" name="Google Shape;797;gd5be30c990_0_2520"/>
          <p:cNvCxnSpPr/>
          <p:nvPr/>
        </p:nvCxnSpPr>
        <p:spPr>
          <a:xfrm rot="10800000" flipH="1">
            <a:off x="3162300" y="4413150"/>
            <a:ext cx="1774800" cy="8256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98" name="Google Shape;798;gd5be30c990_0_2520"/>
          <p:cNvCxnSpPr/>
          <p:nvPr/>
        </p:nvCxnSpPr>
        <p:spPr>
          <a:xfrm>
            <a:off x="3162300" y="4205288"/>
            <a:ext cx="16890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799" name="Google Shape;799;gd5be30c990_0_2520"/>
          <p:cNvCxnSpPr/>
          <p:nvPr/>
        </p:nvCxnSpPr>
        <p:spPr>
          <a:xfrm>
            <a:off x="3162300" y="3179763"/>
            <a:ext cx="1774800" cy="817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800" name="Google Shape;800;gd5be30c990_0_2520"/>
          <p:cNvCxnSpPr/>
          <p:nvPr/>
        </p:nvCxnSpPr>
        <p:spPr>
          <a:xfrm>
            <a:off x="5438775" y="4205288"/>
            <a:ext cx="301500" cy="33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pic>
        <p:nvPicPr>
          <p:cNvPr id="801" name="Google Shape;801;gd5be30c990_0_2520" descr="latex-image-1.pdf"/>
          <p:cNvPicPr preferRelativeResize="0"/>
          <p:nvPr/>
        </p:nvPicPr>
        <p:blipFill rotWithShape="1">
          <a:blip r:embed="rId6">
            <a:alphaModFix/>
          </a:blip>
          <a:srcRect/>
          <a:stretch/>
        </p:blipFill>
        <p:spPr>
          <a:xfrm>
            <a:off x="1960563" y="2784475"/>
            <a:ext cx="444500" cy="317500"/>
          </a:xfrm>
          <a:prstGeom prst="rect">
            <a:avLst/>
          </a:prstGeom>
          <a:noFill/>
          <a:ln>
            <a:noFill/>
          </a:ln>
        </p:spPr>
      </p:pic>
      <p:pic>
        <p:nvPicPr>
          <p:cNvPr id="802" name="Google Shape;802;gd5be30c990_0_2520" descr="latex-image-1.pdf"/>
          <p:cNvPicPr preferRelativeResize="0"/>
          <p:nvPr/>
        </p:nvPicPr>
        <p:blipFill rotWithShape="1">
          <a:blip r:embed="rId7">
            <a:alphaModFix/>
          </a:blip>
          <a:srcRect/>
          <a:stretch/>
        </p:blipFill>
        <p:spPr>
          <a:xfrm>
            <a:off x="1960563" y="4049713"/>
            <a:ext cx="444500" cy="317500"/>
          </a:xfrm>
          <a:prstGeom prst="rect">
            <a:avLst/>
          </a:prstGeom>
          <a:noFill/>
          <a:ln>
            <a:noFill/>
          </a:ln>
        </p:spPr>
      </p:pic>
      <p:pic>
        <p:nvPicPr>
          <p:cNvPr id="803" name="Google Shape;803;gd5be30c990_0_2520" descr="latex-image-1.pdf"/>
          <p:cNvPicPr preferRelativeResize="0"/>
          <p:nvPr/>
        </p:nvPicPr>
        <p:blipFill rotWithShape="1">
          <a:blip r:embed="rId8">
            <a:alphaModFix/>
          </a:blip>
          <a:srcRect/>
          <a:stretch/>
        </p:blipFill>
        <p:spPr>
          <a:xfrm>
            <a:off x="4184650" y="4487863"/>
            <a:ext cx="444500" cy="317500"/>
          </a:xfrm>
          <a:prstGeom prst="rect">
            <a:avLst/>
          </a:prstGeom>
          <a:noFill/>
          <a:ln>
            <a:noFill/>
          </a:ln>
        </p:spPr>
      </p:pic>
      <p:pic>
        <p:nvPicPr>
          <p:cNvPr id="804" name="Google Shape;804;gd5be30c990_0_2520" descr="latex-image-1.pdf"/>
          <p:cNvPicPr preferRelativeResize="0"/>
          <p:nvPr/>
        </p:nvPicPr>
        <p:blipFill rotWithShape="1">
          <a:blip r:embed="rId9">
            <a:alphaModFix/>
          </a:blip>
          <a:srcRect/>
          <a:stretch/>
        </p:blipFill>
        <p:spPr>
          <a:xfrm>
            <a:off x="4184650" y="4019550"/>
            <a:ext cx="444500" cy="317500"/>
          </a:xfrm>
          <a:prstGeom prst="rect">
            <a:avLst/>
          </a:prstGeom>
          <a:noFill/>
          <a:ln>
            <a:noFill/>
          </a:ln>
        </p:spPr>
      </p:pic>
      <p:pic>
        <p:nvPicPr>
          <p:cNvPr id="805" name="Google Shape;805;gd5be30c990_0_2520" descr="latex-image-1.pdf"/>
          <p:cNvPicPr preferRelativeResize="0"/>
          <p:nvPr/>
        </p:nvPicPr>
        <p:blipFill rotWithShape="1">
          <a:blip r:embed="rId10">
            <a:alphaModFix/>
          </a:blip>
          <a:srcRect/>
          <a:stretch/>
        </p:blipFill>
        <p:spPr>
          <a:xfrm>
            <a:off x="4184650" y="3332163"/>
            <a:ext cx="444500" cy="317500"/>
          </a:xfrm>
          <a:prstGeom prst="rect">
            <a:avLst/>
          </a:prstGeom>
          <a:noFill/>
          <a:ln>
            <a:noFill/>
          </a:ln>
        </p:spPr>
      </p:pic>
      <p:grpSp>
        <p:nvGrpSpPr>
          <p:cNvPr id="806" name="Google Shape;806;gd5be30c990_0_2520"/>
          <p:cNvGrpSpPr/>
          <p:nvPr/>
        </p:nvGrpSpPr>
        <p:grpSpPr>
          <a:xfrm>
            <a:off x="2574895" y="2903513"/>
            <a:ext cx="587341" cy="587341"/>
            <a:chOff x="1814244" y="1478440"/>
            <a:chExt cx="587400" cy="587400"/>
          </a:xfrm>
        </p:grpSpPr>
        <p:sp>
          <p:nvSpPr>
            <p:cNvPr id="807" name="Google Shape;807;gd5be30c990_0_2520"/>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808" name="Google Shape;808;gd5be30c990_0_2520"/>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809" name="Google Shape;809;gd5be30c990_0_2520"/>
          <p:cNvGrpSpPr/>
          <p:nvPr/>
        </p:nvGrpSpPr>
        <p:grpSpPr>
          <a:xfrm>
            <a:off x="2574895" y="3900463"/>
            <a:ext cx="587341" cy="587341"/>
            <a:chOff x="1814244" y="1478440"/>
            <a:chExt cx="587400" cy="587400"/>
          </a:xfrm>
        </p:grpSpPr>
        <p:sp>
          <p:nvSpPr>
            <p:cNvPr id="810" name="Google Shape;810;gd5be30c990_0_2520"/>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811" name="Google Shape;811;gd5be30c990_0_2520"/>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812" name="Google Shape;812;gd5be30c990_0_2520"/>
          <p:cNvGrpSpPr/>
          <p:nvPr/>
        </p:nvGrpSpPr>
        <p:grpSpPr>
          <a:xfrm>
            <a:off x="2574895" y="4945039"/>
            <a:ext cx="587341" cy="587341"/>
            <a:chOff x="1814244" y="1478440"/>
            <a:chExt cx="587400" cy="587400"/>
          </a:xfrm>
        </p:grpSpPr>
        <p:sp>
          <p:nvSpPr>
            <p:cNvPr id="813" name="Google Shape;813;gd5be30c990_0_2520"/>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814" name="Google Shape;814;gd5be30c990_0_2520"/>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815" name="Google Shape;815;gd5be30c990_0_2520"/>
          <p:cNvGrpSpPr/>
          <p:nvPr/>
        </p:nvGrpSpPr>
        <p:grpSpPr>
          <a:xfrm>
            <a:off x="4851370" y="3900463"/>
            <a:ext cx="587341" cy="587341"/>
            <a:chOff x="1814244" y="1478440"/>
            <a:chExt cx="587400" cy="587400"/>
          </a:xfrm>
        </p:grpSpPr>
        <p:sp>
          <p:nvSpPr>
            <p:cNvPr id="816" name="Google Shape;816;gd5be30c990_0_2520"/>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817" name="Google Shape;817;gd5be30c990_0_2520"/>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818" name="Google Shape;818;gd5be30c990_0_2520"/>
          <p:cNvGrpSpPr/>
          <p:nvPr/>
        </p:nvGrpSpPr>
        <p:grpSpPr>
          <a:xfrm>
            <a:off x="2574895" y="5978500"/>
            <a:ext cx="587341" cy="587341"/>
            <a:chOff x="1814244" y="1478440"/>
            <a:chExt cx="587400" cy="587400"/>
          </a:xfrm>
        </p:grpSpPr>
        <p:sp>
          <p:nvSpPr>
            <p:cNvPr id="819" name="Google Shape;819;gd5be30c990_0_2520"/>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820" name="Google Shape;820;gd5be30c990_0_2520"/>
            <p:cNvCxnSpPr/>
            <p:nvPr/>
          </p:nvCxnSpPr>
          <p:spPr>
            <a:xfrm rot="-5400000">
              <a:off x="1936492" y="1600717"/>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cxnSp>
        <p:nvCxnSpPr>
          <p:cNvPr id="821" name="Google Shape;821;gd5be30c990_0_2520"/>
          <p:cNvCxnSpPr/>
          <p:nvPr/>
        </p:nvCxnSpPr>
        <p:spPr>
          <a:xfrm rot="10800000" flipH="1">
            <a:off x="3162300" y="4400513"/>
            <a:ext cx="1774800" cy="18717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822" name="Google Shape;822;gd5be30c990_0_2520"/>
          <p:cNvCxnSpPr/>
          <p:nvPr/>
        </p:nvCxnSpPr>
        <p:spPr>
          <a:xfrm rot="-5400000" flipH="1">
            <a:off x="219038" y="3622713"/>
            <a:ext cx="2884500" cy="19986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823" name="Google Shape;823;gd5be30c990_0_2520"/>
          <p:cNvCxnSpPr/>
          <p:nvPr/>
        </p:nvCxnSpPr>
        <p:spPr>
          <a:xfrm rot="-5400000" flipH="1">
            <a:off x="586538" y="4283913"/>
            <a:ext cx="2063700" cy="19128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824" name="Google Shape;824;gd5be30c990_0_2520"/>
          <p:cNvCxnSpPr/>
          <p:nvPr/>
        </p:nvCxnSpPr>
        <p:spPr>
          <a:xfrm>
            <a:off x="661988" y="5238750"/>
            <a:ext cx="1912800" cy="1033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pic>
        <p:nvPicPr>
          <p:cNvPr id="825" name="Google Shape;825;gd5be30c990_0_2520" descr="latex-image-1.pdf"/>
          <p:cNvPicPr preferRelativeResize="0"/>
          <p:nvPr/>
        </p:nvPicPr>
        <p:blipFill rotWithShape="1">
          <a:blip r:embed="rId11">
            <a:alphaModFix/>
          </a:blip>
          <a:srcRect/>
          <a:stretch/>
        </p:blipFill>
        <p:spPr>
          <a:xfrm>
            <a:off x="1960563" y="5214938"/>
            <a:ext cx="444500" cy="317500"/>
          </a:xfrm>
          <a:prstGeom prst="rect">
            <a:avLst/>
          </a:prstGeom>
          <a:noFill/>
          <a:ln>
            <a:noFill/>
          </a:ln>
        </p:spPr>
      </p:pic>
      <p:pic>
        <p:nvPicPr>
          <p:cNvPr id="826" name="Google Shape;826;gd5be30c990_0_2520" descr="latex-image-1.pdf"/>
          <p:cNvPicPr preferRelativeResize="0"/>
          <p:nvPr/>
        </p:nvPicPr>
        <p:blipFill rotWithShape="1">
          <a:blip r:embed="rId12">
            <a:alphaModFix/>
          </a:blip>
          <a:srcRect/>
          <a:stretch/>
        </p:blipFill>
        <p:spPr>
          <a:xfrm>
            <a:off x="1884363" y="6248400"/>
            <a:ext cx="520700" cy="317500"/>
          </a:xfrm>
          <a:prstGeom prst="rect">
            <a:avLst/>
          </a:prstGeom>
          <a:noFill/>
          <a:ln>
            <a:noFill/>
          </a:ln>
        </p:spPr>
      </p:pic>
      <p:pic>
        <p:nvPicPr>
          <p:cNvPr id="827" name="Google Shape;827;gd5be30c990_0_2520" descr="latex-image-1.pdf"/>
          <p:cNvPicPr preferRelativeResize="0"/>
          <p:nvPr/>
        </p:nvPicPr>
        <p:blipFill rotWithShape="1">
          <a:blip r:embed="rId13">
            <a:alphaModFix/>
          </a:blip>
          <a:srcRect/>
          <a:stretch/>
        </p:blipFill>
        <p:spPr>
          <a:xfrm>
            <a:off x="4184650" y="5214938"/>
            <a:ext cx="520700" cy="317500"/>
          </a:xfrm>
          <a:prstGeom prst="rect">
            <a:avLst/>
          </a:prstGeom>
          <a:noFill/>
          <a:ln>
            <a:noFill/>
          </a:ln>
        </p:spPr>
      </p:pic>
      <p:sp>
        <p:nvSpPr>
          <p:cNvPr id="828" name="Google Shape;828;gd5be30c990_0_2520"/>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58</a:t>
            </a:fld>
            <a:endParaRPr sz="1200" b="1">
              <a:solidFill>
                <a:srgbClr val="FFFFFF"/>
              </a:solidFill>
              <a:latin typeface="Twentieth Century"/>
              <a:ea typeface="Twentieth Century"/>
              <a:cs typeface="Twentieth Century"/>
              <a:sym typeface="Twentieth Century"/>
            </a:endParaRPr>
          </a:p>
        </p:txBody>
      </p:sp>
      <p:sp>
        <p:nvSpPr>
          <p:cNvPr id="829" name="Google Shape;829;gd5be30c990_0_2520"/>
          <p:cNvSpPr txBox="1">
            <a:spLocks noGrp="1"/>
          </p:cNvSpPr>
          <p:nvPr>
            <p:ph type="body" idx="1"/>
          </p:nvPr>
        </p:nvSpPr>
        <p:spPr>
          <a:xfrm>
            <a:off x="457200" y="1600200"/>
            <a:ext cx="8686800" cy="1087500"/>
          </a:xfrm>
          <a:prstGeom prst="rect">
            <a:avLst/>
          </a:prstGeom>
          <a:noFill/>
          <a:ln>
            <a:noFill/>
          </a:ln>
        </p:spPr>
        <p:txBody>
          <a:bodyPr spcFirstLastPara="1" wrap="square" lIns="91425" tIns="45700" rIns="91425" bIns="45700" anchor="t" anchorCtr="0">
            <a:noAutofit/>
          </a:bodyPr>
          <a:lstStyle/>
          <a:p>
            <a:pPr marL="319087" lvl="0" indent="-319087" algn="l" rtl="0">
              <a:lnSpc>
                <a:spcPct val="100000"/>
              </a:lnSpc>
              <a:spcBef>
                <a:spcPts val="0"/>
              </a:spcBef>
              <a:spcAft>
                <a:spcPts val="0"/>
              </a:spcAft>
              <a:buSzPts val="1320"/>
              <a:buChar char="◻"/>
            </a:pPr>
            <a:r>
              <a:rPr lang="en-US" sz="2200">
                <a:latin typeface="Times New Roman"/>
                <a:ea typeface="Times New Roman"/>
                <a:cs typeface="Times New Roman"/>
                <a:sym typeface="Times New Roman"/>
              </a:rPr>
              <a:t>The product of two linear transformations is itself a linear transformation</a:t>
            </a:r>
            <a:endParaRPr>
              <a:latin typeface="Times New Roman"/>
              <a:ea typeface="Times New Roman"/>
              <a:cs typeface="Times New Roman"/>
              <a:sym typeface="Times New Roman"/>
            </a:endParaRPr>
          </a:p>
          <a:p>
            <a:pPr marL="319087" lvl="0" indent="-235267" algn="l" rtl="0">
              <a:lnSpc>
                <a:spcPct val="100000"/>
              </a:lnSpc>
              <a:spcBef>
                <a:spcPts val="700"/>
              </a:spcBef>
              <a:spcAft>
                <a:spcPts val="0"/>
              </a:spcAft>
              <a:buSzPts val="1320"/>
              <a:buNone/>
            </a:pPr>
            <a:endParaRPr sz="2200">
              <a:latin typeface="Times New Roman"/>
              <a:ea typeface="Times New Roman"/>
              <a:cs typeface="Times New Roman"/>
              <a:sym typeface="Times New Roman"/>
            </a:endParaRPr>
          </a:p>
          <a:p>
            <a:pPr marL="319087" lvl="0" indent="-235267" algn="l" rtl="0">
              <a:lnSpc>
                <a:spcPct val="100000"/>
              </a:lnSpc>
              <a:spcBef>
                <a:spcPts val="700"/>
              </a:spcBef>
              <a:spcAft>
                <a:spcPts val="0"/>
              </a:spcAft>
              <a:buSzPts val="1320"/>
              <a:buNone/>
            </a:pPr>
            <a:endParaRPr sz="2200">
              <a:latin typeface="Times New Roman"/>
              <a:ea typeface="Times New Roman"/>
              <a:cs typeface="Times New Roman"/>
              <a:sym typeface="Times New Roman"/>
            </a:endParaRPr>
          </a:p>
          <a:p>
            <a:pPr marL="319087" lvl="0" indent="-235267" algn="l" rtl="0">
              <a:lnSpc>
                <a:spcPct val="100000"/>
              </a:lnSpc>
              <a:spcBef>
                <a:spcPts val="700"/>
              </a:spcBef>
              <a:spcAft>
                <a:spcPts val="0"/>
              </a:spcAft>
              <a:buSzPts val="1320"/>
              <a:buNone/>
            </a:pPr>
            <a:endParaRPr sz="2200">
              <a:latin typeface="Times New Roman"/>
              <a:ea typeface="Times New Roman"/>
              <a:cs typeface="Times New Roman"/>
              <a:sym typeface="Times New Roman"/>
            </a:endParaRPr>
          </a:p>
          <a:p>
            <a:pPr marL="319087" lvl="0" indent="-235267" algn="l" rtl="0">
              <a:lnSpc>
                <a:spcPct val="100000"/>
              </a:lnSpc>
              <a:spcBef>
                <a:spcPts val="700"/>
              </a:spcBef>
              <a:spcAft>
                <a:spcPts val="0"/>
              </a:spcAft>
              <a:buSzPts val="1320"/>
              <a:buNone/>
            </a:pPr>
            <a:endParaRPr sz="2200">
              <a:latin typeface="Times New Roman"/>
              <a:ea typeface="Times New Roman"/>
              <a:cs typeface="Times New Roman"/>
              <a:sym typeface="Times New Roman"/>
            </a:endParaRPr>
          </a:p>
          <a:p>
            <a:pPr marL="319087" lvl="0" indent="-235267" algn="l" rtl="0">
              <a:lnSpc>
                <a:spcPct val="100000"/>
              </a:lnSpc>
              <a:spcBef>
                <a:spcPts val="700"/>
              </a:spcBef>
              <a:spcAft>
                <a:spcPts val="0"/>
              </a:spcAft>
              <a:buSzPts val="1320"/>
              <a:buNone/>
            </a:pPr>
            <a:endParaRPr sz="2200">
              <a:latin typeface="Times New Roman"/>
              <a:ea typeface="Times New Roman"/>
              <a:cs typeface="Times New Roman"/>
              <a:sym typeface="Times New Roman"/>
            </a:endParaRPr>
          </a:p>
        </p:txBody>
      </p:sp>
      <p:pic>
        <p:nvPicPr>
          <p:cNvPr id="830" name="Google Shape;830;gd5be30c990_0_2520" descr="latex-image-1.pdf"/>
          <p:cNvPicPr preferRelativeResize="0"/>
          <p:nvPr/>
        </p:nvPicPr>
        <p:blipFill rotWithShape="1">
          <a:blip r:embed="rId14">
            <a:alphaModFix/>
          </a:blip>
          <a:srcRect/>
          <a:stretch/>
        </p:blipFill>
        <p:spPr>
          <a:xfrm>
            <a:off x="4648200" y="2057400"/>
            <a:ext cx="4241800" cy="889000"/>
          </a:xfrm>
          <a:prstGeom prst="rect">
            <a:avLst/>
          </a:prstGeom>
          <a:noFill/>
          <a:ln>
            <a:noFill/>
          </a:ln>
        </p:spPr>
      </p:pic>
      <p:pic>
        <p:nvPicPr>
          <p:cNvPr id="831" name="Google Shape;831;gd5be30c990_0_2520" descr="latex-image-1.pdf"/>
          <p:cNvPicPr preferRelativeResize="0"/>
          <p:nvPr/>
        </p:nvPicPr>
        <p:blipFill rotWithShape="1">
          <a:blip r:embed="rId15">
            <a:alphaModFix/>
          </a:blip>
          <a:srcRect/>
          <a:stretch/>
        </p:blipFill>
        <p:spPr>
          <a:xfrm>
            <a:off x="5867400" y="3706813"/>
            <a:ext cx="2997200" cy="788987"/>
          </a:xfrm>
          <a:prstGeom prst="rect">
            <a:avLst/>
          </a:prstGeom>
          <a:noFill/>
          <a:ln>
            <a:noFill/>
          </a:ln>
        </p:spPr>
      </p:pic>
      <p:pic>
        <p:nvPicPr>
          <p:cNvPr id="832" name="Google Shape;832;gd5be30c990_0_2520" descr="latex-image-1.pdf"/>
          <p:cNvPicPr preferRelativeResize="0"/>
          <p:nvPr/>
        </p:nvPicPr>
        <p:blipFill rotWithShape="1">
          <a:blip r:embed="rId16">
            <a:alphaModFix/>
          </a:blip>
          <a:srcRect l="-3270" t="-10284" r="-3270" b="-10284"/>
          <a:stretch/>
        </p:blipFill>
        <p:spPr>
          <a:xfrm>
            <a:off x="5867400" y="5562600"/>
            <a:ext cx="2976563" cy="1071563"/>
          </a:xfrm>
          <a:prstGeom prst="rect">
            <a:avLst/>
          </a:prstGeom>
          <a:noFill/>
          <a:ln w="9525" cap="flat" cmpd="sng">
            <a:solidFill>
              <a:schemeClr val="dk1"/>
            </a:solidFill>
            <a:prstDash val="solid"/>
            <a:miter lim="800000"/>
            <a:headEnd type="none" w="sm" len="sm"/>
            <a:tailEnd type="none" w="sm" len="sm"/>
          </a:ln>
        </p:spPr>
      </p:pic>
    </p:spTree>
    <p:extLst>
      <p:ext uri="{BB962C8B-B14F-4D97-AF65-F5344CB8AC3E}">
        <p14:creationId xmlns:p14="http://schemas.microsoft.com/office/powerpoint/2010/main" val="8498577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gd5be30c990_0_2573"/>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Neural Networks</a:t>
            </a:r>
            <a:endParaRPr>
              <a:latin typeface="Times New Roman"/>
              <a:ea typeface="Times New Roman"/>
              <a:cs typeface="Times New Roman"/>
              <a:sym typeface="Times New Roman"/>
            </a:endParaRPr>
          </a:p>
        </p:txBody>
      </p:sp>
      <p:sp>
        <p:nvSpPr>
          <p:cNvPr id="838" name="Google Shape;838;gd5be30c990_0_2573"/>
          <p:cNvSpPr txBox="1">
            <a:spLocks noGrp="1"/>
          </p:cNvSpPr>
          <p:nvPr>
            <p:ph type="body" idx="1"/>
          </p:nvPr>
        </p:nvSpPr>
        <p:spPr>
          <a:xfrm>
            <a:off x="457200" y="1600200"/>
            <a:ext cx="8229600" cy="1144500"/>
          </a:xfrm>
          <a:prstGeom prst="rect">
            <a:avLst/>
          </a:prstGeom>
          <a:noFill/>
          <a:ln>
            <a:noFill/>
          </a:ln>
        </p:spPr>
        <p:txBody>
          <a:bodyPr spcFirstLastPara="1" wrap="square" lIns="91425" tIns="45700" rIns="91425" bIns="45700" anchor="t" anchorCtr="0">
            <a:normAutofit fontScale="92500" lnSpcReduction="20000"/>
          </a:bodyPr>
          <a:lstStyle/>
          <a:p>
            <a:pPr marL="319087" lvl="0" indent="-319106" algn="l" rtl="0">
              <a:lnSpc>
                <a:spcPct val="100000"/>
              </a:lnSpc>
              <a:spcBef>
                <a:spcPts val="0"/>
              </a:spcBef>
              <a:spcAft>
                <a:spcPts val="0"/>
              </a:spcAft>
              <a:buSzPct val="59998"/>
              <a:buChar char="◻"/>
            </a:pPr>
            <a:r>
              <a:rPr lang="en-US">
                <a:latin typeface="Times New Roman"/>
                <a:ea typeface="Times New Roman"/>
                <a:cs typeface="Times New Roman"/>
                <a:sym typeface="Times New Roman"/>
              </a:rPr>
              <a:t>Introduce non-linearities to the network</a:t>
            </a:r>
            <a:endParaRPr>
              <a:latin typeface="Times New Roman"/>
              <a:ea typeface="Times New Roman"/>
              <a:cs typeface="Times New Roman"/>
              <a:sym typeface="Times New Roman"/>
            </a:endParaRPr>
          </a:p>
          <a:p>
            <a:pPr marL="639762" lvl="1" indent="-273048" algn="l" rtl="0">
              <a:lnSpc>
                <a:spcPct val="100000"/>
              </a:lnSpc>
              <a:spcBef>
                <a:spcPts val="550"/>
              </a:spcBef>
              <a:spcAft>
                <a:spcPts val="0"/>
              </a:spcAft>
              <a:buSzPct val="70000"/>
              <a:buChar char="?"/>
            </a:pPr>
            <a:r>
              <a:rPr lang="en-US">
                <a:latin typeface="Times New Roman"/>
                <a:ea typeface="Times New Roman"/>
                <a:cs typeface="Times New Roman"/>
                <a:sym typeface="Times New Roman"/>
              </a:rPr>
              <a:t>Non-linearities allow a network to identify complex regions in space</a:t>
            </a:r>
            <a:endParaRPr>
              <a:latin typeface="Times New Roman"/>
              <a:ea typeface="Times New Roman"/>
              <a:cs typeface="Times New Roman"/>
              <a:sym typeface="Times New Roman"/>
            </a:endParaRPr>
          </a:p>
        </p:txBody>
      </p:sp>
      <p:sp>
        <p:nvSpPr>
          <p:cNvPr id="839" name="Google Shape;839;gd5be30c990_0_2573"/>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59</a:t>
            </a:fld>
            <a:endParaRPr sz="1200" b="1">
              <a:solidFill>
                <a:srgbClr val="FFFFFF"/>
              </a:solidFill>
              <a:latin typeface="Twentieth Century"/>
              <a:ea typeface="Twentieth Century"/>
              <a:cs typeface="Twentieth Century"/>
              <a:sym typeface="Twentieth Century"/>
            </a:endParaRPr>
          </a:p>
        </p:txBody>
      </p:sp>
      <p:pic>
        <p:nvPicPr>
          <p:cNvPr id="840" name="Google Shape;840;gd5be30c990_0_2573" descr="latex-image-1.pdf"/>
          <p:cNvPicPr preferRelativeResize="0"/>
          <p:nvPr/>
        </p:nvPicPr>
        <p:blipFill rotWithShape="1">
          <a:blip r:embed="rId3">
            <a:alphaModFix/>
          </a:blip>
          <a:srcRect/>
          <a:stretch/>
        </p:blipFill>
        <p:spPr>
          <a:xfrm>
            <a:off x="1381125" y="3062288"/>
            <a:ext cx="279400" cy="190500"/>
          </a:xfrm>
          <a:prstGeom prst="rect">
            <a:avLst/>
          </a:prstGeom>
          <a:noFill/>
          <a:ln>
            <a:noFill/>
          </a:ln>
        </p:spPr>
      </p:pic>
      <p:pic>
        <p:nvPicPr>
          <p:cNvPr id="841" name="Google Shape;841;gd5be30c990_0_2573" descr="latex-image-1.pdf"/>
          <p:cNvPicPr preferRelativeResize="0"/>
          <p:nvPr/>
        </p:nvPicPr>
        <p:blipFill rotWithShape="1">
          <a:blip r:embed="rId4">
            <a:alphaModFix/>
          </a:blip>
          <a:srcRect/>
          <a:stretch/>
        </p:blipFill>
        <p:spPr>
          <a:xfrm>
            <a:off x="1381125" y="4073525"/>
            <a:ext cx="266700" cy="190500"/>
          </a:xfrm>
          <a:prstGeom prst="rect">
            <a:avLst/>
          </a:prstGeom>
          <a:noFill/>
          <a:ln>
            <a:noFill/>
          </a:ln>
        </p:spPr>
      </p:pic>
      <p:pic>
        <p:nvPicPr>
          <p:cNvPr id="842" name="Google Shape;842;gd5be30c990_0_2573" descr="latex-image-1.pdf"/>
          <p:cNvPicPr preferRelativeResize="0"/>
          <p:nvPr/>
        </p:nvPicPr>
        <p:blipFill rotWithShape="1">
          <a:blip r:embed="rId5">
            <a:alphaModFix/>
          </a:blip>
          <a:srcRect/>
          <a:stretch/>
        </p:blipFill>
        <p:spPr>
          <a:xfrm>
            <a:off x="1381125" y="5105400"/>
            <a:ext cx="279400" cy="190500"/>
          </a:xfrm>
          <a:prstGeom prst="rect">
            <a:avLst/>
          </a:prstGeom>
          <a:noFill/>
          <a:ln>
            <a:noFill/>
          </a:ln>
        </p:spPr>
      </p:pic>
      <p:cxnSp>
        <p:nvCxnSpPr>
          <p:cNvPr id="843" name="Google Shape;843;gd5be30c990_0_2573"/>
          <p:cNvCxnSpPr/>
          <p:nvPr/>
        </p:nvCxnSpPr>
        <p:spPr>
          <a:xfrm>
            <a:off x="1851025" y="3140075"/>
            <a:ext cx="19128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844" name="Google Shape;844;gd5be30c990_0_2573"/>
          <p:cNvCxnSpPr/>
          <p:nvPr/>
        </p:nvCxnSpPr>
        <p:spPr>
          <a:xfrm>
            <a:off x="1851025" y="3140075"/>
            <a:ext cx="1998600" cy="817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845" name="Google Shape;845;gd5be30c990_0_2573"/>
          <p:cNvCxnSpPr/>
          <p:nvPr/>
        </p:nvCxnSpPr>
        <p:spPr>
          <a:xfrm>
            <a:off x="1851025" y="3140075"/>
            <a:ext cx="1998600" cy="18510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846" name="Google Shape;846;gd5be30c990_0_2573"/>
          <p:cNvCxnSpPr/>
          <p:nvPr/>
        </p:nvCxnSpPr>
        <p:spPr>
          <a:xfrm rot="10800000" flipH="1">
            <a:off x="1851025" y="3140200"/>
            <a:ext cx="1912800" cy="10254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847" name="Google Shape;847;gd5be30c990_0_2573"/>
          <p:cNvCxnSpPr/>
          <p:nvPr/>
        </p:nvCxnSpPr>
        <p:spPr>
          <a:xfrm>
            <a:off x="1851025" y="4165600"/>
            <a:ext cx="19128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848" name="Google Shape;848;gd5be30c990_0_2573"/>
          <p:cNvCxnSpPr/>
          <p:nvPr/>
        </p:nvCxnSpPr>
        <p:spPr>
          <a:xfrm>
            <a:off x="1851025" y="4165600"/>
            <a:ext cx="1912800" cy="1033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849" name="Google Shape;849;gd5be30c990_0_2573"/>
          <p:cNvCxnSpPr/>
          <p:nvPr/>
        </p:nvCxnSpPr>
        <p:spPr>
          <a:xfrm>
            <a:off x="1851025" y="5199063"/>
            <a:ext cx="19128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850" name="Google Shape;850;gd5be30c990_0_2573"/>
          <p:cNvCxnSpPr/>
          <p:nvPr/>
        </p:nvCxnSpPr>
        <p:spPr>
          <a:xfrm rot="10800000" flipH="1">
            <a:off x="1851025" y="4373463"/>
            <a:ext cx="1998600" cy="8256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851" name="Google Shape;851;gd5be30c990_0_2573"/>
          <p:cNvCxnSpPr/>
          <p:nvPr/>
        </p:nvCxnSpPr>
        <p:spPr>
          <a:xfrm rot="10800000" flipH="1">
            <a:off x="1851025" y="3348063"/>
            <a:ext cx="1998600" cy="18510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852" name="Google Shape;852;gd5be30c990_0_2573"/>
          <p:cNvCxnSpPr/>
          <p:nvPr/>
        </p:nvCxnSpPr>
        <p:spPr>
          <a:xfrm rot="10800000" flipH="1">
            <a:off x="4351338" y="4373463"/>
            <a:ext cx="1774800" cy="8256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853" name="Google Shape;853;gd5be30c990_0_2573"/>
          <p:cNvCxnSpPr/>
          <p:nvPr/>
        </p:nvCxnSpPr>
        <p:spPr>
          <a:xfrm>
            <a:off x="4351338" y="4165600"/>
            <a:ext cx="16890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854" name="Google Shape;854;gd5be30c990_0_2573"/>
          <p:cNvCxnSpPr/>
          <p:nvPr/>
        </p:nvCxnSpPr>
        <p:spPr>
          <a:xfrm>
            <a:off x="4351338" y="3140075"/>
            <a:ext cx="1774800" cy="817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855" name="Google Shape;855;gd5be30c990_0_2573"/>
          <p:cNvCxnSpPr/>
          <p:nvPr/>
        </p:nvCxnSpPr>
        <p:spPr>
          <a:xfrm>
            <a:off x="6627813" y="4165600"/>
            <a:ext cx="303300" cy="33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pic>
        <p:nvPicPr>
          <p:cNvPr id="856" name="Google Shape;856;gd5be30c990_0_2573" descr="latex-image-1.pdf"/>
          <p:cNvPicPr preferRelativeResize="0"/>
          <p:nvPr/>
        </p:nvPicPr>
        <p:blipFill rotWithShape="1">
          <a:blip r:embed="rId6">
            <a:alphaModFix/>
          </a:blip>
          <a:srcRect/>
          <a:stretch/>
        </p:blipFill>
        <p:spPr>
          <a:xfrm>
            <a:off x="6942138" y="3979863"/>
            <a:ext cx="850900" cy="381000"/>
          </a:xfrm>
          <a:prstGeom prst="rect">
            <a:avLst/>
          </a:prstGeom>
          <a:noFill/>
          <a:ln>
            <a:noFill/>
          </a:ln>
        </p:spPr>
      </p:pic>
      <p:pic>
        <p:nvPicPr>
          <p:cNvPr id="857" name="Google Shape;857;gd5be30c990_0_2573" descr="latex-image-1.pdf"/>
          <p:cNvPicPr preferRelativeResize="0"/>
          <p:nvPr/>
        </p:nvPicPr>
        <p:blipFill rotWithShape="1">
          <a:blip r:embed="rId7">
            <a:alphaModFix/>
          </a:blip>
          <a:srcRect/>
          <a:stretch/>
        </p:blipFill>
        <p:spPr>
          <a:xfrm>
            <a:off x="3149600" y="2744788"/>
            <a:ext cx="444500" cy="317500"/>
          </a:xfrm>
          <a:prstGeom prst="rect">
            <a:avLst/>
          </a:prstGeom>
          <a:noFill/>
          <a:ln>
            <a:noFill/>
          </a:ln>
        </p:spPr>
      </p:pic>
      <p:pic>
        <p:nvPicPr>
          <p:cNvPr id="858" name="Google Shape;858;gd5be30c990_0_2573" descr="latex-image-1.pdf"/>
          <p:cNvPicPr preferRelativeResize="0"/>
          <p:nvPr/>
        </p:nvPicPr>
        <p:blipFill rotWithShape="1">
          <a:blip r:embed="rId8">
            <a:alphaModFix/>
          </a:blip>
          <a:srcRect/>
          <a:stretch/>
        </p:blipFill>
        <p:spPr>
          <a:xfrm>
            <a:off x="3149600" y="4010025"/>
            <a:ext cx="444500" cy="317500"/>
          </a:xfrm>
          <a:prstGeom prst="rect">
            <a:avLst/>
          </a:prstGeom>
          <a:noFill/>
          <a:ln>
            <a:noFill/>
          </a:ln>
        </p:spPr>
      </p:pic>
      <p:pic>
        <p:nvPicPr>
          <p:cNvPr id="859" name="Google Shape;859;gd5be30c990_0_2573" descr="latex-image-1.pdf"/>
          <p:cNvPicPr preferRelativeResize="0"/>
          <p:nvPr/>
        </p:nvPicPr>
        <p:blipFill rotWithShape="1">
          <a:blip r:embed="rId9">
            <a:alphaModFix/>
          </a:blip>
          <a:srcRect/>
          <a:stretch/>
        </p:blipFill>
        <p:spPr>
          <a:xfrm>
            <a:off x="5373688" y="4448175"/>
            <a:ext cx="444500" cy="317500"/>
          </a:xfrm>
          <a:prstGeom prst="rect">
            <a:avLst/>
          </a:prstGeom>
          <a:noFill/>
          <a:ln>
            <a:noFill/>
          </a:ln>
        </p:spPr>
      </p:pic>
      <p:pic>
        <p:nvPicPr>
          <p:cNvPr id="860" name="Google Shape;860;gd5be30c990_0_2573" descr="latex-image-1.pdf"/>
          <p:cNvPicPr preferRelativeResize="0"/>
          <p:nvPr/>
        </p:nvPicPr>
        <p:blipFill rotWithShape="1">
          <a:blip r:embed="rId10">
            <a:alphaModFix/>
          </a:blip>
          <a:srcRect/>
          <a:stretch/>
        </p:blipFill>
        <p:spPr>
          <a:xfrm>
            <a:off x="5373688" y="3979863"/>
            <a:ext cx="444500" cy="317500"/>
          </a:xfrm>
          <a:prstGeom prst="rect">
            <a:avLst/>
          </a:prstGeom>
          <a:noFill/>
          <a:ln>
            <a:noFill/>
          </a:ln>
        </p:spPr>
      </p:pic>
      <p:pic>
        <p:nvPicPr>
          <p:cNvPr id="861" name="Google Shape;861;gd5be30c990_0_2573" descr="latex-image-1.pdf"/>
          <p:cNvPicPr preferRelativeResize="0"/>
          <p:nvPr/>
        </p:nvPicPr>
        <p:blipFill rotWithShape="1">
          <a:blip r:embed="rId11">
            <a:alphaModFix/>
          </a:blip>
          <a:srcRect/>
          <a:stretch/>
        </p:blipFill>
        <p:spPr>
          <a:xfrm>
            <a:off x="5373688" y="3292475"/>
            <a:ext cx="444500" cy="317500"/>
          </a:xfrm>
          <a:prstGeom prst="rect">
            <a:avLst/>
          </a:prstGeom>
          <a:noFill/>
          <a:ln>
            <a:noFill/>
          </a:ln>
        </p:spPr>
      </p:pic>
      <p:cxnSp>
        <p:nvCxnSpPr>
          <p:cNvPr id="862" name="Google Shape;862;gd5be30c990_0_2573"/>
          <p:cNvCxnSpPr/>
          <p:nvPr/>
        </p:nvCxnSpPr>
        <p:spPr>
          <a:xfrm rot="10800000" flipH="1">
            <a:off x="4351338" y="4360825"/>
            <a:ext cx="1774800" cy="18717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863" name="Google Shape;863;gd5be30c990_0_2573"/>
          <p:cNvCxnSpPr/>
          <p:nvPr/>
        </p:nvCxnSpPr>
        <p:spPr>
          <a:xfrm rot="-5400000" flipH="1">
            <a:off x="1408076" y="3583024"/>
            <a:ext cx="2884500" cy="19986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864" name="Google Shape;864;gd5be30c990_0_2573"/>
          <p:cNvCxnSpPr/>
          <p:nvPr/>
        </p:nvCxnSpPr>
        <p:spPr>
          <a:xfrm rot="-5400000" flipH="1">
            <a:off x="1775575" y="4244225"/>
            <a:ext cx="2063700" cy="19128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865" name="Google Shape;865;gd5be30c990_0_2573"/>
          <p:cNvCxnSpPr/>
          <p:nvPr/>
        </p:nvCxnSpPr>
        <p:spPr>
          <a:xfrm>
            <a:off x="1851025" y="5199063"/>
            <a:ext cx="1912800" cy="1033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pic>
        <p:nvPicPr>
          <p:cNvPr id="866" name="Google Shape;866;gd5be30c990_0_2573" descr="latex-image-1.pdf"/>
          <p:cNvPicPr preferRelativeResize="0"/>
          <p:nvPr/>
        </p:nvPicPr>
        <p:blipFill rotWithShape="1">
          <a:blip r:embed="rId12">
            <a:alphaModFix/>
          </a:blip>
          <a:srcRect/>
          <a:stretch/>
        </p:blipFill>
        <p:spPr>
          <a:xfrm>
            <a:off x="3149600" y="5175250"/>
            <a:ext cx="444500" cy="317500"/>
          </a:xfrm>
          <a:prstGeom prst="rect">
            <a:avLst/>
          </a:prstGeom>
          <a:noFill/>
          <a:ln>
            <a:noFill/>
          </a:ln>
        </p:spPr>
      </p:pic>
      <p:pic>
        <p:nvPicPr>
          <p:cNvPr id="867" name="Google Shape;867;gd5be30c990_0_2573" descr="latex-image-1.pdf"/>
          <p:cNvPicPr preferRelativeResize="0"/>
          <p:nvPr/>
        </p:nvPicPr>
        <p:blipFill rotWithShape="1">
          <a:blip r:embed="rId13">
            <a:alphaModFix/>
          </a:blip>
          <a:srcRect/>
          <a:stretch/>
        </p:blipFill>
        <p:spPr>
          <a:xfrm>
            <a:off x="3073400" y="6208713"/>
            <a:ext cx="520700" cy="317500"/>
          </a:xfrm>
          <a:prstGeom prst="rect">
            <a:avLst/>
          </a:prstGeom>
          <a:noFill/>
          <a:ln>
            <a:noFill/>
          </a:ln>
        </p:spPr>
      </p:pic>
      <p:pic>
        <p:nvPicPr>
          <p:cNvPr id="868" name="Google Shape;868;gd5be30c990_0_2573" descr="latex-image-1.pdf"/>
          <p:cNvPicPr preferRelativeResize="0"/>
          <p:nvPr/>
        </p:nvPicPr>
        <p:blipFill rotWithShape="1">
          <a:blip r:embed="rId14">
            <a:alphaModFix/>
          </a:blip>
          <a:srcRect/>
          <a:stretch/>
        </p:blipFill>
        <p:spPr>
          <a:xfrm>
            <a:off x="5373688" y="5175250"/>
            <a:ext cx="520700" cy="317500"/>
          </a:xfrm>
          <a:prstGeom prst="rect">
            <a:avLst/>
          </a:prstGeom>
          <a:noFill/>
          <a:ln>
            <a:noFill/>
          </a:ln>
        </p:spPr>
      </p:pic>
      <p:grpSp>
        <p:nvGrpSpPr>
          <p:cNvPr id="869" name="Google Shape;869;gd5be30c990_0_2573"/>
          <p:cNvGrpSpPr/>
          <p:nvPr/>
        </p:nvGrpSpPr>
        <p:grpSpPr>
          <a:xfrm>
            <a:off x="6061045" y="3844901"/>
            <a:ext cx="587341" cy="587341"/>
            <a:chOff x="1814244" y="1478440"/>
            <a:chExt cx="587400" cy="587400"/>
          </a:xfrm>
        </p:grpSpPr>
        <p:sp>
          <p:nvSpPr>
            <p:cNvPr id="870" name="Google Shape;870;gd5be30c990_0_2573"/>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871" name="Google Shape;871;gd5be30c990_0_2573"/>
            <p:cNvCxnSpPr/>
            <p:nvPr/>
          </p:nvCxnSpPr>
          <p:spPr>
            <a:xfrm rot="-5400000">
              <a:off x="1936491" y="1600717"/>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872" name="Google Shape;872;gd5be30c990_0_2573"/>
          <p:cNvGrpSpPr/>
          <p:nvPr/>
        </p:nvGrpSpPr>
        <p:grpSpPr>
          <a:xfrm>
            <a:off x="3763933" y="5832450"/>
            <a:ext cx="587341" cy="587341"/>
            <a:chOff x="1814244" y="1478440"/>
            <a:chExt cx="587400" cy="587400"/>
          </a:xfrm>
        </p:grpSpPr>
        <p:sp>
          <p:nvSpPr>
            <p:cNvPr id="873" name="Google Shape;873;gd5be30c990_0_2573"/>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874" name="Google Shape;874;gd5be30c990_0_2573"/>
            <p:cNvCxnSpPr/>
            <p:nvPr/>
          </p:nvCxnSpPr>
          <p:spPr>
            <a:xfrm rot="-5400000">
              <a:off x="1936491" y="1600717"/>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875" name="Google Shape;875;gd5be30c990_0_2573"/>
          <p:cNvGrpSpPr/>
          <p:nvPr/>
        </p:nvGrpSpPr>
        <p:grpSpPr>
          <a:xfrm>
            <a:off x="3767328" y="2854300"/>
            <a:ext cx="587341" cy="587341"/>
            <a:chOff x="1814244" y="1478440"/>
            <a:chExt cx="587400" cy="587400"/>
          </a:xfrm>
        </p:grpSpPr>
        <p:sp>
          <p:nvSpPr>
            <p:cNvPr id="876" name="Google Shape;876;gd5be30c990_0_2573"/>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877" name="Google Shape;877;gd5be30c990_0_2573"/>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878" name="Google Shape;878;gd5be30c990_0_2573"/>
          <p:cNvGrpSpPr/>
          <p:nvPr/>
        </p:nvGrpSpPr>
        <p:grpSpPr>
          <a:xfrm>
            <a:off x="3767328" y="3898876"/>
            <a:ext cx="587341" cy="587341"/>
            <a:chOff x="1814244" y="1478440"/>
            <a:chExt cx="587400" cy="587400"/>
          </a:xfrm>
        </p:grpSpPr>
        <p:sp>
          <p:nvSpPr>
            <p:cNvPr id="879" name="Google Shape;879;gd5be30c990_0_2573"/>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880" name="Google Shape;880;gd5be30c990_0_2573"/>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881" name="Google Shape;881;gd5be30c990_0_2573"/>
          <p:cNvGrpSpPr/>
          <p:nvPr/>
        </p:nvGrpSpPr>
        <p:grpSpPr>
          <a:xfrm>
            <a:off x="3767328" y="4932338"/>
            <a:ext cx="587341" cy="587341"/>
            <a:chOff x="1814244" y="1478440"/>
            <a:chExt cx="587400" cy="587400"/>
          </a:xfrm>
        </p:grpSpPr>
        <p:sp>
          <p:nvSpPr>
            <p:cNvPr id="882" name="Google Shape;882;gd5be30c990_0_2573"/>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883" name="Google Shape;883;gd5be30c990_0_2573"/>
            <p:cNvCxnSpPr/>
            <p:nvPr/>
          </p:nvCxnSpPr>
          <p:spPr>
            <a:xfrm rot="-5400000">
              <a:off x="1936492" y="1600717"/>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spTree>
    <p:extLst>
      <p:ext uri="{BB962C8B-B14F-4D97-AF65-F5344CB8AC3E}">
        <p14:creationId xmlns:p14="http://schemas.microsoft.com/office/powerpoint/2010/main" val="21600493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7"/>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6</a:t>
            </a:fld>
            <a:endParaRPr/>
          </a:p>
        </p:txBody>
      </p:sp>
      <p:sp>
        <p:nvSpPr>
          <p:cNvPr id="272" name="Google Shape;272;p7"/>
          <p:cNvSpPr txBox="1"/>
          <p:nvPr/>
        </p:nvSpPr>
        <p:spPr>
          <a:xfrm>
            <a:off x="361950" y="1752600"/>
            <a:ext cx="8420100" cy="42473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323C3E"/>
                </a:solidFill>
                <a:highlight>
                  <a:srgbClr val="FFFF00"/>
                </a:highlight>
                <a:latin typeface="Times New Roman"/>
                <a:ea typeface="Times New Roman"/>
                <a:cs typeface="Times New Roman"/>
                <a:sym typeface="Times New Roman"/>
              </a:rPr>
              <a:t>ANN </a:t>
            </a:r>
            <a:r>
              <a:rPr lang="en-US" sz="1800" b="0" i="0" u="none" strike="noStrike" cap="none" dirty="0">
                <a:solidFill>
                  <a:srgbClr val="323C3E"/>
                </a:solidFill>
                <a:latin typeface="Times New Roman"/>
                <a:ea typeface="Times New Roman"/>
                <a:cs typeface="Times New Roman"/>
                <a:sym typeface="Times New Roman"/>
              </a:rPr>
              <a:t>is a </a:t>
            </a:r>
            <a:r>
              <a:rPr lang="en-US" sz="1800" b="1" i="0" u="none" strike="noStrike" cap="none" dirty="0">
                <a:solidFill>
                  <a:srgbClr val="323C3E"/>
                </a:solidFill>
                <a:latin typeface="Times New Roman"/>
                <a:ea typeface="Times New Roman"/>
                <a:cs typeface="Times New Roman"/>
                <a:sym typeface="Times New Roman"/>
              </a:rPr>
              <a:t>deep feed-forward neural </a:t>
            </a:r>
            <a:r>
              <a:rPr lang="en-US" sz="1800" b="0" i="0" u="none" strike="noStrike" cap="none" dirty="0">
                <a:solidFill>
                  <a:srgbClr val="323C3E"/>
                </a:solidFill>
                <a:latin typeface="Times New Roman"/>
                <a:ea typeface="Times New Roman"/>
                <a:cs typeface="Times New Roman"/>
                <a:sym typeface="Times New Roman"/>
              </a:rPr>
              <a:t>network as it processes inputs in the forward direction only. Artificial Neural Networks are capable of </a:t>
            </a:r>
            <a:r>
              <a:rPr lang="en-US" sz="1800" b="1" i="0" u="none" strike="noStrike" cap="none" dirty="0">
                <a:solidFill>
                  <a:srgbClr val="323C3E"/>
                </a:solidFill>
                <a:latin typeface="Times New Roman"/>
                <a:ea typeface="Times New Roman"/>
                <a:cs typeface="Times New Roman"/>
                <a:sym typeface="Times New Roman"/>
              </a:rPr>
              <a:t>learning non-linear function</a:t>
            </a:r>
            <a:r>
              <a:rPr lang="en-US" sz="1800" b="0" i="0" u="none" strike="noStrike" cap="none" dirty="0">
                <a:solidFill>
                  <a:srgbClr val="323C3E"/>
                </a:solidFill>
                <a:latin typeface="Times New Roman"/>
                <a:ea typeface="Times New Roman"/>
                <a:cs typeface="Times New Roman"/>
                <a:sym typeface="Times New Roman"/>
              </a:rPr>
              <a:t>s. The </a:t>
            </a:r>
            <a:r>
              <a:rPr lang="en-US" sz="1800" b="1" i="0" u="none" strike="noStrike" cap="none" dirty="0">
                <a:solidFill>
                  <a:srgbClr val="323C3E"/>
                </a:solidFill>
                <a:latin typeface="Times New Roman"/>
                <a:ea typeface="Times New Roman"/>
                <a:cs typeface="Times New Roman"/>
                <a:sym typeface="Times New Roman"/>
              </a:rPr>
              <a:t>activation function </a:t>
            </a:r>
            <a:r>
              <a:rPr lang="en-US" sz="1800" b="0" i="0" u="none" strike="noStrike" cap="none" dirty="0">
                <a:solidFill>
                  <a:srgbClr val="323C3E"/>
                </a:solidFill>
                <a:latin typeface="Times New Roman"/>
                <a:ea typeface="Times New Roman"/>
                <a:cs typeface="Times New Roman"/>
                <a:sym typeface="Times New Roman"/>
              </a:rPr>
              <a:t>of ANNs helps in learning </a:t>
            </a:r>
            <a:r>
              <a:rPr lang="en-US" sz="1800" b="1" i="0" u="none" strike="noStrike" cap="none" dirty="0">
                <a:solidFill>
                  <a:srgbClr val="323C3E"/>
                </a:solidFill>
                <a:latin typeface="Times New Roman"/>
                <a:ea typeface="Times New Roman"/>
                <a:cs typeface="Times New Roman"/>
                <a:sym typeface="Times New Roman"/>
              </a:rPr>
              <a:t>any complex relationship between input and output</a:t>
            </a:r>
            <a:r>
              <a:rPr lang="en-US" sz="1800" b="0" i="0" u="none" strike="noStrike" cap="none" dirty="0">
                <a:solidFill>
                  <a:srgbClr val="323C3E"/>
                </a:solidFill>
                <a:latin typeface="Times New Roman"/>
                <a:ea typeface="Times New Roman"/>
                <a:cs typeface="Times New Roman"/>
                <a:sym typeface="Times New Roman"/>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323C3E"/>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323C3E"/>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323C3E"/>
                </a:solidFill>
                <a:highlight>
                  <a:srgbClr val="FFFF00"/>
                </a:highlight>
                <a:latin typeface="Times New Roman"/>
                <a:ea typeface="Times New Roman"/>
                <a:cs typeface="Times New Roman"/>
                <a:sym typeface="Times New Roman"/>
              </a:rPr>
              <a:t>RNN </a:t>
            </a:r>
            <a:r>
              <a:rPr lang="en-US" sz="1800" b="0" i="0" u="none" strike="noStrike" cap="none" dirty="0">
                <a:solidFill>
                  <a:srgbClr val="323C3E"/>
                </a:solidFill>
                <a:latin typeface="Times New Roman"/>
                <a:ea typeface="Times New Roman"/>
                <a:cs typeface="Times New Roman"/>
                <a:sym typeface="Times New Roman"/>
              </a:rPr>
              <a:t>is designed to </a:t>
            </a:r>
            <a:r>
              <a:rPr lang="en-US" sz="1800" b="1" i="0" u="none" strike="noStrike" cap="none" dirty="0">
                <a:solidFill>
                  <a:srgbClr val="323C3E"/>
                </a:solidFill>
                <a:latin typeface="Times New Roman"/>
                <a:ea typeface="Times New Roman"/>
                <a:cs typeface="Times New Roman"/>
                <a:sym typeface="Times New Roman"/>
              </a:rPr>
              <a:t>overcome the looping constraint of ANN in hidden layers</a:t>
            </a:r>
            <a:r>
              <a:rPr lang="en-US" sz="1800" b="0" i="0" u="none" strike="noStrike" cap="none" dirty="0">
                <a:solidFill>
                  <a:srgbClr val="323C3E"/>
                </a:solidFill>
                <a:latin typeface="Times New Roman"/>
                <a:ea typeface="Times New Roman"/>
                <a:cs typeface="Times New Roman"/>
                <a:sym typeface="Times New Roman"/>
              </a:rPr>
              <a:t>. Deep recurrent networks are capable of </a:t>
            </a:r>
            <a:r>
              <a:rPr lang="en-US" sz="1800" b="1" i="0" u="none" strike="noStrike" cap="none" dirty="0">
                <a:solidFill>
                  <a:srgbClr val="323C3E"/>
                </a:solidFill>
                <a:latin typeface="Times New Roman"/>
                <a:ea typeface="Times New Roman"/>
                <a:cs typeface="Times New Roman"/>
                <a:sym typeface="Times New Roman"/>
              </a:rPr>
              <a:t>solving problems related to audio data, text data, and time-series data</a:t>
            </a:r>
            <a:r>
              <a:rPr lang="en-US" sz="1800" b="0" i="0" u="none" strike="noStrike" cap="none" dirty="0">
                <a:solidFill>
                  <a:srgbClr val="323C3E"/>
                </a:solidFill>
                <a:latin typeface="Times New Roman"/>
                <a:ea typeface="Times New Roman"/>
                <a:cs typeface="Times New Roman"/>
                <a:sym typeface="Times New Roman"/>
              </a:rPr>
              <a:t>. Recurrent neural networks capture sequential information available in the input data. </a:t>
            </a:r>
            <a:r>
              <a:rPr lang="en-US" sz="1800" b="1" i="0" u="none" strike="noStrike" cap="none" dirty="0">
                <a:solidFill>
                  <a:srgbClr val="323C3E"/>
                </a:solidFill>
                <a:latin typeface="Times New Roman"/>
                <a:ea typeface="Times New Roman"/>
                <a:cs typeface="Times New Roman"/>
                <a:sym typeface="Times New Roman"/>
              </a:rPr>
              <a:t>RNN works on parameter sharing</a:t>
            </a:r>
            <a:r>
              <a:rPr lang="en-US" sz="1800" b="0" i="0" u="none" strike="noStrike" cap="none" dirty="0">
                <a:solidFill>
                  <a:srgbClr val="323C3E"/>
                </a:solidFill>
                <a:latin typeface="Times New Roman"/>
                <a:ea typeface="Times New Roman"/>
                <a:cs typeface="Times New Roman"/>
                <a:sym typeface="Times New Roman"/>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323C3E"/>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323C3E"/>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323C3E"/>
                </a:solidFill>
                <a:highlight>
                  <a:srgbClr val="FFFF00"/>
                </a:highlight>
                <a:latin typeface="Times New Roman"/>
                <a:ea typeface="Times New Roman"/>
                <a:cs typeface="Times New Roman"/>
                <a:sym typeface="Times New Roman"/>
              </a:rPr>
              <a:t>CNN</a:t>
            </a:r>
            <a:r>
              <a:rPr lang="en-US" sz="1800" b="0" i="0" u="none" strike="noStrike" cap="none" dirty="0">
                <a:solidFill>
                  <a:srgbClr val="323C3E"/>
                </a:solidFill>
                <a:latin typeface="Times New Roman"/>
                <a:ea typeface="Times New Roman"/>
                <a:cs typeface="Times New Roman"/>
                <a:sym typeface="Times New Roman"/>
              </a:rPr>
              <a:t> based models in Deep Neural Networks are used in </a:t>
            </a:r>
            <a:r>
              <a:rPr lang="en-US" sz="1800" b="1" i="0" u="none" strike="noStrike" cap="none" dirty="0">
                <a:solidFill>
                  <a:srgbClr val="323C3E"/>
                </a:solidFill>
                <a:latin typeface="Times New Roman"/>
                <a:ea typeface="Times New Roman"/>
                <a:cs typeface="Times New Roman"/>
                <a:sym typeface="Times New Roman"/>
              </a:rPr>
              <a:t>video and image processing</a:t>
            </a:r>
            <a:r>
              <a:rPr lang="en-US" sz="1800" b="0" i="0" u="none" strike="noStrike" cap="none" dirty="0">
                <a:solidFill>
                  <a:srgbClr val="323C3E"/>
                </a:solidFill>
                <a:latin typeface="Times New Roman"/>
                <a:ea typeface="Times New Roman"/>
                <a:cs typeface="Times New Roman"/>
                <a:sym typeface="Times New Roman"/>
              </a:rPr>
              <a:t>. </a:t>
            </a:r>
            <a:r>
              <a:rPr lang="en-US" sz="1800" b="1" i="0" u="none" strike="noStrike" cap="none" dirty="0">
                <a:solidFill>
                  <a:srgbClr val="323C3E"/>
                </a:solidFill>
                <a:latin typeface="Times New Roman"/>
                <a:ea typeface="Times New Roman"/>
                <a:cs typeface="Times New Roman"/>
                <a:sym typeface="Times New Roman"/>
              </a:rPr>
              <a:t>Filters or kernels </a:t>
            </a:r>
            <a:r>
              <a:rPr lang="en-US" sz="1800" b="0" i="0" u="none" strike="noStrike" cap="none" dirty="0">
                <a:solidFill>
                  <a:srgbClr val="323C3E"/>
                </a:solidFill>
                <a:latin typeface="Times New Roman"/>
                <a:ea typeface="Times New Roman"/>
                <a:cs typeface="Times New Roman"/>
                <a:sym typeface="Times New Roman"/>
              </a:rPr>
              <a:t>are </a:t>
            </a:r>
            <a:r>
              <a:rPr lang="en-US" sz="1800" b="1" i="0" u="none" strike="noStrike" cap="none" dirty="0">
                <a:solidFill>
                  <a:srgbClr val="323C3E"/>
                </a:solidFill>
                <a:latin typeface="Times New Roman"/>
                <a:ea typeface="Times New Roman"/>
                <a:cs typeface="Times New Roman"/>
                <a:sym typeface="Times New Roman"/>
              </a:rPr>
              <a:t>the building blocks of CNN</a:t>
            </a:r>
            <a:r>
              <a:rPr lang="en-US" sz="1800" b="0" i="0" u="none" strike="noStrike" cap="none" dirty="0">
                <a:solidFill>
                  <a:srgbClr val="323C3E"/>
                </a:solidFill>
                <a:latin typeface="Times New Roman"/>
                <a:ea typeface="Times New Roman"/>
                <a:cs typeface="Times New Roman"/>
                <a:sym typeface="Times New Roman"/>
              </a:rPr>
              <a:t>. By using conventional operations kernels </a:t>
            </a:r>
            <a:r>
              <a:rPr lang="en-US" sz="1800" b="1" i="0" u="none" strike="noStrike" cap="none" dirty="0">
                <a:solidFill>
                  <a:srgbClr val="323C3E"/>
                </a:solidFill>
                <a:latin typeface="Times New Roman"/>
                <a:ea typeface="Times New Roman"/>
                <a:cs typeface="Times New Roman"/>
                <a:sym typeface="Times New Roman"/>
              </a:rPr>
              <a:t>extract relevant and correct features</a:t>
            </a:r>
            <a:r>
              <a:rPr lang="en-US" sz="1800" b="0" i="0" u="none" strike="noStrike" cap="none" dirty="0">
                <a:solidFill>
                  <a:srgbClr val="323C3E"/>
                </a:solidFill>
                <a:latin typeface="Times New Roman"/>
                <a:ea typeface="Times New Roman"/>
                <a:cs typeface="Times New Roman"/>
                <a:sym typeface="Times New Roman"/>
              </a:rPr>
              <a:t> from the input data.</a:t>
            </a:r>
            <a:endParaRPr sz="1400" b="0" i="0" u="none" strike="noStrike" cap="none" dirty="0">
              <a:solidFill>
                <a:srgbClr val="000000"/>
              </a:solidFill>
              <a:latin typeface="Arial"/>
              <a:ea typeface="Arial"/>
              <a:cs typeface="Arial"/>
              <a:sym typeface="Arial"/>
            </a:endParaRPr>
          </a:p>
        </p:txBody>
      </p:sp>
      <p:sp>
        <p:nvSpPr>
          <p:cNvPr id="273" name="Google Shape;273;p7"/>
          <p:cNvSpPr txBox="1"/>
          <p:nvPr/>
        </p:nvSpPr>
        <p:spPr>
          <a:xfrm>
            <a:off x="1406857" y="6474023"/>
            <a:ext cx="71628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highlight>
                  <a:srgbClr val="FFFF00"/>
                </a:highlight>
                <a:latin typeface="Times New Roman"/>
                <a:ea typeface="Times New Roman"/>
                <a:cs typeface="Times New Roman"/>
                <a:sym typeface="Times New Roman"/>
              </a:rPr>
              <a:t>https://www.jigsawacademy.com/blogs/ai-ml/deep-neural-network/</a:t>
            </a:r>
            <a:endParaRPr sz="1400" b="0" i="0" u="none" strike="noStrike" cap="none" dirty="0">
              <a:solidFill>
                <a:srgbClr val="000000"/>
              </a:solidFill>
              <a:latin typeface="Arial"/>
              <a:ea typeface="Arial"/>
              <a:cs typeface="Arial"/>
              <a:sym typeface="Arial"/>
            </a:endParaRPr>
          </a:p>
        </p:txBody>
      </p:sp>
      <p:sp>
        <p:nvSpPr>
          <p:cNvPr id="274" name="Google Shape;274;p7"/>
          <p:cNvSpPr txBox="1">
            <a:spLocks noGrp="1"/>
          </p:cNvSpPr>
          <p:nvPr>
            <p:ph type="title"/>
          </p:nvPr>
        </p:nvSpPr>
        <p:spPr>
          <a:xfrm>
            <a:off x="496078" y="341234"/>
            <a:ext cx="7885922" cy="62948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i="0" u="none" strike="noStrike">
                <a:latin typeface="Times New Roman"/>
                <a:ea typeface="Times New Roman"/>
                <a:cs typeface="Times New Roman"/>
                <a:sym typeface="Times New Roman"/>
              </a:rPr>
              <a:t>Deep Neural Network</a:t>
            </a:r>
            <a:endParaRPr sz="2800" b="1">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gd5be30c990_0_2623"/>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Linear Separability</a:t>
            </a:r>
            <a:endParaRPr>
              <a:latin typeface="Times New Roman"/>
              <a:ea typeface="Times New Roman"/>
              <a:cs typeface="Times New Roman"/>
              <a:sym typeface="Times New Roman"/>
            </a:endParaRPr>
          </a:p>
        </p:txBody>
      </p:sp>
      <p:sp>
        <p:nvSpPr>
          <p:cNvPr id="889" name="Google Shape;889;gd5be30c990_0_2623"/>
          <p:cNvSpPr txBox="1">
            <a:spLocks noGrp="1"/>
          </p:cNvSpPr>
          <p:nvPr>
            <p:ph type="body" idx="1"/>
          </p:nvPr>
        </p:nvSpPr>
        <p:spPr>
          <a:xfrm>
            <a:off x="457200" y="1600200"/>
            <a:ext cx="6437400" cy="1962000"/>
          </a:xfrm>
          <a:prstGeom prst="rect">
            <a:avLst/>
          </a:prstGeom>
          <a:noFill/>
          <a:ln>
            <a:noFill/>
          </a:ln>
        </p:spPr>
        <p:txBody>
          <a:bodyPr spcFirstLastPara="1" wrap="square" lIns="91425" tIns="45700" rIns="91425" bIns="45700" anchor="t" anchorCtr="0">
            <a:normAutofit fontScale="92500" lnSpcReduction="10000"/>
          </a:bodyPr>
          <a:lstStyle/>
          <a:p>
            <a:pPr marL="319087" lvl="0" indent="-324802" algn="l" rtl="0">
              <a:lnSpc>
                <a:spcPct val="100000"/>
              </a:lnSpc>
              <a:spcBef>
                <a:spcPts val="0"/>
              </a:spcBef>
              <a:spcAft>
                <a:spcPts val="0"/>
              </a:spcAft>
              <a:buSzPts val="1200"/>
              <a:buChar char="◻"/>
            </a:pPr>
            <a:r>
              <a:rPr lang="en-US" sz="2000">
                <a:latin typeface="Times New Roman"/>
                <a:ea typeface="Times New Roman"/>
                <a:cs typeface="Times New Roman"/>
                <a:sym typeface="Times New Roman"/>
              </a:rPr>
              <a:t>1-layer cannot handle XOR</a:t>
            </a:r>
            <a:endParaRPr>
              <a:latin typeface="Times New Roman"/>
              <a:ea typeface="Times New Roman"/>
              <a:cs typeface="Times New Roman"/>
              <a:sym typeface="Times New Roman"/>
            </a:endParaRPr>
          </a:p>
          <a:p>
            <a:pPr marL="319087" lvl="0" indent="-324802" algn="l" rtl="0">
              <a:lnSpc>
                <a:spcPct val="100000"/>
              </a:lnSpc>
              <a:spcBef>
                <a:spcPts val="700"/>
              </a:spcBef>
              <a:spcAft>
                <a:spcPts val="0"/>
              </a:spcAft>
              <a:buSzPts val="1200"/>
              <a:buChar char="◻"/>
            </a:pPr>
            <a:r>
              <a:rPr lang="en-US" sz="2000">
                <a:latin typeface="Times New Roman"/>
                <a:ea typeface="Times New Roman"/>
                <a:cs typeface="Times New Roman"/>
                <a:sym typeface="Times New Roman"/>
              </a:rPr>
              <a:t>More layers can handle more complicated spaces – but require more parameters</a:t>
            </a:r>
            <a:endParaRPr>
              <a:latin typeface="Times New Roman"/>
              <a:ea typeface="Times New Roman"/>
              <a:cs typeface="Times New Roman"/>
              <a:sym typeface="Times New Roman"/>
            </a:endParaRPr>
          </a:p>
          <a:p>
            <a:pPr marL="319087" lvl="0" indent="-324802" algn="l" rtl="0">
              <a:lnSpc>
                <a:spcPct val="100000"/>
              </a:lnSpc>
              <a:spcBef>
                <a:spcPts val="700"/>
              </a:spcBef>
              <a:spcAft>
                <a:spcPts val="0"/>
              </a:spcAft>
              <a:buSzPts val="1200"/>
              <a:buChar char="◻"/>
            </a:pPr>
            <a:r>
              <a:rPr lang="en-US" sz="2000">
                <a:latin typeface="Times New Roman"/>
                <a:ea typeface="Times New Roman"/>
                <a:cs typeface="Times New Roman"/>
                <a:sym typeface="Times New Roman"/>
              </a:rPr>
              <a:t>Each node splits the feature space with a hyperplane</a:t>
            </a:r>
            <a:endParaRPr sz="2000">
              <a:latin typeface="Times New Roman"/>
              <a:ea typeface="Times New Roman"/>
              <a:cs typeface="Times New Roman"/>
              <a:sym typeface="Times New Roman"/>
            </a:endParaRPr>
          </a:p>
          <a:p>
            <a:pPr marL="319087" lvl="0" indent="-324802" algn="l" rtl="0">
              <a:lnSpc>
                <a:spcPct val="100000"/>
              </a:lnSpc>
              <a:spcBef>
                <a:spcPts val="700"/>
              </a:spcBef>
              <a:spcAft>
                <a:spcPts val="0"/>
              </a:spcAft>
              <a:buSzPts val="1200"/>
              <a:buChar char="◻"/>
            </a:pPr>
            <a:r>
              <a:rPr lang="en-US" sz="2000">
                <a:latin typeface="Times New Roman"/>
                <a:ea typeface="Times New Roman"/>
                <a:cs typeface="Times New Roman"/>
                <a:sym typeface="Times New Roman"/>
              </a:rPr>
              <a:t>If the second layer is AND a 2-layer network can represent any convex hull.</a:t>
            </a:r>
            <a:endParaRPr>
              <a:latin typeface="Times New Roman"/>
              <a:ea typeface="Times New Roman"/>
              <a:cs typeface="Times New Roman"/>
              <a:sym typeface="Times New Roman"/>
            </a:endParaRPr>
          </a:p>
        </p:txBody>
      </p:sp>
      <p:sp>
        <p:nvSpPr>
          <p:cNvPr id="890" name="Google Shape;890;gd5be30c990_0_2623"/>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60</a:t>
            </a:fld>
            <a:endParaRPr sz="1200" b="1">
              <a:solidFill>
                <a:srgbClr val="FFFFFF"/>
              </a:solidFill>
              <a:latin typeface="Twentieth Century"/>
              <a:ea typeface="Twentieth Century"/>
              <a:cs typeface="Twentieth Century"/>
              <a:sym typeface="Twentieth Century"/>
            </a:endParaRPr>
          </a:p>
        </p:txBody>
      </p:sp>
      <p:grpSp>
        <p:nvGrpSpPr>
          <p:cNvPr id="891" name="Google Shape;891;gd5be30c990_0_2623"/>
          <p:cNvGrpSpPr/>
          <p:nvPr/>
        </p:nvGrpSpPr>
        <p:grpSpPr>
          <a:xfrm>
            <a:off x="801675" y="4068497"/>
            <a:ext cx="1208158" cy="1085968"/>
            <a:chOff x="801429" y="4069210"/>
            <a:chExt cx="1208400" cy="1085100"/>
          </a:xfrm>
        </p:grpSpPr>
        <p:cxnSp>
          <p:nvCxnSpPr>
            <p:cNvPr id="892" name="Google Shape;892;gd5be30c990_0_2623"/>
            <p:cNvCxnSpPr/>
            <p:nvPr/>
          </p:nvCxnSpPr>
          <p:spPr>
            <a:xfrm rot="-5400000">
              <a:off x="431111" y="4611010"/>
              <a:ext cx="10851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893" name="Google Shape;893;gd5be30c990_0_2623"/>
            <p:cNvCxnSpPr/>
            <p:nvPr/>
          </p:nvCxnSpPr>
          <p:spPr>
            <a:xfrm>
              <a:off x="801429" y="4919556"/>
              <a:ext cx="12084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grpSp>
      <p:cxnSp>
        <p:nvCxnSpPr>
          <p:cNvPr id="894" name="Google Shape;894;gd5be30c990_0_2623"/>
          <p:cNvCxnSpPr/>
          <p:nvPr/>
        </p:nvCxnSpPr>
        <p:spPr>
          <a:xfrm rot="-5400000" flipH="1">
            <a:off x="782638" y="4248150"/>
            <a:ext cx="925500" cy="887400"/>
          </a:xfrm>
          <a:prstGeom prst="straightConnector1">
            <a:avLst/>
          </a:prstGeom>
          <a:noFill/>
          <a:ln w="1905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cxnSp>
      <p:sp>
        <p:nvSpPr>
          <p:cNvPr id="895" name="Google Shape;895;gd5be30c990_0_2623"/>
          <p:cNvSpPr/>
          <p:nvPr/>
        </p:nvSpPr>
        <p:spPr>
          <a:xfrm>
            <a:off x="801688" y="4229100"/>
            <a:ext cx="863078" cy="924674"/>
          </a:xfrm>
          <a:custGeom>
            <a:avLst/>
            <a:gdLst/>
            <a:ahLst/>
            <a:cxnLst/>
            <a:rect l="l" t="t" r="r" b="b"/>
            <a:pathLst>
              <a:path w="863078" h="924674" extrusionOk="0">
                <a:moveTo>
                  <a:pt x="0" y="0"/>
                </a:moveTo>
                <a:lnTo>
                  <a:pt x="0" y="924674"/>
                </a:lnTo>
                <a:lnTo>
                  <a:pt x="863078" y="912345"/>
                </a:lnTo>
              </a:path>
            </a:pathLst>
          </a:custGeom>
          <a:gradFill>
            <a:gsLst>
              <a:gs pos="0">
                <a:srgbClr val="A0C94A">
                  <a:alpha val="64313"/>
                </a:srgbClr>
              </a:gs>
              <a:gs pos="100000">
                <a:srgbClr val="DBFF9C">
                  <a:alpha val="64313"/>
                </a:srgbClr>
              </a:gs>
            </a:gsLst>
            <a:lin ang="16200038" scaled="0"/>
          </a:gradFill>
          <a:ln w="10000" cap="flat" cmpd="sng">
            <a:solidFill>
              <a:srgbClr val="97B853">
                <a:alpha val="0"/>
              </a:srgbClr>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896" name="Google Shape;896;gd5be30c990_0_2623"/>
          <p:cNvCxnSpPr/>
          <p:nvPr/>
        </p:nvCxnSpPr>
        <p:spPr>
          <a:xfrm>
            <a:off x="974725" y="5495925"/>
            <a:ext cx="690600" cy="2937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897" name="Google Shape;897;gd5be30c990_0_2623"/>
          <p:cNvCxnSpPr/>
          <p:nvPr/>
        </p:nvCxnSpPr>
        <p:spPr>
          <a:xfrm rot="10800000" flipH="1">
            <a:off x="971551" y="5832131"/>
            <a:ext cx="692100" cy="2937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898" name="Google Shape;898;gd5be30c990_0_2623"/>
          <p:cNvCxnSpPr/>
          <p:nvPr/>
        </p:nvCxnSpPr>
        <p:spPr>
          <a:xfrm>
            <a:off x="2252663" y="5789613"/>
            <a:ext cx="3414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grpSp>
        <p:nvGrpSpPr>
          <p:cNvPr id="899" name="Google Shape;899;gd5be30c990_0_2623"/>
          <p:cNvGrpSpPr/>
          <p:nvPr/>
        </p:nvGrpSpPr>
        <p:grpSpPr>
          <a:xfrm>
            <a:off x="2971892" y="4017838"/>
            <a:ext cx="1233559" cy="1098516"/>
            <a:chOff x="4179762" y="4056237"/>
            <a:chExt cx="1233806" cy="1098076"/>
          </a:xfrm>
        </p:grpSpPr>
        <p:grpSp>
          <p:nvGrpSpPr>
            <p:cNvPr id="900" name="Google Shape;900;gd5be30c990_0_2623"/>
            <p:cNvGrpSpPr/>
            <p:nvPr/>
          </p:nvGrpSpPr>
          <p:grpSpPr>
            <a:xfrm>
              <a:off x="4205168" y="4068914"/>
              <a:ext cx="1208400" cy="1085400"/>
              <a:chOff x="801382" y="4068911"/>
              <a:chExt cx="1208400" cy="1085400"/>
            </a:xfrm>
          </p:grpSpPr>
          <p:cxnSp>
            <p:nvCxnSpPr>
              <p:cNvPr id="901" name="Google Shape;901;gd5be30c990_0_2623"/>
              <p:cNvCxnSpPr/>
              <p:nvPr/>
            </p:nvCxnSpPr>
            <p:spPr>
              <a:xfrm rot="-5400000">
                <a:off x="430921" y="4610861"/>
                <a:ext cx="10854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02" name="Google Shape;902;gd5be30c990_0_2623"/>
              <p:cNvCxnSpPr/>
              <p:nvPr/>
            </p:nvCxnSpPr>
            <p:spPr>
              <a:xfrm>
                <a:off x="801382" y="4919462"/>
                <a:ext cx="12084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grpSp>
        <p:sp>
          <p:nvSpPr>
            <p:cNvPr id="903" name="Google Shape;903;gd5be30c990_0_2623"/>
            <p:cNvSpPr/>
            <p:nvPr/>
          </p:nvSpPr>
          <p:spPr>
            <a:xfrm>
              <a:off x="4179762" y="4056237"/>
              <a:ext cx="1208309" cy="1060293"/>
            </a:xfrm>
            <a:custGeom>
              <a:avLst/>
              <a:gdLst/>
              <a:ahLst/>
              <a:cxnLst/>
              <a:rect l="l" t="t" r="r" b="b"/>
              <a:pathLst>
                <a:path w="1208309" h="1060293" extrusionOk="0">
                  <a:moveTo>
                    <a:pt x="0" y="493160"/>
                  </a:moveTo>
                  <a:lnTo>
                    <a:pt x="406879" y="1060293"/>
                  </a:lnTo>
                  <a:lnTo>
                    <a:pt x="863078" y="1060293"/>
                  </a:lnTo>
                  <a:lnTo>
                    <a:pt x="1208309" y="542476"/>
                  </a:lnTo>
                  <a:lnTo>
                    <a:pt x="1109671" y="0"/>
                  </a:lnTo>
                  <a:lnTo>
                    <a:pt x="480858" y="0"/>
                  </a:lnTo>
                  <a:lnTo>
                    <a:pt x="0" y="493160"/>
                  </a:lnTo>
                  <a:close/>
                </a:path>
              </a:pathLst>
            </a:custGeom>
            <a:gradFill>
              <a:gsLst>
                <a:gs pos="0">
                  <a:srgbClr val="A0C94A">
                    <a:alpha val="64313"/>
                  </a:srgbClr>
                </a:gs>
                <a:gs pos="100000">
                  <a:srgbClr val="DBFF9C">
                    <a:alpha val="64313"/>
                  </a:srgbClr>
                </a:gs>
              </a:gsLst>
              <a:lin ang="16200038" scaled="0"/>
            </a:gra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904" name="Google Shape;904;gd5be30c990_0_2623"/>
          <p:cNvCxnSpPr/>
          <p:nvPr/>
        </p:nvCxnSpPr>
        <p:spPr>
          <a:xfrm>
            <a:off x="4168775" y="5718175"/>
            <a:ext cx="689100" cy="2937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05" name="Google Shape;905;gd5be30c990_0_2623"/>
          <p:cNvCxnSpPr/>
          <p:nvPr/>
        </p:nvCxnSpPr>
        <p:spPr>
          <a:xfrm rot="10800000" flipH="1">
            <a:off x="4167188" y="6011850"/>
            <a:ext cx="690600" cy="2937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06" name="Google Shape;906;gd5be30c990_0_2623"/>
          <p:cNvCxnSpPr/>
          <p:nvPr/>
        </p:nvCxnSpPr>
        <p:spPr>
          <a:xfrm>
            <a:off x="5445125" y="6011863"/>
            <a:ext cx="3429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07" name="Google Shape;907;gd5be30c990_0_2623"/>
          <p:cNvCxnSpPr/>
          <p:nvPr/>
        </p:nvCxnSpPr>
        <p:spPr>
          <a:xfrm>
            <a:off x="2876550" y="5641975"/>
            <a:ext cx="6891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08" name="Google Shape;908;gd5be30c990_0_2623"/>
          <p:cNvCxnSpPr/>
          <p:nvPr/>
        </p:nvCxnSpPr>
        <p:spPr>
          <a:xfrm rot="10800000" flipH="1">
            <a:off x="2874963" y="5641950"/>
            <a:ext cx="690600" cy="6636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09" name="Google Shape;909;gd5be30c990_0_2623"/>
          <p:cNvCxnSpPr/>
          <p:nvPr/>
        </p:nvCxnSpPr>
        <p:spPr>
          <a:xfrm rot="-5400000" flipH="1">
            <a:off x="2861400" y="5658713"/>
            <a:ext cx="733500" cy="7032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10" name="Google Shape;910;gd5be30c990_0_2623"/>
          <p:cNvCxnSpPr/>
          <p:nvPr/>
        </p:nvCxnSpPr>
        <p:spPr>
          <a:xfrm>
            <a:off x="2874963" y="6376988"/>
            <a:ext cx="7050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grpSp>
        <p:nvGrpSpPr>
          <p:cNvPr id="911" name="Google Shape;911;gd5be30c990_0_2623"/>
          <p:cNvGrpSpPr/>
          <p:nvPr/>
        </p:nvGrpSpPr>
        <p:grpSpPr>
          <a:xfrm>
            <a:off x="6719945" y="2398712"/>
            <a:ext cx="1590688" cy="1517650"/>
            <a:chOff x="7008986" y="1872823"/>
            <a:chExt cx="1590529" cy="1517650"/>
          </a:xfrm>
        </p:grpSpPr>
        <p:grpSp>
          <p:nvGrpSpPr>
            <p:cNvPr id="912" name="Google Shape;912;gd5be30c990_0_2623"/>
            <p:cNvGrpSpPr/>
            <p:nvPr/>
          </p:nvGrpSpPr>
          <p:grpSpPr>
            <a:xfrm>
              <a:off x="7143911" y="2306273"/>
              <a:ext cx="1208100" cy="1084200"/>
              <a:chOff x="801523" y="4070112"/>
              <a:chExt cx="1208100" cy="1084200"/>
            </a:xfrm>
          </p:grpSpPr>
          <p:cxnSp>
            <p:nvCxnSpPr>
              <p:cNvPr id="913" name="Google Shape;913;gd5be30c990_0_2623"/>
              <p:cNvCxnSpPr/>
              <p:nvPr/>
            </p:nvCxnSpPr>
            <p:spPr>
              <a:xfrm rot="-5400000">
                <a:off x="431607" y="4611462"/>
                <a:ext cx="10842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14" name="Google Shape;914;gd5be30c990_0_2623"/>
              <p:cNvCxnSpPr/>
              <p:nvPr/>
            </p:nvCxnSpPr>
            <p:spPr>
              <a:xfrm>
                <a:off x="801523" y="4919361"/>
                <a:ext cx="12081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grpSp>
        <p:sp>
          <p:nvSpPr>
            <p:cNvPr id="915" name="Google Shape;915;gd5be30c990_0_2623"/>
            <p:cNvSpPr/>
            <p:nvPr/>
          </p:nvSpPr>
          <p:spPr>
            <a:xfrm>
              <a:off x="7008986" y="1872823"/>
              <a:ext cx="1590529" cy="1109609"/>
            </a:xfrm>
            <a:custGeom>
              <a:avLst/>
              <a:gdLst/>
              <a:ahLst/>
              <a:cxnLst/>
              <a:rect l="l" t="t" r="r" b="b"/>
              <a:pathLst>
                <a:path w="1590529" h="1109609" extrusionOk="0">
                  <a:moveTo>
                    <a:pt x="197275" y="505489"/>
                  </a:moveTo>
                  <a:lnTo>
                    <a:pt x="875407" y="0"/>
                  </a:lnTo>
                  <a:lnTo>
                    <a:pt x="1590529" y="443844"/>
                  </a:lnTo>
                  <a:lnTo>
                    <a:pt x="1109671" y="653437"/>
                  </a:lnTo>
                  <a:lnTo>
                    <a:pt x="875407" y="308225"/>
                  </a:lnTo>
                  <a:lnTo>
                    <a:pt x="431539" y="653437"/>
                  </a:lnTo>
                  <a:lnTo>
                    <a:pt x="1343935" y="1109609"/>
                  </a:lnTo>
                  <a:lnTo>
                    <a:pt x="0" y="912345"/>
                  </a:lnTo>
                  <a:lnTo>
                    <a:pt x="197275" y="505489"/>
                  </a:lnTo>
                  <a:close/>
                </a:path>
              </a:pathLst>
            </a:custGeom>
            <a:gradFill>
              <a:gsLst>
                <a:gs pos="0">
                  <a:srgbClr val="A0C94A">
                    <a:alpha val="64313"/>
                  </a:srgbClr>
                </a:gs>
                <a:gs pos="100000">
                  <a:srgbClr val="DBFF9C">
                    <a:alpha val="64313"/>
                  </a:srgbClr>
                </a:gs>
              </a:gsLst>
              <a:lin ang="16200038" scaled="0"/>
            </a:gra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cxnSp>
        <p:nvCxnSpPr>
          <p:cNvPr id="916" name="Google Shape;916;gd5be30c990_0_2623"/>
          <p:cNvCxnSpPr/>
          <p:nvPr/>
        </p:nvCxnSpPr>
        <p:spPr>
          <a:xfrm>
            <a:off x="7323138" y="4443413"/>
            <a:ext cx="689100" cy="2937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17" name="Google Shape;917;gd5be30c990_0_2623"/>
          <p:cNvCxnSpPr/>
          <p:nvPr/>
        </p:nvCxnSpPr>
        <p:spPr>
          <a:xfrm rot="10800000" flipH="1">
            <a:off x="7321550" y="4737088"/>
            <a:ext cx="690600" cy="2937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18" name="Google Shape;918;gd5be30c990_0_2623"/>
          <p:cNvCxnSpPr/>
          <p:nvPr/>
        </p:nvCxnSpPr>
        <p:spPr>
          <a:xfrm>
            <a:off x="8599488" y="4737100"/>
            <a:ext cx="3429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19" name="Google Shape;919;gd5be30c990_0_2623"/>
          <p:cNvCxnSpPr/>
          <p:nvPr/>
        </p:nvCxnSpPr>
        <p:spPr>
          <a:xfrm>
            <a:off x="6030913" y="4368800"/>
            <a:ext cx="6891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20" name="Google Shape;920;gd5be30c990_0_2623"/>
          <p:cNvCxnSpPr/>
          <p:nvPr/>
        </p:nvCxnSpPr>
        <p:spPr>
          <a:xfrm rot="10800000" flipH="1">
            <a:off x="6029325" y="4368688"/>
            <a:ext cx="690600" cy="6621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21" name="Google Shape;921;gd5be30c990_0_2623"/>
          <p:cNvCxnSpPr/>
          <p:nvPr/>
        </p:nvCxnSpPr>
        <p:spPr>
          <a:xfrm rot="-5400000" flipH="1">
            <a:off x="6016663" y="4384639"/>
            <a:ext cx="731700" cy="7032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22" name="Google Shape;922;gd5be30c990_0_2623"/>
          <p:cNvCxnSpPr/>
          <p:nvPr/>
        </p:nvCxnSpPr>
        <p:spPr>
          <a:xfrm>
            <a:off x="6029325" y="5102225"/>
            <a:ext cx="7050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grpSp>
        <p:nvGrpSpPr>
          <p:cNvPr id="923" name="Google Shape;923;gd5be30c990_0_2623"/>
          <p:cNvGrpSpPr/>
          <p:nvPr/>
        </p:nvGrpSpPr>
        <p:grpSpPr>
          <a:xfrm>
            <a:off x="5494249" y="4087762"/>
            <a:ext cx="587341" cy="587341"/>
            <a:chOff x="5401994" y="3071949"/>
            <a:chExt cx="587400" cy="587400"/>
          </a:xfrm>
        </p:grpSpPr>
        <p:sp>
          <p:nvSpPr>
            <p:cNvPr id="924" name="Google Shape;924;gd5be30c990_0_2623"/>
            <p:cNvSpPr/>
            <p:nvPr/>
          </p:nvSpPr>
          <p:spPr>
            <a:xfrm>
              <a:off x="5401994" y="3071949"/>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925" name="Google Shape;925;gd5be30c990_0_2623"/>
            <p:cNvCxnSpPr/>
            <p:nvPr/>
          </p:nvCxnSpPr>
          <p:spPr>
            <a:xfrm rot="10800000" flipH="1">
              <a:off x="5490901" y="3224212"/>
              <a:ext cx="411300" cy="301800"/>
            </a:xfrm>
            <a:prstGeom prst="curvedConnector3">
              <a:avLst>
                <a:gd name="adj1" fmla="val 5092"/>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926" name="Google Shape;926;gd5be30c990_0_2623"/>
          <p:cNvGrpSpPr/>
          <p:nvPr/>
        </p:nvGrpSpPr>
        <p:grpSpPr>
          <a:xfrm>
            <a:off x="5494249" y="4827532"/>
            <a:ext cx="587341" cy="588927"/>
            <a:chOff x="5401994" y="3071949"/>
            <a:chExt cx="587400" cy="587400"/>
          </a:xfrm>
        </p:grpSpPr>
        <p:sp>
          <p:nvSpPr>
            <p:cNvPr id="927" name="Google Shape;927;gd5be30c990_0_2623"/>
            <p:cNvSpPr/>
            <p:nvPr/>
          </p:nvSpPr>
          <p:spPr>
            <a:xfrm>
              <a:off x="5401994" y="3071949"/>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928" name="Google Shape;928;gd5be30c990_0_2623"/>
            <p:cNvCxnSpPr/>
            <p:nvPr/>
          </p:nvCxnSpPr>
          <p:spPr>
            <a:xfrm rot="10800000" flipH="1">
              <a:off x="5490901" y="3223971"/>
              <a:ext cx="411300" cy="302400"/>
            </a:xfrm>
            <a:prstGeom prst="curvedConnector3">
              <a:avLst>
                <a:gd name="adj1" fmla="val 5092"/>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cxnSp>
        <p:nvCxnSpPr>
          <p:cNvPr id="929" name="Google Shape;929;gd5be30c990_0_2623"/>
          <p:cNvCxnSpPr/>
          <p:nvPr/>
        </p:nvCxnSpPr>
        <p:spPr>
          <a:xfrm>
            <a:off x="4791075" y="4387850"/>
            <a:ext cx="6906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30" name="Google Shape;930;gd5be30c990_0_2623"/>
          <p:cNvCxnSpPr/>
          <p:nvPr/>
        </p:nvCxnSpPr>
        <p:spPr>
          <a:xfrm rot="10800000" flipH="1">
            <a:off x="4789488" y="4387825"/>
            <a:ext cx="692100" cy="6636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31" name="Google Shape;931;gd5be30c990_0_2623"/>
          <p:cNvCxnSpPr/>
          <p:nvPr/>
        </p:nvCxnSpPr>
        <p:spPr>
          <a:xfrm rot="-5400000" flipH="1">
            <a:off x="4775925" y="4404588"/>
            <a:ext cx="733500" cy="7032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32" name="Google Shape;932;gd5be30c990_0_2623"/>
          <p:cNvCxnSpPr/>
          <p:nvPr/>
        </p:nvCxnSpPr>
        <p:spPr>
          <a:xfrm>
            <a:off x="4789488" y="5122863"/>
            <a:ext cx="7050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grpSp>
        <p:nvGrpSpPr>
          <p:cNvPr id="933" name="Google Shape;933;gd5be30c990_0_2623"/>
          <p:cNvGrpSpPr/>
          <p:nvPr/>
        </p:nvGrpSpPr>
        <p:grpSpPr>
          <a:xfrm>
            <a:off x="3552796" y="5354614"/>
            <a:ext cx="587341" cy="587341"/>
            <a:chOff x="1814244" y="1478440"/>
            <a:chExt cx="587400" cy="587400"/>
          </a:xfrm>
        </p:grpSpPr>
        <p:sp>
          <p:nvSpPr>
            <p:cNvPr id="934" name="Google Shape;934;gd5be30c990_0_2623"/>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935" name="Google Shape;935;gd5be30c990_0_2623"/>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936" name="Google Shape;936;gd5be30c990_0_2623"/>
          <p:cNvGrpSpPr/>
          <p:nvPr/>
        </p:nvGrpSpPr>
        <p:grpSpPr>
          <a:xfrm>
            <a:off x="3592483" y="6091213"/>
            <a:ext cx="587341" cy="587341"/>
            <a:chOff x="1814244" y="1478440"/>
            <a:chExt cx="587400" cy="587400"/>
          </a:xfrm>
        </p:grpSpPr>
        <p:sp>
          <p:nvSpPr>
            <p:cNvPr id="937" name="Google Shape;937;gd5be30c990_0_2623"/>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938" name="Google Shape;938;gd5be30c990_0_2623"/>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939" name="Google Shape;939;gd5be30c990_0_2623"/>
          <p:cNvGrpSpPr/>
          <p:nvPr/>
        </p:nvGrpSpPr>
        <p:grpSpPr>
          <a:xfrm>
            <a:off x="6705571" y="4087788"/>
            <a:ext cx="587341" cy="587341"/>
            <a:chOff x="1814244" y="1478440"/>
            <a:chExt cx="587400" cy="587400"/>
          </a:xfrm>
        </p:grpSpPr>
        <p:sp>
          <p:nvSpPr>
            <p:cNvPr id="940" name="Google Shape;940;gd5be30c990_0_2623"/>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941" name="Google Shape;941;gd5be30c990_0_2623"/>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942" name="Google Shape;942;gd5be30c990_0_2623"/>
          <p:cNvGrpSpPr/>
          <p:nvPr/>
        </p:nvGrpSpPr>
        <p:grpSpPr>
          <a:xfrm>
            <a:off x="6705571" y="4797402"/>
            <a:ext cx="587341" cy="587341"/>
            <a:chOff x="1814244" y="1478440"/>
            <a:chExt cx="587400" cy="587400"/>
          </a:xfrm>
        </p:grpSpPr>
        <p:sp>
          <p:nvSpPr>
            <p:cNvPr id="943" name="Google Shape;943;gd5be30c990_0_2623"/>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944" name="Google Shape;944;gd5be30c990_0_2623"/>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945" name="Google Shape;945;gd5be30c990_0_2623"/>
          <p:cNvGrpSpPr/>
          <p:nvPr/>
        </p:nvGrpSpPr>
        <p:grpSpPr>
          <a:xfrm>
            <a:off x="7967635" y="4406081"/>
            <a:ext cx="587341" cy="587341"/>
            <a:chOff x="1814244" y="1478440"/>
            <a:chExt cx="587400" cy="587400"/>
          </a:xfrm>
        </p:grpSpPr>
        <p:sp>
          <p:nvSpPr>
            <p:cNvPr id="946" name="Google Shape;946;gd5be30c990_0_2623"/>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947" name="Google Shape;947;gd5be30c990_0_2623"/>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948" name="Google Shape;948;gd5be30c990_0_2623"/>
          <p:cNvGrpSpPr/>
          <p:nvPr/>
        </p:nvGrpSpPr>
        <p:grpSpPr>
          <a:xfrm>
            <a:off x="4848195" y="5691164"/>
            <a:ext cx="587341" cy="587341"/>
            <a:chOff x="1814244" y="1478440"/>
            <a:chExt cx="587400" cy="587400"/>
          </a:xfrm>
        </p:grpSpPr>
        <p:sp>
          <p:nvSpPr>
            <p:cNvPr id="949" name="Google Shape;949;gd5be30c990_0_2623"/>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950" name="Google Shape;950;gd5be30c990_0_2623"/>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951" name="Google Shape;951;gd5be30c990_0_2623"/>
          <p:cNvGrpSpPr/>
          <p:nvPr/>
        </p:nvGrpSpPr>
        <p:grpSpPr>
          <a:xfrm>
            <a:off x="1679168" y="5483557"/>
            <a:ext cx="478144" cy="579411"/>
            <a:chOff x="1814244" y="1478440"/>
            <a:chExt cx="587400" cy="587400"/>
          </a:xfrm>
        </p:grpSpPr>
        <p:sp>
          <p:nvSpPr>
            <p:cNvPr id="952" name="Google Shape;952;gd5be30c990_0_2623"/>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953" name="Google Shape;953;gd5be30c990_0_2623"/>
            <p:cNvCxnSpPr/>
            <p:nvPr/>
          </p:nvCxnSpPr>
          <p:spPr>
            <a:xfrm rot="-5400000">
              <a:off x="1988740"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spTree>
    <p:extLst>
      <p:ext uri="{BB962C8B-B14F-4D97-AF65-F5344CB8AC3E}">
        <p14:creationId xmlns:p14="http://schemas.microsoft.com/office/powerpoint/2010/main" val="15241857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gd5be30c990_0_2692"/>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Feed-Forward Networks</a:t>
            </a:r>
            <a:endParaRPr>
              <a:latin typeface="Times New Roman"/>
              <a:ea typeface="Times New Roman"/>
              <a:cs typeface="Times New Roman"/>
              <a:sym typeface="Times New Roman"/>
            </a:endParaRPr>
          </a:p>
        </p:txBody>
      </p:sp>
      <p:sp>
        <p:nvSpPr>
          <p:cNvPr id="959" name="Google Shape;959;gd5be30c990_0_2692"/>
          <p:cNvSpPr txBox="1">
            <a:spLocks noGrp="1"/>
          </p:cNvSpPr>
          <p:nvPr>
            <p:ph type="body" idx="1"/>
          </p:nvPr>
        </p:nvSpPr>
        <p:spPr>
          <a:xfrm>
            <a:off x="457200" y="1600200"/>
            <a:ext cx="8229600" cy="1100100"/>
          </a:xfrm>
          <a:prstGeom prst="rect">
            <a:avLst/>
          </a:prstGeom>
          <a:noFill/>
          <a:ln>
            <a:noFill/>
          </a:ln>
        </p:spPr>
        <p:txBody>
          <a:bodyPr spcFirstLastPara="1" wrap="square" lIns="91425" tIns="45700" rIns="91425" bIns="45700" anchor="t" anchorCtr="0">
            <a:noAutofit/>
          </a:bodyPr>
          <a:lstStyle/>
          <a:p>
            <a:pPr marL="319087" lvl="0" indent="-319087" algn="l" rtl="0">
              <a:lnSpc>
                <a:spcPct val="100000"/>
              </a:lnSpc>
              <a:spcBef>
                <a:spcPts val="0"/>
              </a:spcBef>
              <a:spcAft>
                <a:spcPts val="0"/>
              </a:spcAft>
              <a:buSzPts val="1740"/>
              <a:buChar char="◻"/>
            </a:pPr>
            <a:r>
              <a:rPr lang="en-US">
                <a:latin typeface="Times New Roman"/>
                <a:ea typeface="Times New Roman"/>
                <a:cs typeface="Times New Roman"/>
                <a:sym typeface="Times New Roman"/>
              </a:rPr>
              <a:t>Predictions are fed forward through the network to classify</a:t>
            </a:r>
            <a:endParaRPr>
              <a:latin typeface="Times New Roman"/>
              <a:ea typeface="Times New Roman"/>
              <a:cs typeface="Times New Roman"/>
              <a:sym typeface="Times New Roman"/>
            </a:endParaRPr>
          </a:p>
        </p:txBody>
      </p:sp>
      <p:sp>
        <p:nvSpPr>
          <p:cNvPr id="960" name="Google Shape;960;gd5be30c990_0_2692"/>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61</a:t>
            </a:fld>
            <a:endParaRPr sz="1200" b="1">
              <a:solidFill>
                <a:srgbClr val="FFFFFF"/>
              </a:solidFill>
              <a:latin typeface="Twentieth Century"/>
              <a:ea typeface="Twentieth Century"/>
              <a:cs typeface="Twentieth Century"/>
              <a:sym typeface="Twentieth Century"/>
            </a:endParaRPr>
          </a:p>
        </p:txBody>
      </p:sp>
      <p:pic>
        <p:nvPicPr>
          <p:cNvPr id="961" name="Google Shape;961;gd5be30c990_0_2692" descr="latex-image-1.pdf"/>
          <p:cNvPicPr preferRelativeResize="0"/>
          <p:nvPr/>
        </p:nvPicPr>
        <p:blipFill rotWithShape="1">
          <a:blip r:embed="rId3">
            <a:alphaModFix/>
          </a:blip>
          <a:srcRect/>
          <a:stretch/>
        </p:blipFill>
        <p:spPr>
          <a:xfrm>
            <a:off x="968375" y="3162300"/>
            <a:ext cx="279400" cy="190500"/>
          </a:xfrm>
          <a:prstGeom prst="rect">
            <a:avLst/>
          </a:prstGeom>
          <a:noFill/>
          <a:ln>
            <a:noFill/>
          </a:ln>
        </p:spPr>
      </p:pic>
      <p:pic>
        <p:nvPicPr>
          <p:cNvPr id="962" name="Google Shape;962;gd5be30c990_0_2692" descr="latex-image-1.pdf"/>
          <p:cNvPicPr preferRelativeResize="0"/>
          <p:nvPr/>
        </p:nvPicPr>
        <p:blipFill rotWithShape="1">
          <a:blip r:embed="rId4">
            <a:alphaModFix/>
          </a:blip>
          <a:srcRect/>
          <a:stretch/>
        </p:blipFill>
        <p:spPr>
          <a:xfrm>
            <a:off x="974725" y="3865563"/>
            <a:ext cx="266700" cy="190500"/>
          </a:xfrm>
          <a:prstGeom prst="rect">
            <a:avLst/>
          </a:prstGeom>
          <a:noFill/>
          <a:ln>
            <a:noFill/>
          </a:ln>
        </p:spPr>
      </p:pic>
      <p:pic>
        <p:nvPicPr>
          <p:cNvPr id="963" name="Google Shape;963;gd5be30c990_0_2692" descr="latex-image-1.pdf"/>
          <p:cNvPicPr preferRelativeResize="0"/>
          <p:nvPr/>
        </p:nvPicPr>
        <p:blipFill rotWithShape="1">
          <a:blip r:embed="rId5">
            <a:alphaModFix/>
          </a:blip>
          <a:srcRect/>
          <a:stretch/>
        </p:blipFill>
        <p:spPr>
          <a:xfrm>
            <a:off x="942975" y="4595813"/>
            <a:ext cx="279400" cy="190500"/>
          </a:xfrm>
          <a:prstGeom prst="rect">
            <a:avLst/>
          </a:prstGeom>
          <a:noFill/>
          <a:ln>
            <a:noFill/>
          </a:ln>
        </p:spPr>
      </p:pic>
      <p:pic>
        <p:nvPicPr>
          <p:cNvPr id="964" name="Google Shape;964;gd5be30c990_0_2692" descr="latex-image-1.pdf"/>
          <p:cNvPicPr preferRelativeResize="0"/>
          <p:nvPr/>
        </p:nvPicPr>
        <p:blipFill rotWithShape="1">
          <a:blip r:embed="rId6">
            <a:alphaModFix/>
          </a:blip>
          <a:srcRect/>
          <a:stretch/>
        </p:blipFill>
        <p:spPr>
          <a:xfrm>
            <a:off x="865188" y="5395913"/>
            <a:ext cx="355600" cy="190500"/>
          </a:xfrm>
          <a:prstGeom prst="rect">
            <a:avLst/>
          </a:prstGeom>
          <a:noFill/>
          <a:ln>
            <a:noFill/>
          </a:ln>
        </p:spPr>
      </p:pic>
      <p:cxnSp>
        <p:nvCxnSpPr>
          <p:cNvPr id="965" name="Google Shape;965;gd5be30c990_0_2692"/>
          <p:cNvCxnSpPr/>
          <p:nvPr/>
        </p:nvCxnSpPr>
        <p:spPr>
          <a:xfrm>
            <a:off x="3089275" y="3335338"/>
            <a:ext cx="1914600" cy="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66" name="Google Shape;966;gd5be30c990_0_2692"/>
          <p:cNvCxnSpPr/>
          <p:nvPr/>
        </p:nvCxnSpPr>
        <p:spPr>
          <a:xfrm>
            <a:off x="3089275" y="3335338"/>
            <a:ext cx="2000400" cy="8178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67" name="Google Shape;967;gd5be30c990_0_2692"/>
          <p:cNvCxnSpPr/>
          <p:nvPr/>
        </p:nvCxnSpPr>
        <p:spPr>
          <a:xfrm>
            <a:off x="3089275" y="3335338"/>
            <a:ext cx="2000400" cy="18513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68" name="Google Shape;968;gd5be30c990_0_2692"/>
          <p:cNvCxnSpPr/>
          <p:nvPr/>
        </p:nvCxnSpPr>
        <p:spPr>
          <a:xfrm rot="10800000" flipH="1">
            <a:off x="3089275" y="3335463"/>
            <a:ext cx="1914600" cy="10254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69" name="Google Shape;969;gd5be30c990_0_2692"/>
          <p:cNvCxnSpPr/>
          <p:nvPr/>
        </p:nvCxnSpPr>
        <p:spPr>
          <a:xfrm>
            <a:off x="3089275" y="4360863"/>
            <a:ext cx="1914600" cy="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70" name="Google Shape;970;gd5be30c990_0_2692"/>
          <p:cNvCxnSpPr/>
          <p:nvPr/>
        </p:nvCxnSpPr>
        <p:spPr>
          <a:xfrm>
            <a:off x="3089275" y="4360863"/>
            <a:ext cx="1914600" cy="1033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71" name="Google Shape;971;gd5be30c990_0_2692"/>
          <p:cNvCxnSpPr/>
          <p:nvPr/>
        </p:nvCxnSpPr>
        <p:spPr>
          <a:xfrm>
            <a:off x="3089275" y="5394326"/>
            <a:ext cx="19146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72" name="Google Shape;972;gd5be30c990_0_2692"/>
          <p:cNvCxnSpPr/>
          <p:nvPr/>
        </p:nvCxnSpPr>
        <p:spPr>
          <a:xfrm rot="10800000" flipH="1">
            <a:off x="3089275" y="4568426"/>
            <a:ext cx="2000400" cy="8259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73" name="Google Shape;973;gd5be30c990_0_2692"/>
          <p:cNvCxnSpPr/>
          <p:nvPr/>
        </p:nvCxnSpPr>
        <p:spPr>
          <a:xfrm rot="10800000" flipH="1">
            <a:off x="3089275" y="3543026"/>
            <a:ext cx="2000400" cy="18513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74" name="Google Shape;974;gd5be30c990_0_2692"/>
          <p:cNvCxnSpPr/>
          <p:nvPr/>
        </p:nvCxnSpPr>
        <p:spPr>
          <a:xfrm>
            <a:off x="1247900" y="3257638"/>
            <a:ext cx="1254000" cy="777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75" name="Google Shape;975;gd5be30c990_0_2692"/>
          <p:cNvCxnSpPr/>
          <p:nvPr/>
        </p:nvCxnSpPr>
        <p:spPr>
          <a:xfrm>
            <a:off x="1246619" y="3257694"/>
            <a:ext cx="1341300" cy="895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76" name="Google Shape;976;gd5be30c990_0_2692"/>
          <p:cNvCxnSpPr/>
          <p:nvPr/>
        </p:nvCxnSpPr>
        <p:spPr>
          <a:xfrm>
            <a:off x="1246619" y="3257957"/>
            <a:ext cx="1341300" cy="19287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77" name="Google Shape;977;gd5be30c990_0_2692"/>
          <p:cNvCxnSpPr/>
          <p:nvPr/>
        </p:nvCxnSpPr>
        <p:spPr>
          <a:xfrm rot="10800000" flipH="1">
            <a:off x="1241300" y="3335338"/>
            <a:ext cx="1260600" cy="625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78" name="Google Shape;978;gd5be30c990_0_2692"/>
          <p:cNvCxnSpPr/>
          <p:nvPr/>
        </p:nvCxnSpPr>
        <p:spPr>
          <a:xfrm>
            <a:off x="1241300" y="3960663"/>
            <a:ext cx="1260600" cy="4002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79" name="Google Shape;979;gd5be30c990_0_2692"/>
          <p:cNvCxnSpPr/>
          <p:nvPr/>
        </p:nvCxnSpPr>
        <p:spPr>
          <a:xfrm>
            <a:off x="1241300" y="3960926"/>
            <a:ext cx="1260600" cy="14334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80" name="Google Shape;980;gd5be30c990_0_2692"/>
          <p:cNvCxnSpPr/>
          <p:nvPr/>
        </p:nvCxnSpPr>
        <p:spPr>
          <a:xfrm rot="10800000" flipH="1">
            <a:off x="1221119" y="3543006"/>
            <a:ext cx="1366800" cy="11478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81" name="Google Shape;981;gd5be30c990_0_2692"/>
          <p:cNvCxnSpPr/>
          <p:nvPr/>
        </p:nvCxnSpPr>
        <p:spPr>
          <a:xfrm rot="10800000" flipH="1">
            <a:off x="1222400" y="4360863"/>
            <a:ext cx="1279500" cy="3303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82" name="Google Shape;982;gd5be30c990_0_2692"/>
          <p:cNvCxnSpPr/>
          <p:nvPr/>
        </p:nvCxnSpPr>
        <p:spPr>
          <a:xfrm rot="10800000" flipH="1">
            <a:off x="1220900" y="5394326"/>
            <a:ext cx="1281000" cy="969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83" name="Google Shape;983;gd5be30c990_0_2692"/>
          <p:cNvCxnSpPr/>
          <p:nvPr/>
        </p:nvCxnSpPr>
        <p:spPr>
          <a:xfrm rot="10800000" flipH="1">
            <a:off x="1219619" y="4568531"/>
            <a:ext cx="1368300" cy="9222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84" name="Google Shape;984;gd5be30c990_0_2692"/>
          <p:cNvCxnSpPr/>
          <p:nvPr/>
        </p:nvCxnSpPr>
        <p:spPr>
          <a:xfrm>
            <a:off x="1222400" y="4691126"/>
            <a:ext cx="1279500" cy="7032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85" name="Google Shape;985;gd5be30c990_0_2692"/>
          <p:cNvCxnSpPr/>
          <p:nvPr/>
        </p:nvCxnSpPr>
        <p:spPr>
          <a:xfrm rot="10800000" flipH="1">
            <a:off x="1219619" y="3543006"/>
            <a:ext cx="1368300" cy="19479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86" name="Google Shape;986;gd5be30c990_0_2692"/>
          <p:cNvCxnSpPr/>
          <p:nvPr/>
        </p:nvCxnSpPr>
        <p:spPr>
          <a:xfrm rot="10800000" flipH="1">
            <a:off x="5591407" y="4568531"/>
            <a:ext cx="1773300" cy="8256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87" name="Google Shape;987;gd5be30c990_0_2692"/>
          <p:cNvCxnSpPr/>
          <p:nvPr/>
        </p:nvCxnSpPr>
        <p:spPr>
          <a:xfrm>
            <a:off x="5591175" y="4360863"/>
            <a:ext cx="1687500" cy="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88" name="Google Shape;988;gd5be30c990_0_2692"/>
          <p:cNvCxnSpPr/>
          <p:nvPr/>
        </p:nvCxnSpPr>
        <p:spPr>
          <a:xfrm>
            <a:off x="5591175" y="3335338"/>
            <a:ext cx="1773600" cy="8178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989" name="Google Shape;989;gd5be30c990_0_2692"/>
          <p:cNvCxnSpPr/>
          <p:nvPr/>
        </p:nvCxnSpPr>
        <p:spPr>
          <a:xfrm>
            <a:off x="7866063" y="4360863"/>
            <a:ext cx="303300" cy="33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pic>
        <p:nvPicPr>
          <p:cNvPr id="990" name="Google Shape;990;gd5be30c990_0_2692" descr="latex-image-1.pdf"/>
          <p:cNvPicPr preferRelativeResize="0"/>
          <p:nvPr/>
        </p:nvPicPr>
        <p:blipFill rotWithShape="1">
          <a:blip r:embed="rId7">
            <a:alphaModFix/>
          </a:blip>
          <a:srcRect/>
          <a:stretch/>
        </p:blipFill>
        <p:spPr>
          <a:xfrm>
            <a:off x="2071688" y="3008313"/>
            <a:ext cx="444500" cy="393700"/>
          </a:xfrm>
          <a:prstGeom prst="rect">
            <a:avLst/>
          </a:prstGeom>
          <a:noFill/>
          <a:ln>
            <a:noFill/>
          </a:ln>
        </p:spPr>
      </p:pic>
      <p:pic>
        <p:nvPicPr>
          <p:cNvPr id="991" name="Google Shape;991;gd5be30c990_0_2692" descr="latex-image-1.pdf"/>
          <p:cNvPicPr preferRelativeResize="0"/>
          <p:nvPr/>
        </p:nvPicPr>
        <p:blipFill rotWithShape="1">
          <a:blip r:embed="rId8">
            <a:alphaModFix/>
          </a:blip>
          <a:srcRect/>
          <a:stretch/>
        </p:blipFill>
        <p:spPr>
          <a:xfrm>
            <a:off x="2157413" y="3835400"/>
            <a:ext cx="444500" cy="393700"/>
          </a:xfrm>
          <a:prstGeom prst="rect">
            <a:avLst/>
          </a:prstGeom>
          <a:noFill/>
          <a:ln>
            <a:noFill/>
          </a:ln>
        </p:spPr>
      </p:pic>
      <p:pic>
        <p:nvPicPr>
          <p:cNvPr id="992" name="Google Shape;992;gd5be30c990_0_2692" descr="latex-image-1.pdf"/>
          <p:cNvPicPr preferRelativeResize="0"/>
          <p:nvPr/>
        </p:nvPicPr>
        <p:blipFill rotWithShape="1">
          <a:blip r:embed="rId9">
            <a:alphaModFix/>
          </a:blip>
          <a:srcRect/>
          <a:stretch/>
        </p:blipFill>
        <p:spPr>
          <a:xfrm>
            <a:off x="2022475" y="4883150"/>
            <a:ext cx="444500" cy="393700"/>
          </a:xfrm>
          <a:prstGeom prst="rect">
            <a:avLst/>
          </a:prstGeom>
          <a:noFill/>
          <a:ln>
            <a:noFill/>
          </a:ln>
        </p:spPr>
      </p:pic>
      <p:pic>
        <p:nvPicPr>
          <p:cNvPr id="993" name="Google Shape;993;gd5be30c990_0_2692" descr="latex-image-1.pdf"/>
          <p:cNvPicPr preferRelativeResize="0"/>
          <p:nvPr/>
        </p:nvPicPr>
        <p:blipFill rotWithShape="1">
          <a:blip r:embed="rId10">
            <a:alphaModFix/>
          </a:blip>
          <a:srcRect/>
          <a:stretch/>
        </p:blipFill>
        <p:spPr>
          <a:xfrm>
            <a:off x="4513263" y="4945063"/>
            <a:ext cx="444500" cy="393700"/>
          </a:xfrm>
          <a:prstGeom prst="rect">
            <a:avLst/>
          </a:prstGeom>
          <a:noFill/>
          <a:ln>
            <a:noFill/>
          </a:ln>
        </p:spPr>
      </p:pic>
      <p:pic>
        <p:nvPicPr>
          <p:cNvPr id="994" name="Google Shape;994;gd5be30c990_0_2692" descr="latex-image-1.pdf"/>
          <p:cNvPicPr preferRelativeResize="0"/>
          <p:nvPr/>
        </p:nvPicPr>
        <p:blipFill rotWithShape="1">
          <a:blip r:embed="rId11">
            <a:alphaModFix/>
          </a:blip>
          <a:srcRect/>
          <a:stretch/>
        </p:blipFill>
        <p:spPr>
          <a:xfrm>
            <a:off x="4500563" y="4117975"/>
            <a:ext cx="444500" cy="393700"/>
          </a:xfrm>
          <a:prstGeom prst="rect">
            <a:avLst/>
          </a:prstGeom>
          <a:noFill/>
          <a:ln>
            <a:noFill/>
          </a:ln>
        </p:spPr>
      </p:pic>
      <p:pic>
        <p:nvPicPr>
          <p:cNvPr id="995" name="Google Shape;995;gd5be30c990_0_2692" descr="latex-image-1.pdf"/>
          <p:cNvPicPr preferRelativeResize="0"/>
          <p:nvPr/>
        </p:nvPicPr>
        <p:blipFill rotWithShape="1">
          <a:blip r:embed="rId12">
            <a:alphaModFix/>
          </a:blip>
          <a:srcRect/>
          <a:stretch/>
        </p:blipFill>
        <p:spPr>
          <a:xfrm>
            <a:off x="4537075" y="2971800"/>
            <a:ext cx="444500" cy="393700"/>
          </a:xfrm>
          <a:prstGeom prst="rect">
            <a:avLst/>
          </a:prstGeom>
          <a:noFill/>
          <a:ln>
            <a:noFill/>
          </a:ln>
        </p:spPr>
      </p:pic>
      <p:pic>
        <p:nvPicPr>
          <p:cNvPr id="996" name="Google Shape;996;gd5be30c990_0_2692" descr="latex-image-1.pdf"/>
          <p:cNvPicPr preferRelativeResize="0"/>
          <p:nvPr/>
        </p:nvPicPr>
        <p:blipFill rotWithShape="1">
          <a:blip r:embed="rId13">
            <a:alphaModFix/>
          </a:blip>
          <a:srcRect/>
          <a:stretch/>
        </p:blipFill>
        <p:spPr>
          <a:xfrm>
            <a:off x="6683375" y="3527425"/>
            <a:ext cx="444500" cy="317500"/>
          </a:xfrm>
          <a:prstGeom prst="rect">
            <a:avLst/>
          </a:prstGeom>
          <a:noFill/>
          <a:ln>
            <a:noFill/>
          </a:ln>
        </p:spPr>
      </p:pic>
      <p:pic>
        <p:nvPicPr>
          <p:cNvPr id="997" name="Google Shape;997;gd5be30c990_0_2692" descr="latex-image-1.pdf"/>
          <p:cNvPicPr preferRelativeResize="0"/>
          <p:nvPr/>
        </p:nvPicPr>
        <p:blipFill rotWithShape="1">
          <a:blip r:embed="rId14">
            <a:alphaModFix/>
          </a:blip>
          <a:srcRect/>
          <a:stretch/>
        </p:blipFill>
        <p:spPr>
          <a:xfrm>
            <a:off x="6608763" y="4033838"/>
            <a:ext cx="444500" cy="317500"/>
          </a:xfrm>
          <a:prstGeom prst="rect">
            <a:avLst/>
          </a:prstGeom>
          <a:noFill/>
          <a:ln>
            <a:noFill/>
          </a:ln>
        </p:spPr>
      </p:pic>
      <p:pic>
        <p:nvPicPr>
          <p:cNvPr id="998" name="Google Shape;998;gd5be30c990_0_2692" descr="latex-image-1.pdf"/>
          <p:cNvPicPr preferRelativeResize="0"/>
          <p:nvPr/>
        </p:nvPicPr>
        <p:blipFill rotWithShape="1">
          <a:blip r:embed="rId15">
            <a:alphaModFix/>
          </a:blip>
          <a:srcRect/>
          <a:stretch/>
        </p:blipFill>
        <p:spPr>
          <a:xfrm>
            <a:off x="6534150" y="4476750"/>
            <a:ext cx="444500" cy="317500"/>
          </a:xfrm>
          <a:prstGeom prst="rect">
            <a:avLst/>
          </a:prstGeom>
          <a:noFill/>
          <a:ln>
            <a:noFill/>
          </a:ln>
        </p:spPr>
      </p:pic>
      <p:grpSp>
        <p:nvGrpSpPr>
          <p:cNvPr id="999" name="Google Shape;999;gd5be30c990_0_2692"/>
          <p:cNvGrpSpPr/>
          <p:nvPr/>
        </p:nvGrpSpPr>
        <p:grpSpPr>
          <a:xfrm>
            <a:off x="5014290" y="3060290"/>
            <a:ext cx="504577" cy="491947"/>
            <a:chOff x="1814244" y="1478440"/>
            <a:chExt cx="587400" cy="587400"/>
          </a:xfrm>
        </p:grpSpPr>
        <p:sp>
          <p:nvSpPr>
            <p:cNvPr id="1000" name="Google Shape;1000;gd5be30c990_0_2692"/>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01" name="Google Shape;1001;gd5be30c990_0_2692"/>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1002" name="Google Shape;1002;gd5be30c990_0_2692"/>
          <p:cNvGrpSpPr/>
          <p:nvPr/>
        </p:nvGrpSpPr>
        <p:grpSpPr>
          <a:xfrm>
            <a:off x="5106958" y="4008413"/>
            <a:ext cx="587341" cy="587341"/>
            <a:chOff x="1814244" y="1478440"/>
            <a:chExt cx="587400" cy="587400"/>
          </a:xfrm>
        </p:grpSpPr>
        <p:sp>
          <p:nvSpPr>
            <p:cNvPr id="1003" name="Google Shape;1003;gd5be30c990_0_2692"/>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04" name="Google Shape;1004;gd5be30c990_0_2692"/>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1005" name="Google Shape;1005;gd5be30c990_0_2692"/>
          <p:cNvGrpSpPr/>
          <p:nvPr/>
        </p:nvGrpSpPr>
        <p:grpSpPr>
          <a:xfrm>
            <a:off x="5106958" y="5041963"/>
            <a:ext cx="587341" cy="587341"/>
            <a:chOff x="1814244" y="1478440"/>
            <a:chExt cx="587400" cy="587400"/>
          </a:xfrm>
        </p:grpSpPr>
        <p:sp>
          <p:nvSpPr>
            <p:cNvPr id="1006" name="Google Shape;1006;gd5be30c990_0_2692"/>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07" name="Google Shape;1007;gd5be30c990_0_2692"/>
            <p:cNvCxnSpPr/>
            <p:nvPr/>
          </p:nvCxnSpPr>
          <p:spPr>
            <a:xfrm rot="-5400000">
              <a:off x="1936492" y="1600717"/>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1008" name="Google Shape;1008;gd5be30c990_0_2692"/>
          <p:cNvGrpSpPr/>
          <p:nvPr/>
        </p:nvGrpSpPr>
        <p:grpSpPr>
          <a:xfrm>
            <a:off x="2576482" y="3008288"/>
            <a:ext cx="587341" cy="587341"/>
            <a:chOff x="1814244" y="1478440"/>
            <a:chExt cx="587400" cy="587400"/>
          </a:xfrm>
        </p:grpSpPr>
        <p:sp>
          <p:nvSpPr>
            <p:cNvPr id="1009" name="Google Shape;1009;gd5be30c990_0_2692"/>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10" name="Google Shape;1010;gd5be30c990_0_2692"/>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1011" name="Google Shape;1011;gd5be30c990_0_2692"/>
          <p:cNvGrpSpPr/>
          <p:nvPr/>
        </p:nvGrpSpPr>
        <p:grpSpPr>
          <a:xfrm>
            <a:off x="2576482" y="4052863"/>
            <a:ext cx="587341" cy="587341"/>
            <a:chOff x="1814244" y="1478440"/>
            <a:chExt cx="587400" cy="587400"/>
          </a:xfrm>
        </p:grpSpPr>
        <p:sp>
          <p:nvSpPr>
            <p:cNvPr id="1012" name="Google Shape;1012;gd5be30c990_0_2692"/>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13" name="Google Shape;1013;gd5be30c990_0_2692"/>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1014" name="Google Shape;1014;gd5be30c990_0_2692"/>
          <p:cNvGrpSpPr/>
          <p:nvPr/>
        </p:nvGrpSpPr>
        <p:grpSpPr>
          <a:xfrm>
            <a:off x="2576482" y="5086325"/>
            <a:ext cx="587341" cy="587341"/>
            <a:chOff x="1814244" y="1478440"/>
            <a:chExt cx="587400" cy="587400"/>
          </a:xfrm>
        </p:grpSpPr>
        <p:sp>
          <p:nvSpPr>
            <p:cNvPr id="1015" name="Google Shape;1015;gd5be30c990_0_2692"/>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16" name="Google Shape;1016;gd5be30c990_0_2692"/>
            <p:cNvCxnSpPr/>
            <p:nvPr/>
          </p:nvCxnSpPr>
          <p:spPr>
            <a:xfrm rot="-5400000">
              <a:off x="1936492" y="1600717"/>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1017" name="Google Shape;1017;gd5be30c990_0_2692"/>
          <p:cNvGrpSpPr/>
          <p:nvPr/>
        </p:nvGrpSpPr>
        <p:grpSpPr>
          <a:xfrm>
            <a:off x="7278678" y="4066523"/>
            <a:ext cx="501463" cy="498585"/>
            <a:chOff x="1814244" y="1478440"/>
            <a:chExt cx="587400" cy="587400"/>
          </a:xfrm>
        </p:grpSpPr>
        <p:sp>
          <p:nvSpPr>
            <p:cNvPr id="1018" name="Google Shape;1018;gd5be30c990_0_2692"/>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19" name="Google Shape;1019;gd5be30c990_0_2692"/>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spTree>
    <p:extLst>
      <p:ext uri="{BB962C8B-B14F-4D97-AF65-F5344CB8AC3E}">
        <p14:creationId xmlns:p14="http://schemas.microsoft.com/office/powerpoint/2010/main" val="21206114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gd5be30c990_0_2757"/>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Feed-Forward Networks</a:t>
            </a:r>
            <a:endParaRPr>
              <a:latin typeface="Times New Roman"/>
              <a:ea typeface="Times New Roman"/>
              <a:cs typeface="Times New Roman"/>
              <a:sym typeface="Times New Roman"/>
            </a:endParaRPr>
          </a:p>
        </p:txBody>
      </p:sp>
      <p:sp>
        <p:nvSpPr>
          <p:cNvPr id="1025" name="Google Shape;1025;gd5be30c990_0_2757"/>
          <p:cNvSpPr txBox="1">
            <a:spLocks noGrp="1"/>
          </p:cNvSpPr>
          <p:nvPr>
            <p:ph type="body" idx="1"/>
          </p:nvPr>
        </p:nvSpPr>
        <p:spPr>
          <a:xfrm>
            <a:off x="457200" y="1600200"/>
            <a:ext cx="8229600" cy="1100100"/>
          </a:xfrm>
          <a:prstGeom prst="rect">
            <a:avLst/>
          </a:prstGeom>
          <a:noFill/>
          <a:ln>
            <a:noFill/>
          </a:ln>
        </p:spPr>
        <p:txBody>
          <a:bodyPr spcFirstLastPara="1" wrap="square" lIns="91425" tIns="45700" rIns="91425" bIns="45700" anchor="t" anchorCtr="0">
            <a:noAutofit/>
          </a:bodyPr>
          <a:lstStyle/>
          <a:p>
            <a:pPr marL="319087" lvl="0" indent="-319087" algn="l" rtl="0">
              <a:lnSpc>
                <a:spcPct val="100000"/>
              </a:lnSpc>
              <a:spcBef>
                <a:spcPts val="0"/>
              </a:spcBef>
              <a:spcAft>
                <a:spcPts val="0"/>
              </a:spcAft>
              <a:buSzPts val="1740"/>
              <a:buChar char="◻"/>
            </a:pPr>
            <a:r>
              <a:rPr lang="en-US">
                <a:latin typeface="Times New Roman"/>
                <a:ea typeface="Times New Roman"/>
                <a:cs typeface="Times New Roman"/>
                <a:sym typeface="Times New Roman"/>
              </a:rPr>
              <a:t>Predictions are fed forward through the network to classify</a:t>
            </a:r>
            <a:endParaRPr>
              <a:latin typeface="Times New Roman"/>
              <a:ea typeface="Times New Roman"/>
              <a:cs typeface="Times New Roman"/>
              <a:sym typeface="Times New Roman"/>
            </a:endParaRPr>
          </a:p>
        </p:txBody>
      </p:sp>
      <p:sp>
        <p:nvSpPr>
          <p:cNvPr id="1026" name="Google Shape;1026;gd5be30c990_0_2757"/>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62</a:t>
            </a:fld>
            <a:endParaRPr sz="1200" b="1">
              <a:solidFill>
                <a:srgbClr val="FFFFFF"/>
              </a:solidFill>
              <a:latin typeface="Twentieth Century"/>
              <a:ea typeface="Twentieth Century"/>
              <a:cs typeface="Twentieth Century"/>
              <a:sym typeface="Twentieth Century"/>
            </a:endParaRPr>
          </a:p>
        </p:txBody>
      </p:sp>
      <p:sp>
        <p:nvSpPr>
          <p:cNvPr id="1027" name="Google Shape;1027;gd5be30c990_0_2757"/>
          <p:cNvSpPr/>
          <p:nvPr/>
        </p:nvSpPr>
        <p:spPr>
          <a:xfrm>
            <a:off x="2501900" y="3041650"/>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28" name="Google Shape;1028;gd5be30c990_0_2757"/>
          <p:cNvCxnSpPr/>
          <p:nvPr/>
        </p:nvCxnSpPr>
        <p:spPr>
          <a:xfrm rot="10800000" flipH="1">
            <a:off x="2590800" y="3194175"/>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029" name="Google Shape;1029;gd5be30c990_0_2757"/>
          <p:cNvSpPr/>
          <p:nvPr/>
        </p:nvSpPr>
        <p:spPr>
          <a:xfrm>
            <a:off x="2501900" y="4067175"/>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30" name="Google Shape;1030;gd5be30c990_0_2757"/>
          <p:cNvCxnSpPr/>
          <p:nvPr/>
        </p:nvCxnSpPr>
        <p:spPr>
          <a:xfrm rot="10800000" flipH="1">
            <a:off x="2590800" y="4219700"/>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031" name="Google Shape;1031;gd5be30c990_0_2757"/>
          <p:cNvSpPr/>
          <p:nvPr/>
        </p:nvSpPr>
        <p:spPr>
          <a:xfrm>
            <a:off x="2501900" y="5100638"/>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32" name="Google Shape;1032;gd5be30c990_0_2757"/>
          <p:cNvCxnSpPr/>
          <p:nvPr/>
        </p:nvCxnSpPr>
        <p:spPr>
          <a:xfrm rot="10800000" flipH="1">
            <a:off x="2590800" y="5253163"/>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pic>
        <p:nvPicPr>
          <p:cNvPr id="1033" name="Google Shape;1033;gd5be30c990_0_2757" descr="latex-image-1.pdf"/>
          <p:cNvPicPr preferRelativeResize="0"/>
          <p:nvPr/>
        </p:nvPicPr>
        <p:blipFill rotWithShape="1">
          <a:blip r:embed="rId3">
            <a:alphaModFix/>
          </a:blip>
          <a:srcRect/>
          <a:stretch/>
        </p:blipFill>
        <p:spPr>
          <a:xfrm>
            <a:off x="968375" y="3162300"/>
            <a:ext cx="279400" cy="190500"/>
          </a:xfrm>
          <a:prstGeom prst="rect">
            <a:avLst/>
          </a:prstGeom>
          <a:noFill/>
          <a:ln>
            <a:noFill/>
          </a:ln>
        </p:spPr>
      </p:pic>
      <p:pic>
        <p:nvPicPr>
          <p:cNvPr id="1034" name="Google Shape;1034;gd5be30c990_0_2757" descr="latex-image-1.pdf"/>
          <p:cNvPicPr preferRelativeResize="0"/>
          <p:nvPr/>
        </p:nvPicPr>
        <p:blipFill rotWithShape="1">
          <a:blip r:embed="rId4">
            <a:alphaModFix/>
          </a:blip>
          <a:srcRect/>
          <a:stretch/>
        </p:blipFill>
        <p:spPr>
          <a:xfrm>
            <a:off x="974725" y="3865563"/>
            <a:ext cx="266700" cy="190500"/>
          </a:xfrm>
          <a:prstGeom prst="rect">
            <a:avLst/>
          </a:prstGeom>
          <a:noFill/>
          <a:ln>
            <a:noFill/>
          </a:ln>
        </p:spPr>
      </p:pic>
      <p:pic>
        <p:nvPicPr>
          <p:cNvPr id="1035" name="Google Shape;1035;gd5be30c990_0_2757" descr="latex-image-1.pdf"/>
          <p:cNvPicPr preferRelativeResize="0"/>
          <p:nvPr/>
        </p:nvPicPr>
        <p:blipFill rotWithShape="1">
          <a:blip r:embed="rId5">
            <a:alphaModFix/>
          </a:blip>
          <a:srcRect/>
          <a:stretch/>
        </p:blipFill>
        <p:spPr>
          <a:xfrm>
            <a:off x="942975" y="4595813"/>
            <a:ext cx="279400" cy="190500"/>
          </a:xfrm>
          <a:prstGeom prst="rect">
            <a:avLst/>
          </a:prstGeom>
          <a:noFill/>
          <a:ln>
            <a:noFill/>
          </a:ln>
        </p:spPr>
      </p:pic>
      <p:pic>
        <p:nvPicPr>
          <p:cNvPr id="1036" name="Google Shape;1036;gd5be30c990_0_2757" descr="latex-image-1.pdf"/>
          <p:cNvPicPr preferRelativeResize="0"/>
          <p:nvPr/>
        </p:nvPicPr>
        <p:blipFill rotWithShape="1">
          <a:blip r:embed="rId6">
            <a:alphaModFix/>
          </a:blip>
          <a:srcRect/>
          <a:stretch/>
        </p:blipFill>
        <p:spPr>
          <a:xfrm>
            <a:off x="865188" y="5395913"/>
            <a:ext cx="355600" cy="190500"/>
          </a:xfrm>
          <a:prstGeom prst="rect">
            <a:avLst/>
          </a:prstGeom>
          <a:noFill/>
          <a:ln>
            <a:noFill/>
          </a:ln>
        </p:spPr>
      </p:pic>
      <p:cxnSp>
        <p:nvCxnSpPr>
          <p:cNvPr id="1037" name="Google Shape;1037;gd5be30c990_0_2757"/>
          <p:cNvCxnSpPr>
            <a:stCxn id="1027" idx="6"/>
          </p:cNvCxnSpPr>
          <p:nvPr/>
        </p:nvCxnSpPr>
        <p:spPr>
          <a:xfrm>
            <a:off x="3089300" y="3335350"/>
            <a:ext cx="1914600" cy="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38" name="Google Shape;1038;gd5be30c990_0_2757"/>
          <p:cNvCxnSpPr>
            <a:stCxn id="1027" idx="6"/>
          </p:cNvCxnSpPr>
          <p:nvPr/>
        </p:nvCxnSpPr>
        <p:spPr>
          <a:xfrm>
            <a:off x="3089300" y="3335350"/>
            <a:ext cx="2000400" cy="8178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39" name="Google Shape;1039;gd5be30c990_0_2757"/>
          <p:cNvCxnSpPr>
            <a:stCxn id="1027" idx="6"/>
          </p:cNvCxnSpPr>
          <p:nvPr/>
        </p:nvCxnSpPr>
        <p:spPr>
          <a:xfrm>
            <a:off x="3089300" y="3335350"/>
            <a:ext cx="2000400" cy="18513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40" name="Google Shape;1040;gd5be30c990_0_2757"/>
          <p:cNvCxnSpPr>
            <a:stCxn id="1029" idx="6"/>
          </p:cNvCxnSpPr>
          <p:nvPr/>
        </p:nvCxnSpPr>
        <p:spPr>
          <a:xfrm rot="10800000" flipH="1">
            <a:off x="3089300" y="3335475"/>
            <a:ext cx="1914600" cy="10254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41" name="Google Shape;1041;gd5be30c990_0_2757"/>
          <p:cNvCxnSpPr>
            <a:stCxn id="1029" idx="6"/>
          </p:cNvCxnSpPr>
          <p:nvPr/>
        </p:nvCxnSpPr>
        <p:spPr>
          <a:xfrm>
            <a:off x="3089300" y="4360875"/>
            <a:ext cx="1914600" cy="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42" name="Google Shape;1042;gd5be30c990_0_2757"/>
          <p:cNvCxnSpPr>
            <a:stCxn id="1029" idx="6"/>
          </p:cNvCxnSpPr>
          <p:nvPr/>
        </p:nvCxnSpPr>
        <p:spPr>
          <a:xfrm>
            <a:off x="3089300" y="4360875"/>
            <a:ext cx="1914600" cy="1033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43" name="Google Shape;1043;gd5be30c990_0_2757"/>
          <p:cNvCxnSpPr>
            <a:stCxn id="1031" idx="6"/>
          </p:cNvCxnSpPr>
          <p:nvPr/>
        </p:nvCxnSpPr>
        <p:spPr>
          <a:xfrm>
            <a:off x="3089300" y="5394338"/>
            <a:ext cx="19146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44" name="Google Shape;1044;gd5be30c990_0_2757"/>
          <p:cNvCxnSpPr>
            <a:stCxn id="1031" idx="6"/>
          </p:cNvCxnSpPr>
          <p:nvPr/>
        </p:nvCxnSpPr>
        <p:spPr>
          <a:xfrm rot="10800000" flipH="1">
            <a:off x="3089300" y="4568438"/>
            <a:ext cx="2000400" cy="8259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45" name="Google Shape;1045;gd5be30c990_0_2757"/>
          <p:cNvCxnSpPr>
            <a:stCxn id="1031" idx="6"/>
          </p:cNvCxnSpPr>
          <p:nvPr/>
        </p:nvCxnSpPr>
        <p:spPr>
          <a:xfrm rot="10800000" flipH="1">
            <a:off x="3089300" y="3543038"/>
            <a:ext cx="2000400" cy="18513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46" name="Google Shape;1046;gd5be30c990_0_2757"/>
          <p:cNvCxnSpPr>
            <a:endCxn id="1027" idx="2"/>
          </p:cNvCxnSpPr>
          <p:nvPr/>
        </p:nvCxnSpPr>
        <p:spPr>
          <a:xfrm>
            <a:off x="1247900" y="3257650"/>
            <a:ext cx="1254000" cy="777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47" name="Google Shape;1047;gd5be30c990_0_2757"/>
          <p:cNvCxnSpPr>
            <a:endCxn id="1029" idx="1"/>
          </p:cNvCxnSpPr>
          <p:nvPr/>
        </p:nvCxnSpPr>
        <p:spPr>
          <a:xfrm>
            <a:off x="1246623" y="3257698"/>
            <a:ext cx="1341300" cy="895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48" name="Google Shape;1048;gd5be30c990_0_2757"/>
          <p:cNvCxnSpPr>
            <a:endCxn id="1031" idx="1"/>
          </p:cNvCxnSpPr>
          <p:nvPr/>
        </p:nvCxnSpPr>
        <p:spPr>
          <a:xfrm>
            <a:off x="1246623" y="3257961"/>
            <a:ext cx="1341300" cy="19287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49" name="Google Shape;1049;gd5be30c990_0_2757"/>
          <p:cNvCxnSpPr>
            <a:endCxn id="1027" idx="2"/>
          </p:cNvCxnSpPr>
          <p:nvPr/>
        </p:nvCxnSpPr>
        <p:spPr>
          <a:xfrm rot="10800000" flipH="1">
            <a:off x="1241300" y="3335350"/>
            <a:ext cx="1260600" cy="625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50" name="Google Shape;1050;gd5be30c990_0_2757"/>
          <p:cNvCxnSpPr>
            <a:endCxn id="1029" idx="2"/>
          </p:cNvCxnSpPr>
          <p:nvPr/>
        </p:nvCxnSpPr>
        <p:spPr>
          <a:xfrm>
            <a:off x="1241300" y="3960675"/>
            <a:ext cx="1260600" cy="4002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51" name="Google Shape;1051;gd5be30c990_0_2757"/>
          <p:cNvCxnSpPr>
            <a:endCxn id="1031" idx="2"/>
          </p:cNvCxnSpPr>
          <p:nvPr/>
        </p:nvCxnSpPr>
        <p:spPr>
          <a:xfrm>
            <a:off x="1241300" y="3960938"/>
            <a:ext cx="1260600" cy="14334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52" name="Google Shape;1052;gd5be30c990_0_2757"/>
          <p:cNvCxnSpPr>
            <a:endCxn id="1027" idx="3"/>
          </p:cNvCxnSpPr>
          <p:nvPr/>
        </p:nvCxnSpPr>
        <p:spPr>
          <a:xfrm rot="10800000" flipH="1">
            <a:off x="1221123" y="3543027"/>
            <a:ext cx="1366800" cy="11478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53" name="Google Shape;1053;gd5be30c990_0_2757"/>
          <p:cNvCxnSpPr>
            <a:endCxn id="1029" idx="2"/>
          </p:cNvCxnSpPr>
          <p:nvPr/>
        </p:nvCxnSpPr>
        <p:spPr>
          <a:xfrm rot="10800000" flipH="1">
            <a:off x="1222400" y="4360875"/>
            <a:ext cx="1279500" cy="3303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54" name="Google Shape;1054;gd5be30c990_0_2757"/>
          <p:cNvCxnSpPr>
            <a:endCxn id="1031" idx="2"/>
          </p:cNvCxnSpPr>
          <p:nvPr/>
        </p:nvCxnSpPr>
        <p:spPr>
          <a:xfrm rot="10800000" flipH="1">
            <a:off x="1220900" y="5394338"/>
            <a:ext cx="1281000" cy="969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55" name="Google Shape;1055;gd5be30c990_0_2757"/>
          <p:cNvCxnSpPr>
            <a:endCxn id="1029" idx="3"/>
          </p:cNvCxnSpPr>
          <p:nvPr/>
        </p:nvCxnSpPr>
        <p:spPr>
          <a:xfrm rot="10800000" flipH="1">
            <a:off x="1219623" y="4568552"/>
            <a:ext cx="1368300" cy="9222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56" name="Google Shape;1056;gd5be30c990_0_2757"/>
          <p:cNvCxnSpPr>
            <a:endCxn id="1031" idx="2"/>
          </p:cNvCxnSpPr>
          <p:nvPr/>
        </p:nvCxnSpPr>
        <p:spPr>
          <a:xfrm>
            <a:off x="1222400" y="4691138"/>
            <a:ext cx="1279500" cy="7032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57" name="Google Shape;1057;gd5be30c990_0_2757"/>
          <p:cNvCxnSpPr>
            <a:endCxn id="1027" idx="3"/>
          </p:cNvCxnSpPr>
          <p:nvPr/>
        </p:nvCxnSpPr>
        <p:spPr>
          <a:xfrm rot="10800000" flipH="1">
            <a:off x="1219623" y="3543027"/>
            <a:ext cx="1368300" cy="19479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58" name="Google Shape;1058;gd5be30c990_0_2757"/>
          <p:cNvCxnSpPr/>
          <p:nvPr/>
        </p:nvCxnSpPr>
        <p:spPr>
          <a:xfrm rot="10800000" flipH="1">
            <a:off x="5591407" y="4568531"/>
            <a:ext cx="1773300" cy="8256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59" name="Google Shape;1059;gd5be30c990_0_2757"/>
          <p:cNvCxnSpPr/>
          <p:nvPr/>
        </p:nvCxnSpPr>
        <p:spPr>
          <a:xfrm>
            <a:off x="5591175" y="4360863"/>
            <a:ext cx="1687500" cy="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60" name="Google Shape;1060;gd5be30c990_0_2757"/>
          <p:cNvCxnSpPr/>
          <p:nvPr/>
        </p:nvCxnSpPr>
        <p:spPr>
          <a:xfrm>
            <a:off x="5591175" y="3335338"/>
            <a:ext cx="1773600" cy="8178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061" name="Google Shape;1061;gd5be30c990_0_2757"/>
          <p:cNvCxnSpPr/>
          <p:nvPr/>
        </p:nvCxnSpPr>
        <p:spPr>
          <a:xfrm>
            <a:off x="7866063" y="4360863"/>
            <a:ext cx="303300" cy="33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pic>
        <p:nvPicPr>
          <p:cNvPr id="1062" name="Google Shape;1062;gd5be30c990_0_2757" descr="latex-image-1.pdf"/>
          <p:cNvPicPr preferRelativeResize="0"/>
          <p:nvPr/>
        </p:nvPicPr>
        <p:blipFill rotWithShape="1">
          <a:blip r:embed="rId7">
            <a:alphaModFix/>
          </a:blip>
          <a:srcRect/>
          <a:stretch/>
        </p:blipFill>
        <p:spPr>
          <a:xfrm>
            <a:off x="2071688" y="3008313"/>
            <a:ext cx="444500" cy="393700"/>
          </a:xfrm>
          <a:prstGeom prst="rect">
            <a:avLst/>
          </a:prstGeom>
          <a:noFill/>
          <a:ln>
            <a:noFill/>
          </a:ln>
        </p:spPr>
      </p:pic>
      <p:pic>
        <p:nvPicPr>
          <p:cNvPr id="1063" name="Google Shape;1063;gd5be30c990_0_2757" descr="latex-image-1.pdf"/>
          <p:cNvPicPr preferRelativeResize="0"/>
          <p:nvPr/>
        </p:nvPicPr>
        <p:blipFill rotWithShape="1">
          <a:blip r:embed="rId8">
            <a:alphaModFix/>
          </a:blip>
          <a:srcRect/>
          <a:stretch/>
        </p:blipFill>
        <p:spPr>
          <a:xfrm>
            <a:off x="2157413" y="3835400"/>
            <a:ext cx="444500" cy="393700"/>
          </a:xfrm>
          <a:prstGeom prst="rect">
            <a:avLst/>
          </a:prstGeom>
          <a:noFill/>
          <a:ln>
            <a:noFill/>
          </a:ln>
        </p:spPr>
      </p:pic>
      <p:pic>
        <p:nvPicPr>
          <p:cNvPr id="1064" name="Google Shape;1064;gd5be30c990_0_2757" descr="latex-image-1.pdf"/>
          <p:cNvPicPr preferRelativeResize="0"/>
          <p:nvPr/>
        </p:nvPicPr>
        <p:blipFill rotWithShape="1">
          <a:blip r:embed="rId9">
            <a:alphaModFix/>
          </a:blip>
          <a:srcRect/>
          <a:stretch/>
        </p:blipFill>
        <p:spPr>
          <a:xfrm>
            <a:off x="2022475" y="4883150"/>
            <a:ext cx="444500" cy="393700"/>
          </a:xfrm>
          <a:prstGeom prst="rect">
            <a:avLst/>
          </a:prstGeom>
          <a:noFill/>
          <a:ln>
            <a:noFill/>
          </a:ln>
        </p:spPr>
      </p:pic>
      <p:pic>
        <p:nvPicPr>
          <p:cNvPr id="1065" name="Google Shape;1065;gd5be30c990_0_2757" descr="latex-image-1.pdf"/>
          <p:cNvPicPr preferRelativeResize="0"/>
          <p:nvPr/>
        </p:nvPicPr>
        <p:blipFill rotWithShape="1">
          <a:blip r:embed="rId10">
            <a:alphaModFix/>
          </a:blip>
          <a:srcRect/>
          <a:stretch/>
        </p:blipFill>
        <p:spPr>
          <a:xfrm>
            <a:off x="4513263" y="4945063"/>
            <a:ext cx="444500" cy="393700"/>
          </a:xfrm>
          <a:prstGeom prst="rect">
            <a:avLst/>
          </a:prstGeom>
          <a:noFill/>
          <a:ln>
            <a:noFill/>
          </a:ln>
        </p:spPr>
      </p:pic>
      <p:pic>
        <p:nvPicPr>
          <p:cNvPr id="1066" name="Google Shape;1066;gd5be30c990_0_2757" descr="latex-image-1.pdf"/>
          <p:cNvPicPr preferRelativeResize="0"/>
          <p:nvPr/>
        </p:nvPicPr>
        <p:blipFill rotWithShape="1">
          <a:blip r:embed="rId11">
            <a:alphaModFix/>
          </a:blip>
          <a:srcRect/>
          <a:stretch/>
        </p:blipFill>
        <p:spPr>
          <a:xfrm>
            <a:off x="4500563" y="4117975"/>
            <a:ext cx="444500" cy="393700"/>
          </a:xfrm>
          <a:prstGeom prst="rect">
            <a:avLst/>
          </a:prstGeom>
          <a:noFill/>
          <a:ln>
            <a:noFill/>
          </a:ln>
        </p:spPr>
      </p:pic>
      <p:pic>
        <p:nvPicPr>
          <p:cNvPr id="1067" name="Google Shape;1067;gd5be30c990_0_2757" descr="latex-image-1.pdf"/>
          <p:cNvPicPr preferRelativeResize="0"/>
          <p:nvPr/>
        </p:nvPicPr>
        <p:blipFill rotWithShape="1">
          <a:blip r:embed="rId12">
            <a:alphaModFix/>
          </a:blip>
          <a:srcRect/>
          <a:stretch/>
        </p:blipFill>
        <p:spPr>
          <a:xfrm>
            <a:off x="4537075" y="2971800"/>
            <a:ext cx="444500" cy="393700"/>
          </a:xfrm>
          <a:prstGeom prst="rect">
            <a:avLst/>
          </a:prstGeom>
          <a:noFill/>
          <a:ln>
            <a:noFill/>
          </a:ln>
        </p:spPr>
      </p:pic>
      <p:pic>
        <p:nvPicPr>
          <p:cNvPr id="1068" name="Google Shape;1068;gd5be30c990_0_2757" descr="latex-image-1.pdf"/>
          <p:cNvPicPr preferRelativeResize="0"/>
          <p:nvPr/>
        </p:nvPicPr>
        <p:blipFill rotWithShape="1">
          <a:blip r:embed="rId13">
            <a:alphaModFix/>
          </a:blip>
          <a:srcRect/>
          <a:stretch/>
        </p:blipFill>
        <p:spPr>
          <a:xfrm>
            <a:off x="6683375" y="3527425"/>
            <a:ext cx="444500" cy="317500"/>
          </a:xfrm>
          <a:prstGeom prst="rect">
            <a:avLst/>
          </a:prstGeom>
          <a:noFill/>
          <a:ln>
            <a:noFill/>
          </a:ln>
        </p:spPr>
      </p:pic>
      <p:pic>
        <p:nvPicPr>
          <p:cNvPr id="1069" name="Google Shape;1069;gd5be30c990_0_2757" descr="latex-image-1.pdf"/>
          <p:cNvPicPr preferRelativeResize="0"/>
          <p:nvPr/>
        </p:nvPicPr>
        <p:blipFill rotWithShape="1">
          <a:blip r:embed="rId14">
            <a:alphaModFix/>
          </a:blip>
          <a:srcRect/>
          <a:stretch/>
        </p:blipFill>
        <p:spPr>
          <a:xfrm>
            <a:off x="6608763" y="4033838"/>
            <a:ext cx="444500" cy="317500"/>
          </a:xfrm>
          <a:prstGeom prst="rect">
            <a:avLst/>
          </a:prstGeom>
          <a:noFill/>
          <a:ln>
            <a:noFill/>
          </a:ln>
        </p:spPr>
      </p:pic>
      <p:pic>
        <p:nvPicPr>
          <p:cNvPr id="1070" name="Google Shape;1070;gd5be30c990_0_2757" descr="latex-image-1.pdf"/>
          <p:cNvPicPr preferRelativeResize="0"/>
          <p:nvPr/>
        </p:nvPicPr>
        <p:blipFill rotWithShape="1">
          <a:blip r:embed="rId15">
            <a:alphaModFix/>
          </a:blip>
          <a:srcRect/>
          <a:stretch/>
        </p:blipFill>
        <p:spPr>
          <a:xfrm>
            <a:off x="6534150" y="4476750"/>
            <a:ext cx="444500" cy="317500"/>
          </a:xfrm>
          <a:prstGeom prst="rect">
            <a:avLst/>
          </a:prstGeom>
          <a:noFill/>
          <a:ln>
            <a:noFill/>
          </a:ln>
        </p:spPr>
      </p:pic>
      <p:grpSp>
        <p:nvGrpSpPr>
          <p:cNvPr id="1071" name="Google Shape;1071;gd5be30c990_0_2757"/>
          <p:cNvGrpSpPr/>
          <p:nvPr/>
        </p:nvGrpSpPr>
        <p:grpSpPr>
          <a:xfrm>
            <a:off x="7309976" y="4032226"/>
            <a:ext cx="587341" cy="587341"/>
            <a:chOff x="1814244" y="1478440"/>
            <a:chExt cx="587400" cy="587400"/>
          </a:xfrm>
        </p:grpSpPr>
        <p:sp>
          <p:nvSpPr>
            <p:cNvPr id="1072" name="Google Shape;1072;gd5be30c990_0_2757"/>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73" name="Google Shape;1073;gd5be30c990_0_2757"/>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1074" name="Google Shape;1074;gd5be30c990_0_2757"/>
          <p:cNvGrpSpPr/>
          <p:nvPr/>
        </p:nvGrpSpPr>
        <p:grpSpPr>
          <a:xfrm>
            <a:off x="5127313" y="3008288"/>
            <a:ext cx="587341" cy="587341"/>
            <a:chOff x="1814244" y="1478440"/>
            <a:chExt cx="587400" cy="587400"/>
          </a:xfrm>
        </p:grpSpPr>
        <p:sp>
          <p:nvSpPr>
            <p:cNvPr id="1075" name="Google Shape;1075;gd5be30c990_0_2757"/>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76" name="Google Shape;1076;gd5be30c990_0_2757"/>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1077" name="Google Shape;1077;gd5be30c990_0_2757"/>
          <p:cNvGrpSpPr/>
          <p:nvPr/>
        </p:nvGrpSpPr>
        <p:grpSpPr>
          <a:xfrm>
            <a:off x="5127313" y="4056038"/>
            <a:ext cx="587341" cy="587341"/>
            <a:chOff x="1814244" y="1478440"/>
            <a:chExt cx="587400" cy="587400"/>
          </a:xfrm>
        </p:grpSpPr>
        <p:sp>
          <p:nvSpPr>
            <p:cNvPr id="1078" name="Google Shape;1078;gd5be30c990_0_2757"/>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79" name="Google Shape;1079;gd5be30c990_0_2757"/>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1080" name="Google Shape;1080;gd5be30c990_0_2757"/>
          <p:cNvGrpSpPr/>
          <p:nvPr/>
        </p:nvGrpSpPr>
        <p:grpSpPr>
          <a:xfrm>
            <a:off x="5127313" y="5089500"/>
            <a:ext cx="587341" cy="587341"/>
            <a:chOff x="1814244" y="1478440"/>
            <a:chExt cx="587400" cy="587400"/>
          </a:xfrm>
        </p:grpSpPr>
        <p:sp>
          <p:nvSpPr>
            <p:cNvPr id="1081" name="Google Shape;1081;gd5be30c990_0_2757"/>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82" name="Google Shape;1082;gd5be30c990_0_2757"/>
            <p:cNvCxnSpPr/>
            <p:nvPr/>
          </p:nvCxnSpPr>
          <p:spPr>
            <a:xfrm rot="-5400000">
              <a:off x="1936492" y="1600717"/>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spTree>
    <p:extLst>
      <p:ext uri="{BB962C8B-B14F-4D97-AF65-F5344CB8AC3E}">
        <p14:creationId xmlns:p14="http://schemas.microsoft.com/office/powerpoint/2010/main" val="14011309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gd5be30c990_0_2819"/>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Feed-Forward Networks</a:t>
            </a:r>
            <a:endParaRPr>
              <a:latin typeface="Times New Roman"/>
              <a:ea typeface="Times New Roman"/>
              <a:cs typeface="Times New Roman"/>
              <a:sym typeface="Times New Roman"/>
            </a:endParaRPr>
          </a:p>
        </p:txBody>
      </p:sp>
      <p:sp>
        <p:nvSpPr>
          <p:cNvPr id="1088" name="Google Shape;1088;gd5be30c990_0_2819"/>
          <p:cNvSpPr txBox="1">
            <a:spLocks noGrp="1"/>
          </p:cNvSpPr>
          <p:nvPr>
            <p:ph type="body" idx="1"/>
          </p:nvPr>
        </p:nvSpPr>
        <p:spPr>
          <a:xfrm>
            <a:off x="457200" y="1600200"/>
            <a:ext cx="8229600" cy="1100100"/>
          </a:xfrm>
          <a:prstGeom prst="rect">
            <a:avLst/>
          </a:prstGeom>
          <a:noFill/>
          <a:ln>
            <a:noFill/>
          </a:ln>
        </p:spPr>
        <p:txBody>
          <a:bodyPr spcFirstLastPara="1" wrap="square" lIns="91425" tIns="45700" rIns="91425" bIns="45700" anchor="t" anchorCtr="0">
            <a:noAutofit/>
          </a:bodyPr>
          <a:lstStyle/>
          <a:p>
            <a:pPr marL="319087" lvl="0" indent="-319087" algn="l" rtl="0">
              <a:lnSpc>
                <a:spcPct val="100000"/>
              </a:lnSpc>
              <a:spcBef>
                <a:spcPts val="0"/>
              </a:spcBef>
              <a:spcAft>
                <a:spcPts val="0"/>
              </a:spcAft>
              <a:buSzPts val="1740"/>
              <a:buChar char="◻"/>
            </a:pPr>
            <a:r>
              <a:rPr lang="en-US">
                <a:latin typeface="Times New Roman"/>
                <a:ea typeface="Times New Roman"/>
                <a:cs typeface="Times New Roman"/>
                <a:sym typeface="Times New Roman"/>
              </a:rPr>
              <a:t>Predictions are fed forward through the network to classify</a:t>
            </a:r>
            <a:endParaRPr>
              <a:latin typeface="Times New Roman"/>
              <a:ea typeface="Times New Roman"/>
              <a:cs typeface="Times New Roman"/>
              <a:sym typeface="Times New Roman"/>
            </a:endParaRPr>
          </a:p>
        </p:txBody>
      </p:sp>
      <p:sp>
        <p:nvSpPr>
          <p:cNvPr id="1089" name="Google Shape;1089;gd5be30c990_0_2819"/>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63</a:t>
            </a:fld>
            <a:endParaRPr sz="1200" b="1">
              <a:solidFill>
                <a:srgbClr val="FFFFFF"/>
              </a:solidFill>
              <a:latin typeface="Twentieth Century"/>
              <a:ea typeface="Twentieth Century"/>
              <a:cs typeface="Twentieth Century"/>
              <a:sym typeface="Twentieth Century"/>
            </a:endParaRPr>
          </a:p>
        </p:txBody>
      </p:sp>
      <p:sp>
        <p:nvSpPr>
          <p:cNvPr id="1090" name="Google Shape;1090;gd5be30c990_0_2819"/>
          <p:cNvSpPr/>
          <p:nvPr/>
        </p:nvSpPr>
        <p:spPr>
          <a:xfrm>
            <a:off x="2501900" y="3041650"/>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91" name="Google Shape;1091;gd5be30c990_0_2819"/>
          <p:cNvCxnSpPr/>
          <p:nvPr/>
        </p:nvCxnSpPr>
        <p:spPr>
          <a:xfrm rot="10800000" flipH="1">
            <a:off x="2590800" y="3194175"/>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092" name="Google Shape;1092;gd5be30c990_0_2819"/>
          <p:cNvSpPr/>
          <p:nvPr/>
        </p:nvSpPr>
        <p:spPr>
          <a:xfrm>
            <a:off x="2501900" y="4067175"/>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93" name="Google Shape;1093;gd5be30c990_0_2819"/>
          <p:cNvCxnSpPr/>
          <p:nvPr/>
        </p:nvCxnSpPr>
        <p:spPr>
          <a:xfrm rot="10800000" flipH="1">
            <a:off x="2590800" y="4219700"/>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094" name="Google Shape;1094;gd5be30c990_0_2819"/>
          <p:cNvSpPr/>
          <p:nvPr/>
        </p:nvSpPr>
        <p:spPr>
          <a:xfrm>
            <a:off x="2501900" y="5100638"/>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095" name="Google Shape;1095;gd5be30c990_0_2819"/>
          <p:cNvCxnSpPr/>
          <p:nvPr/>
        </p:nvCxnSpPr>
        <p:spPr>
          <a:xfrm rot="10800000" flipH="1">
            <a:off x="2590800" y="5253163"/>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pic>
        <p:nvPicPr>
          <p:cNvPr id="1096" name="Google Shape;1096;gd5be30c990_0_2819" descr="latex-image-1.pdf"/>
          <p:cNvPicPr preferRelativeResize="0"/>
          <p:nvPr/>
        </p:nvPicPr>
        <p:blipFill rotWithShape="1">
          <a:blip r:embed="rId3">
            <a:alphaModFix/>
          </a:blip>
          <a:srcRect/>
          <a:stretch/>
        </p:blipFill>
        <p:spPr>
          <a:xfrm>
            <a:off x="968375" y="3162300"/>
            <a:ext cx="279400" cy="190500"/>
          </a:xfrm>
          <a:prstGeom prst="rect">
            <a:avLst/>
          </a:prstGeom>
          <a:noFill/>
          <a:ln>
            <a:noFill/>
          </a:ln>
        </p:spPr>
      </p:pic>
      <p:pic>
        <p:nvPicPr>
          <p:cNvPr id="1097" name="Google Shape;1097;gd5be30c990_0_2819" descr="latex-image-1.pdf"/>
          <p:cNvPicPr preferRelativeResize="0"/>
          <p:nvPr/>
        </p:nvPicPr>
        <p:blipFill rotWithShape="1">
          <a:blip r:embed="rId4">
            <a:alphaModFix/>
          </a:blip>
          <a:srcRect/>
          <a:stretch/>
        </p:blipFill>
        <p:spPr>
          <a:xfrm>
            <a:off x="974725" y="3865563"/>
            <a:ext cx="266700" cy="190500"/>
          </a:xfrm>
          <a:prstGeom prst="rect">
            <a:avLst/>
          </a:prstGeom>
          <a:noFill/>
          <a:ln>
            <a:noFill/>
          </a:ln>
        </p:spPr>
      </p:pic>
      <p:pic>
        <p:nvPicPr>
          <p:cNvPr id="1098" name="Google Shape;1098;gd5be30c990_0_2819" descr="latex-image-1.pdf"/>
          <p:cNvPicPr preferRelativeResize="0"/>
          <p:nvPr/>
        </p:nvPicPr>
        <p:blipFill rotWithShape="1">
          <a:blip r:embed="rId5">
            <a:alphaModFix/>
          </a:blip>
          <a:srcRect/>
          <a:stretch/>
        </p:blipFill>
        <p:spPr>
          <a:xfrm>
            <a:off x="942975" y="4595813"/>
            <a:ext cx="279400" cy="190500"/>
          </a:xfrm>
          <a:prstGeom prst="rect">
            <a:avLst/>
          </a:prstGeom>
          <a:noFill/>
          <a:ln>
            <a:noFill/>
          </a:ln>
        </p:spPr>
      </p:pic>
      <p:pic>
        <p:nvPicPr>
          <p:cNvPr id="1099" name="Google Shape;1099;gd5be30c990_0_2819" descr="latex-image-1.pdf"/>
          <p:cNvPicPr preferRelativeResize="0"/>
          <p:nvPr/>
        </p:nvPicPr>
        <p:blipFill rotWithShape="1">
          <a:blip r:embed="rId6">
            <a:alphaModFix/>
          </a:blip>
          <a:srcRect/>
          <a:stretch/>
        </p:blipFill>
        <p:spPr>
          <a:xfrm>
            <a:off x="865188" y="5395913"/>
            <a:ext cx="355600" cy="190500"/>
          </a:xfrm>
          <a:prstGeom prst="rect">
            <a:avLst/>
          </a:prstGeom>
          <a:noFill/>
          <a:ln>
            <a:noFill/>
          </a:ln>
        </p:spPr>
      </p:pic>
      <p:cxnSp>
        <p:nvCxnSpPr>
          <p:cNvPr id="1100" name="Google Shape;1100;gd5be30c990_0_2819"/>
          <p:cNvCxnSpPr>
            <a:stCxn id="1090" idx="6"/>
          </p:cNvCxnSpPr>
          <p:nvPr/>
        </p:nvCxnSpPr>
        <p:spPr>
          <a:xfrm>
            <a:off x="3089300" y="3335350"/>
            <a:ext cx="1914600" cy="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01" name="Google Shape;1101;gd5be30c990_0_2819"/>
          <p:cNvCxnSpPr>
            <a:stCxn id="1090" idx="6"/>
          </p:cNvCxnSpPr>
          <p:nvPr/>
        </p:nvCxnSpPr>
        <p:spPr>
          <a:xfrm>
            <a:off x="3089300" y="3335350"/>
            <a:ext cx="2000400" cy="8178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02" name="Google Shape;1102;gd5be30c990_0_2819"/>
          <p:cNvCxnSpPr>
            <a:stCxn id="1090" idx="6"/>
          </p:cNvCxnSpPr>
          <p:nvPr/>
        </p:nvCxnSpPr>
        <p:spPr>
          <a:xfrm>
            <a:off x="3089300" y="3335350"/>
            <a:ext cx="2000700" cy="18513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03" name="Google Shape;1103;gd5be30c990_0_2819"/>
          <p:cNvCxnSpPr>
            <a:stCxn id="1092" idx="6"/>
          </p:cNvCxnSpPr>
          <p:nvPr/>
        </p:nvCxnSpPr>
        <p:spPr>
          <a:xfrm rot="10800000" flipH="1">
            <a:off x="3089300" y="3335475"/>
            <a:ext cx="1914600" cy="10254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04" name="Google Shape;1104;gd5be30c990_0_2819"/>
          <p:cNvCxnSpPr>
            <a:stCxn id="1092" idx="6"/>
          </p:cNvCxnSpPr>
          <p:nvPr/>
        </p:nvCxnSpPr>
        <p:spPr>
          <a:xfrm>
            <a:off x="3089300" y="4360875"/>
            <a:ext cx="1914600" cy="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05" name="Google Shape;1105;gd5be30c990_0_2819"/>
          <p:cNvCxnSpPr>
            <a:stCxn id="1092" idx="6"/>
          </p:cNvCxnSpPr>
          <p:nvPr/>
        </p:nvCxnSpPr>
        <p:spPr>
          <a:xfrm>
            <a:off x="3089300" y="4360875"/>
            <a:ext cx="1914600" cy="1033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06" name="Google Shape;1106;gd5be30c990_0_2819"/>
          <p:cNvCxnSpPr>
            <a:stCxn id="1094" idx="6"/>
          </p:cNvCxnSpPr>
          <p:nvPr/>
        </p:nvCxnSpPr>
        <p:spPr>
          <a:xfrm>
            <a:off x="3089300" y="5394338"/>
            <a:ext cx="1914600" cy="1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07" name="Google Shape;1107;gd5be30c990_0_2819"/>
          <p:cNvCxnSpPr>
            <a:stCxn id="1094" idx="6"/>
          </p:cNvCxnSpPr>
          <p:nvPr/>
        </p:nvCxnSpPr>
        <p:spPr>
          <a:xfrm rot="10800000" flipH="1">
            <a:off x="3089300" y="4568438"/>
            <a:ext cx="2000400" cy="8259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08" name="Google Shape;1108;gd5be30c990_0_2819"/>
          <p:cNvCxnSpPr>
            <a:stCxn id="1094" idx="6"/>
          </p:cNvCxnSpPr>
          <p:nvPr/>
        </p:nvCxnSpPr>
        <p:spPr>
          <a:xfrm rot="10800000" flipH="1">
            <a:off x="3089300" y="3543038"/>
            <a:ext cx="2000400" cy="18513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09" name="Google Shape;1109;gd5be30c990_0_2819"/>
          <p:cNvCxnSpPr>
            <a:endCxn id="1090" idx="2"/>
          </p:cNvCxnSpPr>
          <p:nvPr/>
        </p:nvCxnSpPr>
        <p:spPr>
          <a:xfrm>
            <a:off x="1247900" y="3257650"/>
            <a:ext cx="1254000" cy="777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10" name="Google Shape;1110;gd5be30c990_0_2819"/>
          <p:cNvCxnSpPr>
            <a:endCxn id="1092" idx="1"/>
          </p:cNvCxnSpPr>
          <p:nvPr/>
        </p:nvCxnSpPr>
        <p:spPr>
          <a:xfrm>
            <a:off x="1246623" y="3257698"/>
            <a:ext cx="1341300" cy="895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11" name="Google Shape;1111;gd5be30c990_0_2819"/>
          <p:cNvCxnSpPr>
            <a:endCxn id="1094" idx="1"/>
          </p:cNvCxnSpPr>
          <p:nvPr/>
        </p:nvCxnSpPr>
        <p:spPr>
          <a:xfrm>
            <a:off x="1246623" y="3257961"/>
            <a:ext cx="1341300" cy="19287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12" name="Google Shape;1112;gd5be30c990_0_2819"/>
          <p:cNvCxnSpPr>
            <a:endCxn id="1090" idx="2"/>
          </p:cNvCxnSpPr>
          <p:nvPr/>
        </p:nvCxnSpPr>
        <p:spPr>
          <a:xfrm rot="10800000" flipH="1">
            <a:off x="1241300" y="3335350"/>
            <a:ext cx="1260600" cy="625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13" name="Google Shape;1113;gd5be30c990_0_2819"/>
          <p:cNvCxnSpPr>
            <a:endCxn id="1092" idx="2"/>
          </p:cNvCxnSpPr>
          <p:nvPr/>
        </p:nvCxnSpPr>
        <p:spPr>
          <a:xfrm>
            <a:off x="1241300" y="3960675"/>
            <a:ext cx="1260600" cy="4002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14" name="Google Shape;1114;gd5be30c990_0_2819"/>
          <p:cNvCxnSpPr>
            <a:endCxn id="1094" idx="2"/>
          </p:cNvCxnSpPr>
          <p:nvPr/>
        </p:nvCxnSpPr>
        <p:spPr>
          <a:xfrm>
            <a:off x="1241300" y="3960938"/>
            <a:ext cx="1260600" cy="14334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15" name="Google Shape;1115;gd5be30c990_0_2819"/>
          <p:cNvCxnSpPr>
            <a:endCxn id="1090" idx="3"/>
          </p:cNvCxnSpPr>
          <p:nvPr/>
        </p:nvCxnSpPr>
        <p:spPr>
          <a:xfrm rot="10800000" flipH="1">
            <a:off x="1221123" y="3543027"/>
            <a:ext cx="1366800" cy="11478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16" name="Google Shape;1116;gd5be30c990_0_2819"/>
          <p:cNvCxnSpPr>
            <a:endCxn id="1092" idx="2"/>
          </p:cNvCxnSpPr>
          <p:nvPr/>
        </p:nvCxnSpPr>
        <p:spPr>
          <a:xfrm rot="10800000" flipH="1">
            <a:off x="1222400" y="4360875"/>
            <a:ext cx="1279500" cy="3303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17" name="Google Shape;1117;gd5be30c990_0_2819"/>
          <p:cNvCxnSpPr>
            <a:endCxn id="1094" idx="2"/>
          </p:cNvCxnSpPr>
          <p:nvPr/>
        </p:nvCxnSpPr>
        <p:spPr>
          <a:xfrm rot="10800000" flipH="1">
            <a:off x="1220900" y="5394338"/>
            <a:ext cx="1281000" cy="969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18" name="Google Shape;1118;gd5be30c990_0_2819"/>
          <p:cNvCxnSpPr>
            <a:endCxn id="1092" idx="3"/>
          </p:cNvCxnSpPr>
          <p:nvPr/>
        </p:nvCxnSpPr>
        <p:spPr>
          <a:xfrm rot="10800000" flipH="1">
            <a:off x="1219623" y="4568552"/>
            <a:ext cx="1368300" cy="9222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19" name="Google Shape;1119;gd5be30c990_0_2819"/>
          <p:cNvCxnSpPr>
            <a:endCxn id="1094" idx="2"/>
          </p:cNvCxnSpPr>
          <p:nvPr/>
        </p:nvCxnSpPr>
        <p:spPr>
          <a:xfrm>
            <a:off x="1222400" y="4691138"/>
            <a:ext cx="1279500" cy="7032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20" name="Google Shape;1120;gd5be30c990_0_2819"/>
          <p:cNvCxnSpPr>
            <a:endCxn id="1090" idx="3"/>
          </p:cNvCxnSpPr>
          <p:nvPr/>
        </p:nvCxnSpPr>
        <p:spPr>
          <a:xfrm rot="10800000" flipH="1">
            <a:off x="1219623" y="3543027"/>
            <a:ext cx="1368300" cy="19479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21" name="Google Shape;1121;gd5be30c990_0_2819"/>
          <p:cNvCxnSpPr/>
          <p:nvPr/>
        </p:nvCxnSpPr>
        <p:spPr>
          <a:xfrm rot="10800000" flipH="1">
            <a:off x="5591407" y="4568531"/>
            <a:ext cx="1773300" cy="8256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22" name="Google Shape;1122;gd5be30c990_0_2819"/>
          <p:cNvCxnSpPr/>
          <p:nvPr/>
        </p:nvCxnSpPr>
        <p:spPr>
          <a:xfrm>
            <a:off x="5591175" y="4360863"/>
            <a:ext cx="1687500" cy="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23" name="Google Shape;1123;gd5be30c990_0_2819"/>
          <p:cNvCxnSpPr/>
          <p:nvPr/>
        </p:nvCxnSpPr>
        <p:spPr>
          <a:xfrm>
            <a:off x="5591175" y="3335338"/>
            <a:ext cx="1773600" cy="8178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24" name="Google Shape;1124;gd5be30c990_0_2819"/>
          <p:cNvCxnSpPr/>
          <p:nvPr/>
        </p:nvCxnSpPr>
        <p:spPr>
          <a:xfrm>
            <a:off x="7866063" y="4360863"/>
            <a:ext cx="303300" cy="33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pic>
        <p:nvPicPr>
          <p:cNvPr id="1125" name="Google Shape;1125;gd5be30c990_0_2819" descr="latex-image-1.pdf"/>
          <p:cNvPicPr preferRelativeResize="0"/>
          <p:nvPr/>
        </p:nvPicPr>
        <p:blipFill rotWithShape="1">
          <a:blip r:embed="rId7">
            <a:alphaModFix/>
          </a:blip>
          <a:srcRect/>
          <a:stretch/>
        </p:blipFill>
        <p:spPr>
          <a:xfrm>
            <a:off x="2071688" y="3008313"/>
            <a:ext cx="444500" cy="393700"/>
          </a:xfrm>
          <a:prstGeom prst="rect">
            <a:avLst/>
          </a:prstGeom>
          <a:noFill/>
          <a:ln>
            <a:noFill/>
          </a:ln>
        </p:spPr>
      </p:pic>
      <p:pic>
        <p:nvPicPr>
          <p:cNvPr id="1126" name="Google Shape;1126;gd5be30c990_0_2819" descr="latex-image-1.pdf"/>
          <p:cNvPicPr preferRelativeResize="0"/>
          <p:nvPr/>
        </p:nvPicPr>
        <p:blipFill rotWithShape="1">
          <a:blip r:embed="rId8">
            <a:alphaModFix/>
          </a:blip>
          <a:srcRect/>
          <a:stretch/>
        </p:blipFill>
        <p:spPr>
          <a:xfrm>
            <a:off x="2157413" y="3835400"/>
            <a:ext cx="444500" cy="393700"/>
          </a:xfrm>
          <a:prstGeom prst="rect">
            <a:avLst/>
          </a:prstGeom>
          <a:noFill/>
          <a:ln>
            <a:noFill/>
          </a:ln>
        </p:spPr>
      </p:pic>
      <p:pic>
        <p:nvPicPr>
          <p:cNvPr id="1127" name="Google Shape;1127;gd5be30c990_0_2819" descr="latex-image-1.pdf"/>
          <p:cNvPicPr preferRelativeResize="0"/>
          <p:nvPr/>
        </p:nvPicPr>
        <p:blipFill rotWithShape="1">
          <a:blip r:embed="rId9">
            <a:alphaModFix/>
          </a:blip>
          <a:srcRect/>
          <a:stretch/>
        </p:blipFill>
        <p:spPr>
          <a:xfrm>
            <a:off x="2022475" y="4883150"/>
            <a:ext cx="444500" cy="393700"/>
          </a:xfrm>
          <a:prstGeom prst="rect">
            <a:avLst/>
          </a:prstGeom>
          <a:noFill/>
          <a:ln>
            <a:noFill/>
          </a:ln>
        </p:spPr>
      </p:pic>
      <p:pic>
        <p:nvPicPr>
          <p:cNvPr id="1128" name="Google Shape;1128;gd5be30c990_0_2819" descr="latex-image-1.pdf"/>
          <p:cNvPicPr preferRelativeResize="0"/>
          <p:nvPr/>
        </p:nvPicPr>
        <p:blipFill rotWithShape="1">
          <a:blip r:embed="rId10">
            <a:alphaModFix/>
          </a:blip>
          <a:srcRect/>
          <a:stretch/>
        </p:blipFill>
        <p:spPr>
          <a:xfrm>
            <a:off x="4513263" y="4945063"/>
            <a:ext cx="444500" cy="393700"/>
          </a:xfrm>
          <a:prstGeom prst="rect">
            <a:avLst/>
          </a:prstGeom>
          <a:noFill/>
          <a:ln>
            <a:noFill/>
          </a:ln>
        </p:spPr>
      </p:pic>
      <p:pic>
        <p:nvPicPr>
          <p:cNvPr id="1129" name="Google Shape;1129;gd5be30c990_0_2819" descr="latex-image-1.pdf"/>
          <p:cNvPicPr preferRelativeResize="0"/>
          <p:nvPr/>
        </p:nvPicPr>
        <p:blipFill rotWithShape="1">
          <a:blip r:embed="rId11">
            <a:alphaModFix/>
          </a:blip>
          <a:srcRect/>
          <a:stretch/>
        </p:blipFill>
        <p:spPr>
          <a:xfrm>
            <a:off x="4500563" y="4117975"/>
            <a:ext cx="444500" cy="393700"/>
          </a:xfrm>
          <a:prstGeom prst="rect">
            <a:avLst/>
          </a:prstGeom>
          <a:noFill/>
          <a:ln>
            <a:noFill/>
          </a:ln>
        </p:spPr>
      </p:pic>
      <p:pic>
        <p:nvPicPr>
          <p:cNvPr id="1130" name="Google Shape;1130;gd5be30c990_0_2819" descr="latex-image-1.pdf"/>
          <p:cNvPicPr preferRelativeResize="0"/>
          <p:nvPr/>
        </p:nvPicPr>
        <p:blipFill rotWithShape="1">
          <a:blip r:embed="rId12">
            <a:alphaModFix/>
          </a:blip>
          <a:srcRect/>
          <a:stretch/>
        </p:blipFill>
        <p:spPr>
          <a:xfrm>
            <a:off x="4537075" y="2971800"/>
            <a:ext cx="444500" cy="393700"/>
          </a:xfrm>
          <a:prstGeom prst="rect">
            <a:avLst/>
          </a:prstGeom>
          <a:noFill/>
          <a:ln>
            <a:noFill/>
          </a:ln>
        </p:spPr>
      </p:pic>
      <p:pic>
        <p:nvPicPr>
          <p:cNvPr id="1131" name="Google Shape;1131;gd5be30c990_0_2819" descr="latex-image-1.pdf"/>
          <p:cNvPicPr preferRelativeResize="0"/>
          <p:nvPr/>
        </p:nvPicPr>
        <p:blipFill rotWithShape="1">
          <a:blip r:embed="rId13">
            <a:alphaModFix/>
          </a:blip>
          <a:srcRect/>
          <a:stretch/>
        </p:blipFill>
        <p:spPr>
          <a:xfrm>
            <a:off x="6683375" y="3527425"/>
            <a:ext cx="444500" cy="317500"/>
          </a:xfrm>
          <a:prstGeom prst="rect">
            <a:avLst/>
          </a:prstGeom>
          <a:noFill/>
          <a:ln>
            <a:noFill/>
          </a:ln>
        </p:spPr>
      </p:pic>
      <p:pic>
        <p:nvPicPr>
          <p:cNvPr id="1132" name="Google Shape;1132;gd5be30c990_0_2819" descr="latex-image-1.pdf"/>
          <p:cNvPicPr preferRelativeResize="0"/>
          <p:nvPr/>
        </p:nvPicPr>
        <p:blipFill rotWithShape="1">
          <a:blip r:embed="rId14">
            <a:alphaModFix/>
          </a:blip>
          <a:srcRect/>
          <a:stretch/>
        </p:blipFill>
        <p:spPr>
          <a:xfrm>
            <a:off x="6608763" y="4033838"/>
            <a:ext cx="444500" cy="317500"/>
          </a:xfrm>
          <a:prstGeom prst="rect">
            <a:avLst/>
          </a:prstGeom>
          <a:noFill/>
          <a:ln>
            <a:noFill/>
          </a:ln>
        </p:spPr>
      </p:pic>
      <p:pic>
        <p:nvPicPr>
          <p:cNvPr id="1133" name="Google Shape;1133;gd5be30c990_0_2819" descr="latex-image-1.pdf"/>
          <p:cNvPicPr preferRelativeResize="0"/>
          <p:nvPr/>
        </p:nvPicPr>
        <p:blipFill rotWithShape="1">
          <a:blip r:embed="rId15">
            <a:alphaModFix/>
          </a:blip>
          <a:srcRect/>
          <a:stretch/>
        </p:blipFill>
        <p:spPr>
          <a:xfrm>
            <a:off x="6534150" y="4476750"/>
            <a:ext cx="444500" cy="317500"/>
          </a:xfrm>
          <a:prstGeom prst="rect">
            <a:avLst/>
          </a:prstGeom>
          <a:noFill/>
          <a:ln>
            <a:noFill/>
          </a:ln>
        </p:spPr>
      </p:pic>
      <p:grpSp>
        <p:nvGrpSpPr>
          <p:cNvPr id="1134" name="Google Shape;1134;gd5be30c990_0_2819"/>
          <p:cNvGrpSpPr/>
          <p:nvPr/>
        </p:nvGrpSpPr>
        <p:grpSpPr>
          <a:xfrm>
            <a:off x="7364690" y="4049209"/>
            <a:ext cx="587341" cy="587341"/>
            <a:chOff x="1814244" y="1478440"/>
            <a:chExt cx="587400" cy="587400"/>
          </a:xfrm>
        </p:grpSpPr>
        <p:sp>
          <p:nvSpPr>
            <p:cNvPr id="1135" name="Google Shape;1135;gd5be30c990_0_2819"/>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136" name="Google Shape;1136;gd5be30c990_0_2819"/>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1137" name="Google Shape;1137;gd5be30c990_0_2819"/>
          <p:cNvGrpSpPr/>
          <p:nvPr/>
        </p:nvGrpSpPr>
        <p:grpSpPr>
          <a:xfrm>
            <a:off x="5096227" y="3008288"/>
            <a:ext cx="587341" cy="587341"/>
            <a:chOff x="1814244" y="1478440"/>
            <a:chExt cx="587400" cy="587400"/>
          </a:xfrm>
        </p:grpSpPr>
        <p:sp>
          <p:nvSpPr>
            <p:cNvPr id="1138" name="Google Shape;1138;gd5be30c990_0_2819"/>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139" name="Google Shape;1139;gd5be30c990_0_2819"/>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1140" name="Google Shape;1140;gd5be30c990_0_2819"/>
          <p:cNvGrpSpPr/>
          <p:nvPr/>
        </p:nvGrpSpPr>
        <p:grpSpPr>
          <a:xfrm>
            <a:off x="5096227" y="4052863"/>
            <a:ext cx="587341" cy="587341"/>
            <a:chOff x="1814244" y="1478440"/>
            <a:chExt cx="587400" cy="587400"/>
          </a:xfrm>
        </p:grpSpPr>
        <p:sp>
          <p:nvSpPr>
            <p:cNvPr id="1141" name="Google Shape;1141;gd5be30c990_0_2819"/>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142" name="Google Shape;1142;gd5be30c990_0_2819"/>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grpSp>
        <p:nvGrpSpPr>
          <p:cNvPr id="1143" name="Google Shape;1143;gd5be30c990_0_2819"/>
          <p:cNvGrpSpPr/>
          <p:nvPr/>
        </p:nvGrpSpPr>
        <p:grpSpPr>
          <a:xfrm>
            <a:off x="5096227" y="5086325"/>
            <a:ext cx="587341" cy="587341"/>
            <a:chOff x="1814244" y="1478440"/>
            <a:chExt cx="587400" cy="587400"/>
          </a:xfrm>
        </p:grpSpPr>
        <p:sp>
          <p:nvSpPr>
            <p:cNvPr id="1144" name="Google Shape;1144;gd5be30c990_0_2819"/>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145" name="Google Shape;1145;gd5be30c990_0_2819"/>
            <p:cNvCxnSpPr/>
            <p:nvPr/>
          </p:nvCxnSpPr>
          <p:spPr>
            <a:xfrm rot="-5400000">
              <a:off x="1936492" y="1600717"/>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spTree>
    <p:extLst>
      <p:ext uri="{BB962C8B-B14F-4D97-AF65-F5344CB8AC3E}">
        <p14:creationId xmlns:p14="http://schemas.microsoft.com/office/powerpoint/2010/main" val="31982524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gd5be30c990_0_2881"/>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Feed-Forward Networks</a:t>
            </a:r>
            <a:endParaRPr>
              <a:latin typeface="Times New Roman"/>
              <a:ea typeface="Times New Roman"/>
              <a:cs typeface="Times New Roman"/>
              <a:sym typeface="Times New Roman"/>
            </a:endParaRPr>
          </a:p>
        </p:txBody>
      </p:sp>
      <p:sp>
        <p:nvSpPr>
          <p:cNvPr id="1151" name="Google Shape;1151;gd5be30c990_0_2881"/>
          <p:cNvSpPr txBox="1">
            <a:spLocks noGrp="1"/>
          </p:cNvSpPr>
          <p:nvPr>
            <p:ph type="body" idx="1"/>
          </p:nvPr>
        </p:nvSpPr>
        <p:spPr>
          <a:xfrm>
            <a:off x="457200" y="1600200"/>
            <a:ext cx="8229600" cy="1100100"/>
          </a:xfrm>
          <a:prstGeom prst="rect">
            <a:avLst/>
          </a:prstGeom>
          <a:noFill/>
          <a:ln>
            <a:noFill/>
          </a:ln>
        </p:spPr>
        <p:txBody>
          <a:bodyPr spcFirstLastPara="1" wrap="square" lIns="91425" tIns="45700" rIns="91425" bIns="45700" anchor="t" anchorCtr="0">
            <a:noAutofit/>
          </a:bodyPr>
          <a:lstStyle/>
          <a:p>
            <a:pPr marL="319087" lvl="0" indent="-319087" algn="l" rtl="0">
              <a:lnSpc>
                <a:spcPct val="100000"/>
              </a:lnSpc>
              <a:spcBef>
                <a:spcPts val="0"/>
              </a:spcBef>
              <a:spcAft>
                <a:spcPts val="0"/>
              </a:spcAft>
              <a:buSzPts val="1740"/>
              <a:buChar char="◻"/>
            </a:pPr>
            <a:r>
              <a:rPr lang="en-US">
                <a:latin typeface="Times New Roman"/>
                <a:ea typeface="Times New Roman"/>
                <a:cs typeface="Times New Roman"/>
                <a:sym typeface="Times New Roman"/>
              </a:rPr>
              <a:t>Predictions are fed forward through the network to classify</a:t>
            </a:r>
            <a:endParaRPr>
              <a:latin typeface="Times New Roman"/>
              <a:ea typeface="Times New Roman"/>
              <a:cs typeface="Times New Roman"/>
              <a:sym typeface="Times New Roman"/>
            </a:endParaRPr>
          </a:p>
        </p:txBody>
      </p:sp>
      <p:sp>
        <p:nvSpPr>
          <p:cNvPr id="1152" name="Google Shape;1152;gd5be30c990_0_2881"/>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64</a:t>
            </a:fld>
            <a:endParaRPr sz="1200" b="1">
              <a:solidFill>
                <a:srgbClr val="FFFFFF"/>
              </a:solidFill>
              <a:latin typeface="Twentieth Century"/>
              <a:ea typeface="Twentieth Century"/>
              <a:cs typeface="Twentieth Century"/>
              <a:sym typeface="Twentieth Century"/>
            </a:endParaRPr>
          </a:p>
        </p:txBody>
      </p:sp>
      <p:sp>
        <p:nvSpPr>
          <p:cNvPr id="1153" name="Google Shape;1153;gd5be30c990_0_2881"/>
          <p:cNvSpPr/>
          <p:nvPr/>
        </p:nvSpPr>
        <p:spPr>
          <a:xfrm>
            <a:off x="2501900" y="3041650"/>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154" name="Google Shape;1154;gd5be30c990_0_2881"/>
          <p:cNvCxnSpPr/>
          <p:nvPr/>
        </p:nvCxnSpPr>
        <p:spPr>
          <a:xfrm rot="10800000" flipH="1">
            <a:off x="2590800" y="3194175"/>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155" name="Google Shape;1155;gd5be30c990_0_2881"/>
          <p:cNvSpPr/>
          <p:nvPr/>
        </p:nvSpPr>
        <p:spPr>
          <a:xfrm>
            <a:off x="2501900" y="4067175"/>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156" name="Google Shape;1156;gd5be30c990_0_2881"/>
          <p:cNvCxnSpPr/>
          <p:nvPr/>
        </p:nvCxnSpPr>
        <p:spPr>
          <a:xfrm rot="10800000" flipH="1">
            <a:off x="2590800" y="4219700"/>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157" name="Google Shape;1157;gd5be30c990_0_2881"/>
          <p:cNvSpPr/>
          <p:nvPr/>
        </p:nvSpPr>
        <p:spPr>
          <a:xfrm>
            <a:off x="2501900" y="5100638"/>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158" name="Google Shape;1158;gd5be30c990_0_2881"/>
          <p:cNvCxnSpPr/>
          <p:nvPr/>
        </p:nvCxnSpPr>
        <p:spPr>
          <a:xfrm rot="10800000" flipH="1">
            <a:off x="2590800" y="5253163"/>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159" name="Google Shape;1159;gd5be30c990_0_2881"/>
          <p:cNvSpPr/>
          <p:nvPr/>
        </p:nvSpPr>
        <p:spPr>
          <a:xfrm>
            <a:off x="5003800" y="3041650"/>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160" name="Google Shape;1160;gd5be30c990_0_2881"/>
          <p:cNvCxnSpPr/>
          <p:nvPr/>
        </p:nvCxnSpPr>
        <p:spPr>
          <a:xfrm rot="10800000" flipH="1">
            <a:off x="5092700" y="3194175"/>
            <a:ext cx="411300" cy="301500"/>
          </a:xfrm>
          <a:prstGeom prst="curvedConnector3">
            <a:avLst>
              <a:gd name="adj1" fmla="val 49983"/>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161" name="Google Shape;1161;gd5be30c990_0_2881"/>
          <p:cNvSpPr/>
          <p:nvPr/>
        </p:nvSpPr>
        <p:spPr>
          <a:xfrm>
            <a:off x="5003800" y="4067175"/>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162" name="Google Shape;1162;gd5be30c990_0_2881"/>
          <p:cNvCxnSpPr/>
          <p:nvPr/>
        </p:nvCxnSpPr>
        <p:spPr>
          <a:xfrm rot="10800000" flipH="1">
            <a:off x="5092700" y="4219700"/>
            <a:ext cx="411300" cy="301500"/>
          </a:xfrm>
          <a:prstGeom prst="curvedConnector3">
            <a:avLst>
              <a:gd name="adj1" fmla="val 49983"/>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163" name="Google Shape;1163;gd5be30c990_0_2881"/>
          <p:cNvSpPr/>
          <p:nvPr/>
        </p:nvSpPr>
        <p:spPr>
          <a:xfrm>
            <a:off x="5003800" y="5100638"/>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164" name="Google Shape;1164;gd5be30c990_0_2881"/>
          <p:cNvCxnSpPr/>
          <p:nvPr/>
        </p:nvCxnSpPr>
        <p:spPr>
          <a:xfrm rot="10800000" flipH="1">
            <a:off x="5092700" y="5253163"/>
            <a:ext cx="411300" cy="301500"/>
          </a:xfrm>
          <a:prstGeom prst="curvedConnector3">
            <a:avLst>
              <a:gd name="adj1" fmla="val 49983"/>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pic>
        <p:nvPicPr>
          <p:cNvPr id="1165" name="Google Shape;1165;gd5be30c990_0_2881" descr="latex-image-1.pdf"/>
          <p:cNvPicPr preferRelativeResize="0"/>
          <p:nvPr/>
        </p:nvPicPr>
        <p:blipFill rotWithShape="1">
          <a:blip r:embed="rId3">
            <a:alphaModFix/>
          </a:blip>
          <a:srcRect/>
          <a:stretch/>
        </p:blipFill>
        <p:spPr>
          <a:xfrm>
            <a:off x="968375" y="3162300"/>
            <a:ext cx="279400" cy="190500"/>
          </a:xfrm>
          <a:prstGeom prst="rect">
            <a:avLst/>
          </a:prstGeom>
          <a:noFill/>
          <a:ln>
            <a:noFill/>
          </a:ln>
        </p:spPr>
      </p:pic>
      <p:pic>
        <p:nvPicPr>
          <p:cNvPr id="1166" name="Google Shape;1166;gd5be30c990_0_2881" descr="latex-image-1.pdf"/>
          <p:cNvPicPr preferRelativeResize="0"/>
          <p:nvPr/>
        </p:nvPicPr>
        <p:blipFill rotWithShape="1">
          <a:blip r:embed="rId4">
            <a:alphaModFix/>
          </a:blip>
          <a:srcRect/>
          <a:stretch/>
        </p:blipFill>
        <p:spPr>
          <a:xfrm>
            <a:off x="974725" y="3865563"/>
            <a:ext cx="266700" cy="190500"/>
          </a:xfrm>
          <a:prstGeom prst="rect">
            <a:avLst/>
          </a:prstGeom>
          <a:noFill/>
          <a:ln>
            <a:noFill/>
          </a:ln>
        </p:spPr>
      </p:pic>
      <p:pic>
        <p:nvPicPr>
          <p:cNvPr id="1167" name="Google Shape;1167;gd5be30c990_0_2881" descr="latex-image-1.pdf"/>
          <p:cNvPicPr preferRelativeResize="0"/>
          <p:nvPr/>
        </p:nvPicPr>
        <p:blipFill rotWithShape="1">
          <a:blip r:embed="rId5">
            <a:alphaModFix/>
          </a:blip>
          <a:srcRect/>
          <a:stretch/>
        </p:blipFill>
        <p:spPr>
          <a:xfrm>
            <a:off x="942975" y="4595813"/>
            <a:ext cx="279400" cy="190500"/>
          </a:xfrm>
          <a:prstGeom prst="rect">
            <a:avLst/>
          </a:prstGeom>
          <a:noFill/>
          <a:ln>
            <a:noFill/>
          </a:ln>
        </p:spPr>
      </p:pic>
      <p:pic>
        <p:nvPicPr>
          <p:cNvPr id="1168" name="Google Shape;1168;gd5be30c990_0_2881" descr="latex-image-1.pdf"/>
          <p:cNvPicPr preferRelativeResize="0"/>
          <p:nvPr/>
        </p:nvPicPr>
        <p:blipFill rotWithShape="1">
          <a:blip r:embed="rId6">
            <a:alphaModFix/>
          </a:blip>
          <a:srcRect/>
          <a:stretch/>
        </p:blipFill>
        <p:spPr>
          <a:xfrm>
            <a:off x="865188" y="5395913"/>
            <a:ext cx="355600" cy="190500"/>
          </a:xfrm>
          <a:prstGeom prst="rect">
            <a:avLst/>
          </a:prstGeom>
          <a:noFill/>
          <a:ln>
            <a:noFill/>
          </a:ln>
        </p:spPr>
      </p:pic>
      <p:cxnSp>
        <p:nvCxnSpPr>
          <p:cNvPr id="1169" name="Google Shape;1169;gd5be30c990_0_2881"/>
          <p:cNvCxnSpPr>
            <a:stCxn id="1153" idx="6"/>
            <a:endCxn id="1159" idx="2"/>
          </p:cNvCxnSpPr>
          <p:nvPr/>
        </p:nvCxnSpPr>
        <p:spPr>
          <a:xfrm>
            <a:off x="3089300" y="3335350"/>
            <a:ext cx="1914600" cy="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70" name="Google Shape;1170;gd5be30c990_0_2881"/>
          <p:cNvCxnSpPr>
            <a:stCxn id="1153" idx="6"/>
            <a:endCxn id="1161" idx="1"/>
          </p:cNvCxnSpPr>
          <p:nvPr/>
        </p:nvCxnSpPr>
        <p:spPr>
          <a:xfrm>
            <a:off x="3089300" y="3335350"/>
            <a:ext cx="2000400" cy="8178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71" name="Google Shape;1171;gd5be30c990_0_2881"/>
          <p:cNvCxnSpPr>
            <a:stCxn id="1153" idx="6"/>
            <a:endCxn id="1163" idx="1"/>
          </p:cNvCxnSpPr>
          <p:nvPr/>
        </p:nvCxnSpPr>
        <p:spPr>
          <a:xfrm>
            <a:off x="3089300" y="3335350"/>
            <a:ext cx="2000400" cy="18513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72" name="Google Shape;1172;gd5be30c990_0_2881"/>
          <p:cNvCxnSpPr>
            <a:stCxn id="1155" idx="6"/>
            <a:endCxn id="1159" idx="2"/>
          </p:cNvCxnSpPr>
          <p:nvPr/>
        </p:nvCxnSpPr>
        <p:spPr>
          <a:xfrm rot="10800000" flipH="1">
            <a:off x="3089300" y="3335475"/>
            <a:ext cx="1914600" cy="10254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73" name="Google Shape;1173;gd5be30c990_0_2881"/>
          <p:cNvCxnSpPr>
            <a:stCxn id="1155" idx="6"/>
            <a:endCxn id="1161" idx="2"/>
          </p:cNvCxnSpPr>
          <p:nvPr/>
        </p:nvCxnSpPr>
        <p:spPr>
          <a:xfrm>
            <a:off x="3089300" y="4360875"/>
            <a:ext cx="1914600" cy="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74" name="Google Shape;1174;gd5be30c990_0_2881"/>
          <p:cNvCxnSpPr>
            <a:stCxn id="1155" idx="6"/>
            <a:endCxn id="1163" idx="2"/>
          </p:cNvCxnSpPr>
          <p:nvPr/>
        </p:nvCxnSpPr>
        <p:spPr>
          <a:xfrm>
            <a:off x="3089300" y="4360875"/>
            <a:ext cx="1914600" cy="1033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75" name="Google Shape;1175;gd5be30c990_0_2881"/>
          <p:cNvCxnSpPr>
            <a:stCxn id="1157" idx="6"/>
          </p:cNvCxnSpPr>
          <p:nvPr/>
        </p:nvCxnSpPr>
        <p:spPr>
          <a:xfrm>
            <a:off x="3089300" y="5394338"/>
            <a:ext cx="1914600" cy="1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76" name="Google Shape;1176;gd5be30c990_0_2881"/>
          <p:cNvCxnSpPr>
            <a:stCxn id="1157" idx="6"/>
            <a:endCxn id="1161" idx="3"/>
          </p:cNvCxnSpPr>
          <p:nvPr/>
        </p:nvCxnSpPr>
        <p:spPr>
          <a:xfrm rot="10800000" flipH="1">
            <a:off x="3089300" y="4568438"/>
            <a:ext cx="2000400" cy="8259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77" name="Google Shape;1177;gd5be30c990_0_2881"/>
          <p:cNvCxnSpPr>
            <a:stCxn id="1157" idx="6"/>
            <a:endCxn id="1159" idx="3"/>
          </p:cNvCxnSpPr>
          <p:nvPr/>
        </p:nvCxnSpPr>
        <p:spPr>
          <a:xfrm rot="10800000" flipH="1">
            <a:off x="3089300" y="3543038"/>
            <a:ext cx="2000400" cy="18513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78" name="Google Shape;1178;gd5be30c990_0_2881"/>
          <p:cNvCxnSpPr>
            <a:endCxn id="1153" idx="2"/>
          </p:cNvCxnSpPr>
          <p:nvPr/>
        </p:nvCxnSpPr>
        <p:spPr>
          <a:xfrm>
            <a:off x="1247900" y="3257650"/>
            <a:ext cx="1254000" cy="777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79" name="Google Shape;1179;gd5be30c990_0_2881"/>
          <p:cNvCxnSpPr>
            <a:endCxn id="1155" idx="1"/>
          </p:cNvCxnSpPr>
          <p:nvPr/>
        </p:nvCxnSpPr>
        <p:spPr>
          <a:xfrm>
            <a:off x="1246623" y="3257698"/>
            <a:ext cx="1341300" cy="895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80" name="Google Shape;1180;gd5be30c990_0_2881"/>
          <p:cNvCxnSpPr>
            <a:endCxn id="1157" idx="1"/>
          </p:cNvCxnSpPr>
          <p:nvPr/>
        </p:nvCxnSpPr>
        <p:spPr>
          <a:xfrm>
            <a:off x="1246623" y="3257961"/>
            <a:ext cx="1341300" cy="19287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81" name="Google Shape;1181;gd5be30c990_0_2881"/>
          <p:cNvCxnSpPr>
            <a:endCxn id="1153" idx="2"/>
          </p:cNvCxnSpPr>
          <p:nvPr/>
        </p:nvCxnSpPr>
        <p:spPr>
          <a:xfrm rot="10800000" flipH="1">
            <a:off x="1241300" y="3335350"/>
            <a:ext cx="1260600" cy="625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82" name="Google Shape;1182;gd5be30c990_0_2881"/>
          <p:cNvCxnSpPr>
            <a:endCxn id="1155" idx="2"/>
          </p:cNvCxnSpPr>
          <p:nvPr/>
        </p:nvCxnSpPr>
        <p:spPr>
          <a:xfrm>
            <a:off x="1241300" y="3960675"/>
            <a:ext cx="1260600" cy="4002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83" name="Google Shape;1183;gd5be30c990_0_2881"/>
          <p:cNvCxnSpPr>
            <a:endCxn id="1157" idx="2"/>
          </p:cNvCxnSpPr>
          <p:nvPr/>
        </p:nvCxnSpPr>
        <p:spPr>
          <a:xfrm>
            <a:off x="1241300" y="3960938"/>
            <a:ext cx="1260600" cy="14334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84" name="Google Shape;1184;gd5be30c990_0_2881"/>
          <p:cNvCxnSpPr>
            <a:endCxn id="1153" idx="3"/>
          </p:cNvCxnSpPr>
          <p:nvPr/>
        </p:nvCxnSpPr>
        <p:spPr>
          <a:xfrm rot="10800000" flipH="1">
            <a:off x="1221123" y="3543027"/>
            <a:ext cx="1366800" cy="11478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85" name="Google Shape;1185;gd5be30c990_0_2881"/>
          <p:cNvCxnSpPr>
            <a:endCxn id="1155" idx="2"/>
          </p:cNvCxnSpPr>
          <p:nvPr/>
        </p:nvCxnSpPr>
        <p:spPr>
          <a:xfrm rot="10800000" flipH="1">
            <a:off x="1222400" y="4360875"/>
            <a:ext cx="1279500" cy="3303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86" name="Google Shape;1186;gd5be30c990_0_2881"/>
          <p:cNvCxnSpPr>
            <a:endCxn id="1157" idx="2"/>
          </p:cNvCxnSpPr>
          <p:nvPr/>
        </p:nvCxnSpPr>
        <p:spPr>
          <a:xfrm rot="10800000" flipH="1">
            <a:off x="1220900" y="5394338"/>
            <a:ext cx="1281000" cy="969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87" name="Google Shape;1187;gd5be30c990_0_2881"/>
          <p:cNvCxnSpPr>
            <a:endCxn id="1155" idx="3"/>
          </p:cNvCxnSpPr>
          <p:nvPr/>
        </p:nvCxnSpPr>
        <p:spPr>
          <a:xfrm rot="10800000" flipH="1">
            <a:off x="1219623" y="4568552"/>
            <a:ext cx="1368300" cy="9222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88" name="Google Shape;1188;gd5be30c990_0_2881"/>
          <p:cNvCxnSpPr>
            <a:endCxn id="1157" idx="2"/>
          </p:cNvCxnSpPr>
          <p:nvPr/>
        </p:nvCxnSpPr>
        <p:spPr>
          <a:xfrm>
            <a:off x="1222400" y="4691138"/>
            <a:ext cx="1279500" cy="7032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89" name="Google Shape;1189;gd5be30c990_0_2881"/>
          <p:cNvCxnSpPr>
            <a:endCxn id="1153" idx="3"/>
          </p:cNvCxnSpPr>
          <p:nvPr/>
        </p:nvCxnSpPr>
        <p:spPr>
          <a:xfrm rot="10800000" flipH="1">
            <a:off x="1219623" y="3543027"/>
            <a:ext cx="1368300" cy="19479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90" name="Google Shape;1190;gd5be30c990_0_2881"/>
          <p:cNvCxnSpPr/>
          <p:nvPr/>
        </p:nvCxnSpPr>
        <p:spPr>
          <a:xfrm rot="10800000" flipH="1">
            <a:off x="5591407" y="4568531"/>
            <a:ext cx="1773300" cy="8256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91" name="Google Shape;1191;gd5be30c990_0_2881"/>
          <p:cNvCxnSpPr>
            <a:stCxn id="1161" idx="6"/>
          </p:cNvCxnSpPr>
          <p:nvPr/>
        </p:nvCxnSpPr>
        <p:spPr>
          <a:xfrm>
            <a:off x="5591200" y="4360875"/>
            <a:ext cx="1687500" cy="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92" name="Google Shape;1192;gd5be30c990_0_2881"/>
          <p:cNvCxnSpPr>
            <a:stCxn id="1159" idx="6"/>
          </p:cNvCxnSpPr>
          <p:nvPr/>
        </p:nvCxnSpPr>
        <p:spPr>
          <a:xfrm>
            <a:off x="5591200" y="3335350"/>
            <a:ext cx="1773600" cy="8178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193" name="Google Shape;1193;gd5be30c990_0_2881"/>
          <p:cNvCxnSpPr/>
          <p:nvPr/>
        </p:nvCxnSpPr>
        <p:spPr>
          <a:xfrm>
            <a:off x="7866063" y="4360863"/>
            <a:ext cx="303300" cy="33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pic>
        <p:nvPicPr>
          <p:cNvPr id="1194" name="Google Shape;1194;gd5be30c990_0_2881" descr="latex-image-1.pdf"/>
          <p:cNvPicPr preferRelativeResize="0"/>
          <p:nvPr/>
        </p:nvPicPr>
        <p:blipFill rotWithShape="1">
          <a:blip r:embed="rId7">
            <a:alphaModFix/>
          </a:blip>
          <a:srcRect/>
          <a:stretch/>
        </p:blipFill>
        <p:spPr>
          <a:xfrm>
            <a:off x="2071688" y="3008313"/>
            <a:ext cx="444500" cy="393700"/>
          </a:xfrm>
          <a:prstGeom prst="rect">
            <a:avLst/>
          </a:prstGeom>
          <a:noFill/>
          <a:ln>
            <a:noFill/>
          </a:ln>
        </p:spPr>
      </p:pic>
      <p:pic>
        <p:nvPicPr>
          <p:cNvPr id="1195" name="Google Shape;1195;gd5be30c990_0_2881" descr="latex-image-1.pdf"/>
          <p:cNvPicPr preferRelativeResize="0"/>
          <p:nvPr/>
        </p:nvPicPr>
        <p:blipFill rotWithShape="1">
          <a:blip r:embed="rId8">
            <a:alphaModFix/>
          </a:blip>
          <a:srcRect/>
          <a:stretch/>
        </p:blipFill>
        <p:spPr>
          <a:xfrm>
            <a:off x="2157413" y="3835400"/>
            <a:ext cx="444500" cy="393700"/>
          </a:xfrm>
          <a:prstGeom prst="rect">
            <a:avLst/>
          </a:prstGeom>
          <a:noFill/>
          <a:ln>
            <a:noFill/>
          </a:ln>
        </p:spPr>
      </p:pic>
      <p:pic>
        <p:nvPicPr>
          <p:cNvPr id="1196" name="Google Shape;1196;gd5be30c990_0_2881" descr="latex-image-1.pdf"/>
          <p:cNvPicPr preferRelativeResize="0"/>
          <p:nvPr/>
        </p:nvPicPr>
        <p:blipFill rotWithShape="1">
          <a:blip r:embed="rId9">
            <a:alphaModFix/>
          </a:blip>
          <a:srcRect/>
          <a:stretch/>
        </p:blipFill>
        <p:spPr>
          <a:xfrm>
            <a:off x="2022475" y="4883150"/>
            <a:ext cx="444500" cy="393700"/>
          </a:xfrm>
          <a:prstGeom prst="rect">
            <a:avLst/>
          </a:prstGeom>
          <a:noFill/>
          <a:ln>
            <a:noFill/>
          </a:ln>
        </p:spPr>
      </p:pic>
      <p:pic>
        <p:nvPicPr>
          <p:cNvPr id="1197" name="Google Shape;1197;gd5be30c990_0_2881" descr="latex-image-1.pdf"/>
          <p:cNvPicPr preferRelativeResize="0"/>
          <p:nvPr/>
        </p:nvPicPr>
        <p:blipFill rotWithShape="1">
          <a:blip r:embed="rId10">
            <a:alphaModFix/>
          </a:blip>
          <a:srcRect/>
          <a:stretch/>
        </p:blipFill>
        <p:spPr>
          <a:xfrm>
            <a:off x="4513263" y="4945063"/>
            <a:ext cx="444500" cy="393700"/>
          </a:xfrm>
          <a:prstGeom prst="rect">
            <a:avLst/>
          </a:prstGeom>
          <a:noFill/>
          <a:ln>
            <a:noFill/>
          </a:ln>
        </p:spPr>
      </p:pic>
      <p:pic>
        <p:nvPicPr>
          <p:cNvPr id="1198" name="Google Shape;1198;gd5be30c990_0_2881" descr="latex-image-1.pdf"/>
          <p:cNvPicPr preferRelativeResize="0"/>
          <p:nvPr/>
        </p:nvPicPr>
        <p:blipFill rotWithShape="1">
          <a:blip r:embed="rId11">
            <a:alphaModFix/>
          </a:blip>
          <a:srcRect/>
          <a:stretch/>
        </p:blipFill>
        <p:spPr>
          <a:xfrm>
            <a:off x="4500563" y="4117975"/>
            <a:ext cx="444500" cy="393700"/>
          </a:xfrm>
          <a:prstGeom prst="rect">
            <a:avLst/>
          </a:prstGeom>
          <a:noFill/>
          <a:ln>
            <a:noFill/>
          </a:ln>
        </p:spPr>
      </p:pic>
      <p:pic>
        <p:nvPicPr>
          <p:cNvPr id="1199" name="Google Shape;1199;gd5be30c990_0_2881" descr="latex-image-1.pdf"/>
          <p:cNvPicPr preferRelativeResize="0"/>
          <p:nvPr/>
        </p:nvPicPr>
        <p:blipFill rotWithShape="1">
          <a:blip r:embed="rId12">
            <a:alphaModFix/>
          </a:blip>
          <a:srcRect/>
          <a:stretch/>
        </p:blipFill>
        <p:spPr>
          <a:xfrm>
            <a:off x="4537075" y="2971800"/>
            <a:ext cx="444500" cy="393700"/>
          </a:xfrm>
          <a:prstGeom prst="rect">
            <a:avLst/>
          </a:prstGeom>
          <a:noFill/>
          <a:ln>
            <a:noFill/>
          </a:ln>
        </p:spPr>
      </p:pic>
      <p:pic>
        <p:nvPicPr>
          <p:cNvPr id="1200" name="Google Shape;1200;gd5be30c990_0_2881" descr="latex-image-1.pdf"/>
          <p:cNvPicPr preferRelativeResize="0"/>
          <p:nvPr/>
        </p:nvPicPr>
        <p:blipFill rotWithShape="1">
          <a:blip r:embed="rId13">
            <a:alphaModFix/>
          </a:blip>
          <a:srcRect/>
          <a:stretch/>
        </p:blipFill>
        <p:spPr>
          <a:xfrm>
            <a:off x="6683375" y="3527425"/>
            <a:ext cx="444500" cy="317500"/>
          </a:xfrm>
          <a:prstGeom prst="rect">
            <a:avLst/>
          </a:prstGeom>
          <a:noFill/>
          <a:ln>
            <a:noFill/>
          </a:ln>
        </p:spPr>
      </p:pic>
      <p:pic>
        <p:nvPicPr>
          <p:cNvPr id="1201" name="Google Shape;1201;gd5be30c990_0_2881" descr="latex-image-1.pdf"/>
          <p:cNvPicPr preferRelativeResize="0"/>
          <p:nvPr/>
        </p:nvPicPr>
        <p:blipFill rotWithShape="1">
          <a:blip r:embed="rId14">
            <a:alphaModFix/>
          </a:blip>
          <a:srcRect/>
          <a:stretch/>
        </p:blipFill>
        <p:spPr>
          <a:xfrm>
            <a:off x="6608763" y="4033838"/>
            <a:ext cx="444500" cy="317500"/>
          </a:xfrm>
          <a:prstGeom prst="rect">
            <a:avLst/>
          </a:prstGeom>
          <a:noFill/>
          <a:ln>
            <a:noFill/>
          </a:ln>
        </p:spPr>
      </p:pic>
      <p:pic>
        <p:nvPicPr>
          <p:cNvPr id="1202" name="Google Shape;1202;gd5be30c990_0_2881" descr="latex-image-1.pdf"/>
          <p:cNvPicPr preferRelativeResize="0"/>
          <p:nvPr/>
        </p:nvPicPr>
        <p:blipFill rotWithShape="1">
          <a:blip r:embed="rId15">
            <a:alphaModFix/>
          </a:blip>
          <a:srcRect/>
          <a:stretch/>
        </p:blipFill>
        <p:spPr>
          <a:xfrm>
            <a:off x="6534150" y="4476750"/>
            <a:ext cx="444500" cy="317500"/>
          </a:xfrm>
          <a:prstGeom prst="rect">
            <a:avLst/>
          </a:prstGeom>
          <a:noFill/>
          <a:ln>
            <a:noFill/>
          </a:ln>
        </p:spPr>
      </p:pic>
      <p:grpSp>
        <p:nvGrpSpPr>
          <p:cNvPr id="1203" name="Google Shape;1203;gd5be30c990_0_2881"/>
          <p:cNvGrpSpPr/>
          <p:nvPr/>
        </p:nvGrpSpPr>
        <p:grpSpPr>
          <a:xfrm>
            <a:off x="7309976" y="4103406"/>
            <a:ext cx="587341" cy="587341"/>
            <a:chOff x="1814244" y="1478440"/>
            <a:chExt cx="587400" cy="587400"/>
          </a:xfrm>
        </p:grpSpPr>
        <p:sp>
          <p:nvSpPr>
            <p:cNvPr id="1204" name="Google Shape;1204;gd5be30c990_0_2881"/>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205" name="Google Shape;1205;gd5be30c990_0_2881"/>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spTree>
    <p:extLst>
      <p:ext uri="{BB962C8B-B14F-4D97-AF65-F5344CB8AC3E}">
        <p14:creationId xmlns:p14="http://schemas.microsoft.com/office/powerpoint/2010/main" val="5032941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gd5be30c990_0_2940"/>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Feed-Forward Networks</a:t>
            </a:r>
            <a:endParaRPr>
              <a:latin typeface="Times New Roman"/>
              <a:ea typeface="Times New Roman"/>
              <a:cs typeface="Times New Roman"/>
              <a:sym typeface="Times New Roman"/>
            </a:endParaRPr>
          </a:p>
        </p:txBody>
      </p:sp>
      <p:sp>
        <p:nvSpPr>
          <p:cNvPr id="1211" name="Google Shape;1211;gd5be30c990_0_2940"/>
          <p:cNvSpPr txBox="1">
            <a:spLocks noGrp="1"/>
          </p:cNvSpPr>
          <p:nvPr>
            <p:ph type="body" idx="1"/>
          </p:nvPr>
        </p:nvSpPr>
        <p:spPr>
          <a:xfrm>
            <a:off x="457200" y="1600200"/>
            <a:ext cx="8229600" cy="1100100"/>
          </a:xfrm>
          <a:prstGeom prst="rect">
            <a:avLst/>
          </a:prstGeom>
          <a:noFill/>
          <a:ln>
            <a:noFill/>
          </a:ln>
        </p:spPr>
        <p:txBody>
          <a:bodyPr spcFirstLastPara="1" wrap="square" lIns="91425" tIns="45700" rIns="91425" bIns="45700" anchor="t" anchorCtr="0">
            <a:noAutofit/>
          </a:bodyPr>
          <a:lstStyle/>
          <a:p>
            <a:pPr marL="319087" lvl="0" indent="-319087" algn="l" rtl="0">
              <a:lnSpc>
                <a:spcPct val="100000"/>
              </a:lnSpc>
              <a:spcBef>
                <a:spcPts val="0"/>
              </a:spcBef>
              <a:spcAft>
                <a:spcPts val="0"/>
              </a:spcAft>
              <a:buSzPts val="1740"/>
              <a:buChar char="◻"/>
            </a:pPr>
            <a:r>
              <a:rPr lang="en-US">
                <a:latin typeface="Times New Roman"/>
                <a:ea typeface="Times New Roman"/>
                <a:cs typeface="Times New Roman"/>
                <a:sym typeface="Times New Roman"/>
              </a:rPr>
              <a:t>Predictions are fed forward through the network to classify</a:t>
            </a:r>
            <a:endParaRPr>
              <a:latin typeface="Times New Roman"/>
              <a:ea typeface="Times New Roman"/>
              <a:cs typeface="Times New Roman"/>
              <a:sym typeface="Times New Roman"/>
            </a:endParaRPr>
          </a:p>
        </p:txBody>
      </p:sp>
      <p:sp>
        <p:nvSpPr>
          <p:cNvPr id="1212" name="Google Shape;1212;gd5be30c990_0_2940"/>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65</a:t>
            </a:fld>
            <a:endParaRPr sz="1200" b="1">
              <a:solidFill>
                <a:srgbClr val="FFFFFF"/>
              </a:solidFill>
              <a:latin typeface="Twentieth Century"/>
              <a:ea typeface="Twentieth Century"/>
              <a:cs typeface="Twentieth Century"/>
              <a:sym typeface="Twentieth Century"/>
            </a:endParaRPr>
          </a:p>
        </p:txBody>
      </p:sp>
      <p:sp>
        <p:nvSpPr>
          <p:cNvPr id="1213" name="Google Shape;1213;gd5be30c990_0_2940"/>
          <p:cNvSpPr/>
          <p:nvPr/>
        </p:nvSpPr>
        <p:spPr>
          <a:xfrm>
            <a:off x="2501900" y="3041650"/>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214" name="Google Shape;1214;gd5be30c990_0_2940"/>
          <p:cNvCxnSpPr/>
          <p:nvPr/>
        </p:nvCxnSpPr>
        <p:spPr>
          <a:xfrm rot="10800000" flipH="1">
            <a:off x="2590800" y="3194175"/>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215" name="Google Shape;1215;gd5be30c990_0_2940"/>
          <p:cNvSpPr/>
          <p:nvPr/>
        </p:nvSpPr>
        <p:spPr>
          <a:xfrm>
            <a:off x="2501900" y="4067175"/>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216" name="Google Shape;1216;gd5be30c990_0_2940"/>
          <p:cNvCxnSpPr/>
          <p:nvPr/>
        </p:nvCxnSpPr>
        <p:spPr>
          <a:xfrm rot="10800000" flipH="1">
            <a:off x="2590800" y="4219700"/>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217" name="Google Shape;1217;gd5be30c990_0_2940"/>
          <p:cNvSpPr/>
          <p:nvPr/>
        </p:nvSpPr>
        <p:spPr>
          <a:xfrm>
            <a:off x="2501900" y="5100638"/>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218" name="Google Shape;1218;gd5be30c990_0_2940"/>
          <p:cNvCxnSpPr/>
          <p:nvPr/>
        </p:nvCxnSpPr>
        <p:spPr>
          <a:xfrm rot="10800000" flipH="1">
            <a:off x="2590800" y="5253163"/>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219" name="Google Shape;1219;gd5be30c990_0_2940"/>
          <p:cNvSpPr/>
          <p:nvPr/>
        </p:nvSpPr>
        <p:spPr>
          <a:xfrm>
            <a:off x="5003800" y="3041650"/>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220" name="Google Shape;1220;gd5be30c990_0_2940"/>
          <p:cNvCxnSpPr/>
          <p:nvPr/>
        </p:nvCxnSpPr>
        <p:spPr>
          <a:xfrm rot="10800000" flipH="1">
            <a:off x="5092700" y="3194175"/>
            <a:ext cx="411300" cy="301500"/>
          </a:xfrm>
          <a:prstGeom prst="curvedConnector3">
            <a:avLst>
              <a:gd name="adj1" fmla="val 49983"/>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221" name="Google Shape;1221;gd5be30c990_0_2940"/>
          <p:cNvSpPr/>
          <p:nvPr/>
        </p:nvSpPr>
        <p:spPr>
          <a:xfrm>
            <a:off x="5003800" y="4067175"/>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222" name="Google Shape;1222;gd5be30c990_0_2940"/>
          <p:cNvCxnSpPr/>
          <p:nvPr/>
        </p:nvCxnSpPr>
        <p:spPr>
          <a:xfrm rot="10800000" flipH="1">
            <a:off x="5092700" y="4219700"/>
            <a:ext cx="411300" cy="301500"/>
          </a:xfrm>
          <a:prstGeom prst="curvedConnector3">
            <a:avLst>
              <a:gd name="adj1" fmla="val 49983"/>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223" name="Google Shape;1223;gd5be30c990_0_2940"/>
          <p:cNvSpPr/>
          <p:nvPr/>
        </p:nvSpPr>
        <p:spPr>
          <a:xfrm>
            <a:off x="5003800" y="5100638"/>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224" name="Google Shape;1224;gd5be30c990_0_2940"/>
          <p:cNvCxnSpPr/>
          <p:nvPr/>
        </p:nvCxnSpPr>
        <p:spPr>
          <a:xfrm rot="10800000" flipH="1">
            <a:off x="5092700" y="5253163"/>
            <a:ext cx="411300" cy="301500"/>
          </a:xfrm>
          <a:prstGeom prst="curvedConnector3">
            <a:avLst>
              <a:gd name="adj1" fmla="val 49983"/>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pic>
        <p:nvPicPr>
          <p:cNvPr id="1225" name="Google Shape;1225;gd5be30c990_0_2940" descr="latex-image-1.pdf"/>
          <p:cNvPicPr preferRelativeResize="0"/>
          <p:nvPr/>
        </p:nvPicPr>
        <p:blipFill rotWithShape="1">
          <a:blip r:embed="rId3">
            <a:alphaModFix/>
          </a:blip>
          <a:srcRect/>
          <a:stretch/>
        </p:blipFill>
        <p:spPr>
          <a:xfrm>
            <a:off x="968375" y="3162300"/>
            <a:ext cx="279400" cy="190500"/>
          </a:xfrm>
          <a:prstGeom prst="rect">
            <a:avLst/>
          </a:prstGeom>
          <a:noFill/>
          <a:ln>
            <a:noFill/>
          </a:ln>
        </p:spPr>
      </p:pic>
      <p:pic>
        <p:nvPicPr>
          <p:cNvPr id="1226" name="Google Shape;1226;gd5be30c990_0_2940" descr="latex-image-1.pdf"/>
          <p:cNvPicPr preferRelativeResize="0"/>
          <p:nvPr/>
        </p:nvPicPr>
        <p:blipFill rotWithShape="1">
          <a:blip r:embed="rId4">
            <a:alphaModFix/>
          </a:blip>
          <a:srcRect/>
          <a:stretch/>
        </p:blipFill>
        <p:spPr>
          <a:xfrm>
            <a:off x="974725" y="3865563"/>
            <a:ext cx="266700" cy="190500"/>
          </a:xfrm>
          <a:prstGeom prst="rect">
            <a:avLst/>
          </a:prstGeom>
          <a:noFill/>
          <a:ln>
            <a:noFill/>
          </a:ln>
        </p:spPr>
      </p:pic>
      <p:pic>
        <p:nvPicPr>
          <p:cNvPr id="1227" name="Google Shape;1227;gd5be30c990_0_2940" descr="latex-image-1.pdf"/>
          <p:cNvPicPr preferRelativeResize="0"/>
          <p:nvPr/>
        </p:nvPicPr>
        <p:blipFill rotWithShape="1">
          <a:blip r:embed="rId5">
            <a:alphaModFix/>
          </a:blip>
          <a:srcRect/>
          <a:stretch/>
        </p:blipFill>
        <p:spPr>
          <a:xfrm>
            <a:off x="942975" y="4595813"/>
            <a:ext cx="279400" cy="190500"/>
          </a:xfrm>
          <a:prstGeom prst="rect">
            <a:avLst/>
          </a:prstGeom>
          <a:noFill/>
          <a:ln>
            <a:noFill/>
          </a:ln>
        </p:spPr>
      </p:pic>
      <p:pic>
        <p:nvPicPr>
          <p:cNvPr id="1228" name="Google Shape;1228;gd5be30c990_0_2940" descr="latex-image-1.pdf"/>
          <p:cNvPicPr preferRelativeResize="0"/>
          <p:nvPr/>
        </p:nvPicPr>
        <p:blipFill rotWithShape="1">
          <a:blip r:embed="rId6">
            <a:alphaModFix/>
          </a:blip>
          <a:srcRect/>
          <a:stretch/>
        </p:blipFill>
        <p:spPr>
          <a:xfrm>
            <a:off x="865188" y="5395913"/>
            <a:ext cx="355600" cy="190500"/>
          </a:xfrm>
          <a:prstGeom prst="rect">
            <a:avLst/>
          </a:prstGeom>
          <a:noFill/>
          <a:ln>
            <a:noFill/>
          </a:ln>
        </p:spPr>
      </p:pic>
      <p:cxnSp>
        <p:nvCxnSpPr>
          <p:cNvPr id="1229" name="Google Shape;1229;gd5be30c990_0_2940"/>
          <p:cNvCxnSpPr>
            <a:stCxn id="1213" idx="6"/>
            <a:endCxn id="1219" idx="2"/>
          </p:cNvCxnSpPr>
          <p:nvPr/>
        </p:nvCxnSpPr>
        <p:spPr>
          <a:xfrm>
            <a:off x="3089300" y="3335350"/>
            <a:ext cx="1914600" cy="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30" name="Google Shape;1230;gd5be30c990_0_2940"/>
          <p:cNvCxnSpPr>
            <a:stCxn id="1213" idx="6"/>
            <a:endCxn id="1221" idx="1"/>
          </p:cNvCxnSpPr>
          <p:nvPr/>
        </p:nvCxnSpPr>
        <p:spPr>
          <a:xfrm>
            <a:off x="3089300" y="3335350"/>
            <a:ext cx="2000400" cy="8178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31" name="Google Shape;1231;gd5be30c990_0_2940"/>
          <p:cNvCxnSpPr>
            <a:stCxn id="1213" idx="6"/>
            <a:endCxn id="1223" idx="1"/>
          </p:cNvCxnSpPr>
          <p:nvPr/>
        </p:nvCxnSpPr>
        <p:spPr>
          <a:xfrm>
            <a:off x="3089300" y="3335350"/>
            <a:ext cx="2000400" cy="18513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32" name="Google Shape;1232;gd5be30c990_0_2940"/>
          <p:cNvCxnSpPr>
            <a:stCxn id="1215" idx="6"/>
            <a:endCxn id="1219" idx="2"/>
          </p:cNvCxnSpPr>
          <p:nvPr/>
        </p:nvCxnSpPr>
        <p:spPr>
          <a:xfrm rot="10800000" flipH="1">
            <a:off x="3089300" y="3335475"/>
            <a:ext cx="1914600" cy="10254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33" name="Google Shape;1233;gd5be30c990_0_2940"/>
          <p:cNvCxnSpPr>
            <a:stCxn id="1215" idx="6"/>
            <a:endCxn id="1221" idx="2"/>
          </p:cNvCxnSpPr>
          <p:nvPr/>
        </p:nvCxnSpPr>
        <p:spPr>
          <a:xfrm>
            <a:off x="3089300" y="4360875"/>
            <a:ext cx="1914600" cy="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34" name="Google Shape;1234;gd5be30c990_0_2940"/>
          <p:cNvCxnSpPr>
            <a:stCxn id="1217" idx="6"/>
          </p:cNvCxnSpPr>
          <p:nvPr/>
        </p:nvCxnSpPr>
        <p:spPr>
          <a:xfrm>
            <a:off x="3089300" y="5394338"/>
            <a:ext cx="1914600" cy="1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35" name="Google Shape;1235;gd5be30c990_0_2940"/>
          <p:cNvCxnSpPr>
            <a:stCxn id="1217" idx="6"/>
            <a:endCxn id="1219" idx="3"/>
          </p:cNvCxnSpPr>
          <p:nvPr/>
        </p:nvCxnSpPr>
        <p:spPr>
          <a:xfrm rot="10800000" flipH="1">
            <a:off x="3089300" y="3543038"/>
            <a:ext cx="2000400" cy="18513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36" name="Google Shape;1236;gd5be30c990_0_2940"/>
          <p:cNvCxnSpPr>
            <a:endCxn id="1213" idx="2"/>
          </p:cNvCxnSpPr>
          <p:nvPr/>
        </p:nvCxnSpPr>
        <p:spPr>
          <a:xfrm>
            <a:off x="1247900" y="3257650"/>
            <a:ext cx="1254000" cy="777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37" name="Google Shape;1237;gd5be30c990_0_2940"/>
          <p:cNvCxnSpPr>
            <a:endCxn id="1215" idx="1"/>
          </p:cNvCxnSpPr>
          <p:nvPr/>
        </p:nvCxnSpPr>
        <p:spPr>
          <a:xfrm>
            <a:off x="1246623" y="3257698"/>
            <a:ext cx="1341300" cy="895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38" name="Google Shape;1238;gd5be30c990_0_2940"/>
          <p:cNvCxnSpPr>
            <a:endCxn id="1217" idx="1"/>
          </p:cNvCxnSpPr>
          <p:nvPr/>
        </p:nvCxnSpPr>
        <p:spPr>
          <a:xfrm>
            <a:off x="1246623" y="3257961"/>
            <a:ext cx="1341300" cy="19287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39" name="Google Shape;1239;gd5be30c990_0_2940"/>
          <p:cNvCxnSpPr>
            <a:endCxn id="1213" idx="2"/>
          </p:cNvCxnSpPr>
          <p:nvPr/>
        </p:nvCxnSpPr>
        <p:spPr>
          <a:xfrm rot="10800000" flipH="1">
            <a:off x="1241300" y="3335350"/>
            <a:ext cx="1260600" cy="625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40" name="Google Shape;1240;gd5be30c990_0_2940"/>
          <p:cNvCxnSpPr>
            <a:endCxn id="1215" idx="2"/>
          </p:cNvCxnSpPr>
          <p:nvPr/>
        </p:nvCxnSpPr>
        <p:spPr>
          <a:xfrm>
            <a:off x="1241300" y="3960675"/>
            <a:ext cx="1260600" cy="4002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41" name="Google Shape;1241;gd5be30c990_0_2940"/>
          <p:cNvCxnSpPr>
            <a:endCxn id="1217" idx="2"/>
          </p:cNvCxnSpPr>
          <p:nvPr/>
        </p:nvCxnSpPr>
        <p:spPr>
          <a:xfrm>
            <a:off x="1241300" y="3960938"/>
            <a:ext cx="1260600" cy="14334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42" name="Google Shape;1242;gd5be30c990_0_2940"/>
          <p:cNvCxnSpPr>
            <a:endCxn id="1213" idx="3"/>
          </p:cNvCxnSpPr>
          <p:nvPr/>
        </p:nvCxnSpPr>
        <p:spPr>
          <a:xfrm rot="10800000" flipH="1">
            <a:off x="1221123" y="3543027"/>
            <a:ext cx="1366800" cy="11478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43" name="Google Shape;1243;gd5be30c990_0_2940"/>
          <p:cNvCxnSpPr>
            <a:endCxn id="1215" idx="2"/>
          </p:cNvCxnSpPr>
          <p:nvPr/>
        </p:nvCxnSpPr>
        <p:spPr>
          <a:xfrm rot="10800000" flipH="1">
            <a:off x="1222400" y="4360875"/>
            <a:ext cx="1279500" cy="3303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44" name="Google Shape;1244;gd5be30c990_0_2940"/>
          <p:cNvCxnSpPr>
            <a:endCxn id="1217" idx="2"/>
          </p:cNvCxnSpPr>
          <p:nvPr/>
        </p:nvCxnSpPr>
        <p:spPr>
          <a:xfrm rot="10800000" flipH="1">
            <a:off x="1220900" y="5394338"/>
            <a:ext cx="1281000" cy="969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45" name="Google Shape;1245;gd5be30c990_0_2940"/>
          <p:cNvCxnSpPr>
            <a:endCxn id="1215" idx="3"/>
          </p:cNvCxnSpPr>
          <p:nvPr/>
        </p:nvCxnSpPr>
        <p:spPr>
          <a:xfrm rot="10800000" flipH="1">
            <a:off x="1219623" y="4568552"/>
            <a:ext cx="1368300" cy="9222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46" name="Google Shape;1246;gd5be30c990_0_2940"/>
          <p:cNvCxnSpPr>
            <a:endCxn id="1217" idx="2"/>
          </p:cNvCxnSpPr>
          <p:nvPr/>
        </p:nvCxnSpPr>
        <p:spPr>
          <a:xfrm>
            <a:off x="1222400" y="4691138"/>
            <a:ext cx="1279500" cy="7032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47" name="Google Shape;1247;gd5be30c990_0_2940"/>
          <p:cNvCxnSpPr>
            <a:endCxn id="1213" idx="3"/>
          </p:cNvCxnSpPr>
          <p:nvPr/>
        </p:nvCxnSpPr>
        <p:spPr>
          <a:xfrm rot="10800000" flipH="1">
            <a:off x="1219623" y="3543027"/>
            <a:ext cx="1368300" cy="19479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48" name="Google Shape;1248;gd5be30c990_0_2940"/>
          <p:cNvCxnSpPr/>
          <p:nvPr/>
        </p:nvCxnSpPr>
        <p:spPr>
          <a:xfrm rot="10800000" flipH="1">
            <a:off x="5622725" y="4568531"/>
            <a:ext cx="1773300" cy="8256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49" name="Google Shape;1249;gd5be30c990_0_2940"/>
          <p:cNvCxnSpPr>
            <a:stCxn id="1221" idx="6"/>
          </p:cNvCxnSpPr>
          <p:nvPr/>
        </p:nvCxnSpPr>
        <p:spPr>
          <a:xfrm>
            <a:off x="5591200" y="4360875"/>
            <a:ext cx="1718700" cy="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50" name="Google Shape;1250;gd5be30c990_0_2940"/>
          <p:cNvCxnSpPr>
            <a:stCxn id="1219" idx="6"/>
          </p:cNvCxnSpPr>
          <p:nvPr/>
        </p:nvCxnSpPr>
        <p:spPr>
          <a:xfrm>
            <a:off x="5591200" y="3335350"/>
            <a:ext cx="1804800" cy="8178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51" name="Google Shape;1251;gd5be30c990_0_2940"/>
          <p:cNvCxnSpPr/>
          <p:nvPr/>
        </p:nvCxnSpPr>
        <p:spPr>
          <a:xfrm>
            <a:off x="7897381" y="4360863"/>
            <a:ext cx="303300" cy="33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pic>
        <p:nvPicPr>
          <p:cNvPr id="1252" name="Google Shape;1252;gd5be30c990_0_2940" descr="latex-image-1.pdf"/>
          <p:cNvPicPr preferRelativeResize="0"/>
          <p:nvPr/>
        </p:nvPicPr>
        <p:blipFill rotWithShape="1">
          <a:blip r:embed="rId7">
            <a:alphaModFix/>
          </a:blip>
          <a:srcRect/>
          <a:stretch/>
        </p:blipFill>
        <p:spPr>
          <a:xfrm>
            <a:off x="2071688" y="3008313"/>
            <a:ext cx="444500" cy="393700"/>
          </a:xfrm>
          <a:prstGeom prst="rect">
            <a:avLst/>
          </a:prstGeom>
          <a:noFill/>
          <a:ln>
            <a:noFill/>
          </a:ln>
        </p:spPr>
      </p:pic>
      <p:pic>
        <p:nvPicPr>
          <p:cNvPr id="1253" name="Google Shape;1253;gd5be30c990_0_2940" descr="latex-image-1.pdf"/>
          <p:cNvPicPr preferRelativeResize="0"/>
          <p:nvPr/>
        </p:nvPicPr>
        <p:blipFill rotWithShape="1">
          <a:blip r:embed="rId8">
            <a:alphaModFix/>
          </a:blip>
          <a:srcRect/>
          <a:stretch/>
        </p:blipFill>
        <p:spPr>
          <a:xfrm>
            <a:off x="2157413" y="3835400"/>
            <a:ext cx="444500" cy="393700"/>
          </a:xfrm>
          <a:prstGeom prst="rect">
            <a:avLst/>
          </a:prstGeom>
          <a:noFill/>
          <a:ln>
            <a:noFill/>
          </a:ln>
        </p:spPr>
      </p:pic>
      <p:pic>
        <p:nvPicPr>
          <p:cNvPr id="1254" name="Google Shape;1254;gd5be30c990_0_2940" descr="latex-image-1.pdf"/>
          <p:cNvPicPr preferRelativeResize="0"/>
          <p:nvPr/>
        </p:nvPicPr>
        <p:blipFill rotWithShape="1">
          <a:blip r:embed="rId9">
            <a:alphaModFix/>
          </a:blip>
          <a:srcRect/>
          <a:stretch/>
        </p:blipFill>
        <p:spPr>
          <a:xfrm>
            <a:off x="2022475" y="4883150"/>
            <a:ext cx="444500" cy="393700"/>
          </a:xfrm>
          <a:prstGeom prst="rect">
            <a:avLst/>
          </a:prstGeom>
          <a:noFill/>
          <a:ln>
            <a:noFill/>
          </a:ln>
        </p:spPr>
      </p:pic>
      <p:pic>
        <p:nvPicPr>
          <p:cNvPr id="1255" name="Google Shape;1255;gd5be30c990_0_2940" descr="latex-image-1.pdf"/>
          <p:cNvPicPr preferRelativeResize="0"/>
          <p:nvPr/>
        </p:nvPicPr>
        <p:blipFill rotWithShape="1">
          <a:blip r:embed="rId10">
            <a:alphaModFix/>
          </a:blip>
          <a:srcRect/>
          <a:stretch/>
        </p:blipFill>
        <p:spPr>
          <a:xfrm>
            <a:off x="4513263" y="4945063"/>
            <a:ext cx="444500" cy="393700"/>
          </a:xfrm>
          <a:prstGeom prst="rect">
            <a:avLst/>
          </a:prstGeom>
          <a:noFill/>
          <a:ln>
            <a:noFill/>
          </a:ln>
        </p:spPr>
      </p:pic>
      <p:pic>
        <p:nvPicPr>
          <p:cNvPr id="1256" name="Google Shape;1256;gd5be30c990_0_2940" descr="latex-image-1.pdf"/>
          <p:cNvPicPr preferRelativeResize="0"/>
          <p:nvPr/>
        </p:nvPicPr>
        <p:blipFill rotWithShape="1">
          <a:blip r:embed="rId11">
            <a:alphaModFix/>
          </a:blip>
          <a:srcRect/>
          <a:stretch/>
        </p:blipFill>
        <p:spPr>
          <a:xfrm>
            <a:off x="4500563" y="4117975"/>
            <a:ext cx="444500" cy="393700"/>
          </a:xfrm>
          <a:prstGeom prst="rect">
            <a:avLst/>
          </a:prstGeom>
          <a:noFill/>
          <a:ln>
            <a:noFill/>
          </a:ln>
        </p:spPr>
      </p:pic>
      <p:pic>
        <p:nvPicPr>
          <p:cNvPr id="1257" name="Google Shape;1257;gd5be30c990_0_2940" descr="latex-image-1.pdf"/>
          <p:cNvPicPr preferRelativeResize="0"/>
          <p:nvPr/>
        </p:nvPicPr>
        <p:blipFill rotWithShape="1">
          <a:blip r:embed="rId12">
            <a:alphaModFix/>
          </a:blip>
          <a:srcRect/>
          <a:stretch/>
        </p:blipFill>
        <p:spPr>
          <a:xfrm>
            <a:off x="4537075" y="2971800"/>
            <a:ext cx="444500" cy="393700"/>
          </a:xfrm>
          <a:prstGeom prst="rect">
            <a:avLst/>
          </a:prstGeom>
          <a:noFill/>
          <a:ln>
            <a:noFill/>
          </a:ln>
        </p:spPr>
      </p:pic>
      <p:pic>
        <p:nvPicPr>
          <p:cNvPr id="1258" name="Google Shape;1258;gd5be30c990_0_2940" descr="latex-image-1.pdf"/>
          <p:cNvPicPr preferRelativeResize="0"/>
          <p:nvPr/>
        </p:nvPicPr>
        <p:blipFill rotWithShape="1">
          <a:blip r:embed="rId13">
            <a:alphaModFix/>
          </a:blip>
          <a:srcRect/>
          <a:stretch/>
        </p:blipFill>
        <p:spPr>
          <a:xfrm>
            <a:off x="6683375" y="3527425"/>
            <a:ext cx="444500" cy="317500"/>
          </a:xfrm>
          <a:prstGeom prst="rect">
            <a:avLst/>
          </a:prstGeom>
          <a:noFill/>
          <a:ln>
            <a:noFill/>
          </a:ln>
        </p:spPr>
      </p:pic>
      <p:pic>
        <p:nvPicPr>
          <p:cNvPr id="1259" name="Google Shape;1259;gd5be30c990_0_2940" descr="latex-image-1.pdf"/>
          <p:cNvPicPr preferRelativeResize="0"/>
          <p:nvPr/>
        </p:nvPicPr>
        <p:blipFill rotWithShape="1">
          <a:blip r:embed="rId14">
            <a:alphaModFix/>
          </a:blip>
          <a:srcRect/>
          <a:stretch/>
        </p:blipFill>
        <p:spPr>
          <a:xfrm>
            <a:off x="6608763" y="4033838"/>
            <a:ext cx="444500" cy="317500"/>
          </a:xfrm>
          <a:prstGeom prst="rect">
            <a:avLst/>
          </a:prstGeom>
          <a:noFill/>
          <a:ln>
            <a:noFill/>
          </a:ln>
        </p:spPr>
      </p:pic>
      <p:pic>
        <p:nvPicPr>
          <p:cNvPr id="1260" name="Google Shape;1260;gd5be30c990_0_2940" descr="latex-image-1.pdf"/>
          <p:cNvPicPr preferRelativeResize="0"/>
          <p:nvPr/>
        </p:nvPicPr>
        <p:blipFill rotWithShape="1">
          <a:blip r:embed="rId15">
            <a:alphaModFix/>
          </a:blip>
          <a:srcRect/>
          <a:stretch/>
        </p:blipFill>
        <p:spPr>
          <a:xfrm>
            <a:off x="6534150" y="4476750"/>
            <a:ext cx="444500" cy="317500"/>
          </a:xfrm>
          <a:prstGeom prst="rect">
            <a:avLst/>
          </a:prstGeom>
          <a:noFill/>
          <a:ln>
            <a:noFill/>
          </a:ln>
        </p:spPr>
      </p:pic>
      <p:cxnSp>
        <p:nvCxnSpPr>
          <p:cNvPr id="1261" name="Google Shape;1261;gd5be30c990_0_2940"/>
          <p:cNvCxnSpPr/>
          <p:nvPr/>
        </p:nvCxnSpPr>
        <p:spPr>
          <a:xfrm>
            <a:off x="3089275" y="4360863"/>
            <a:ext cx="1914600" cy="1033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62" name="Google Shape;1262;gd5be30c990_0_2940"/>
          <p:cNvCxnSpPr/>
          <p:nvPr/>
        </p:nvCxnSpPr>
        <p:spPr>
          <a:xfrm rot="10800000" flipH="1">
            <a:off x="3089275" y="4568725"/>
            <a:ext cx="2000400" cy="8256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grpSp>
        <p:nvGrpSpPr>
          <p:cNvPr id="1263" name="Google Shape;1263;gd5be30c990_0_2940"/>
          <p:cNvGrpSpPr/>
          <p:nvPr/>
        </p:nvGrpSpPr>
        <p:grpSpPr>
          <a:xfrm>
            <a:off x="7375795" y="4069293"/>
            <a:ext cx="587341" cy="587341"/>
            <a:chOff x="1814244" y="1478440"/>
            <a:chExt cx="587400" cy="587400"/>
          </a:xfrm>
        </p:grpSpPr>
        <p:sp>
          <p:nvSpPr>
            <p:cNvPr id="1264" name="Google Shape;1264;gd5be30c990_0_2940"/>
            <p:cNvSpPr/>
            <p:nvPr/>
          </p:nvSpPr>
          <p:spPr>
            <a:xfrm>
              <a:off x="1814244" y="1478440"/>
              <a:ext cx="587400" cy="587400"/>
            </a:xfrm>
            <a:prstGeom prst="ellipse">
              <a:avLst/>
            </a:prstGeom>
            <a:solidFill>
              <a:schemeClr val="accent1"/>
            </a:solidFill>
            <a:ln w="10000" cap="flat" cmpd="sng">
              <a:solidFill>
                <a:schemeClr val="accent1"/>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265" name="Google Shape;1265;gd5be30c990_0_2940"/>
            <p:cNvCxnSpPr/>
            <p:nvPr/>
          </p:nvCxnSpPr>
          <p:spPr>
            <a:xfrm rot="-5400000">
              <a:off x="1936492" y="1600716"/>
              <a:ext cx="342900" cy="342900"/>
            </a:xfrm>
            <a:prstGeom prst="straightConnector1">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grpSp>
    </p:spTree>
    <p:extLst>
      <p:ext uri="{BB962C8B-B14F-4D97-AF65-F5344CB8AC3E}">
        <p14:creationId xmlns:p14="http://schemas.microsoft.com/office/powerpoint/2010/main" val="7116300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gd5be30c990_0_2999"/>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Feed-Forward Networks</a:t>
            </a:r>
            <a:endParaRPr>
              <a:latin typeface="Times New Roman"/>
              <a:ea typeface="Times New Roman"/>
              <a:cs typeface="Times New Roman"/>
              <a:sym typeface="Times New Roman"/>
            </a:endParaRPr>
          </a:p>
        </p:txBody>
      </p:sp>
      <p:sp>
        <p:nvSpPr>
          <p:cNvPr id="1271" name="Google Shape;1271;gd5be30c990_0_2999"/>
          <p:cNvSpPr txBox="1">
            <a:spLocks noGrp="1"/>
          </p:cNvSpPr>
          <p:nvPr>
            <p:ph type="body" idx="1"/>
          </p:nvPr>
        </p:nvSpPr>
        <p:spPr>
          <a:xfrm>
            <a:off x="457200" y="1600200"/>
            <a:ext cx="8229600" cy="1100100"/>
          </a:xfrm>
          <a:prstGeom prst="rect">
            <a:avLst/>
          </a:prstGeom>
          <a:noFill/>
          <a:ln>
            <a:noFill/>
          </a:ln>
        </p:spPr>
        <p:txBody>
          <a:bodyPr spcFirstLastPara="1" wrap="square" lIns="91425" tIns="45700" rIns="91425" bIns="45700" anchor="t" anchorCtr="0">
            <a:noAutofit/>
          </a:bodyPr>
          <a:lstStyle/>
          <a:p>
            <a:pPr marL="319087" lvl="0" indent="-319087" algn="l" rtl="0">
              <a:lnSpc>
                <a:spcPct val="100000"/>
              </a:lnSpc>
              <a:spcBef>
                <a:spcPts val="0"/>
              </a:spcBef>
              <a:spcAft>
                <a:spcPts val="0"/>
              </a:spcAft>
              <a:buSzPts val="1740"/>
              <a:buChar char="◻"/>
            </a:pPr>
            <a:r>
              <a:rPr lang="en-US">
                <a:latin typeface="Times New Roman"/>
                <a:ea typeface="Times New Roman"/>
                <a:cs typeface="Times New Roman"/>
                <a:sym typeface="Times New Roman"/>
              </a:rPr>
              <a:t>Predictions are fed forward through the network to classify</a:t>
            </a:r>
            <a:endParaRPr>
              <a:latin typeface="Times New Roman"/>
              <a:ea typeface="Times New Roman"/>
              <a:cs typeface="Times New Roman"/>
              <a:sym typeface="Times New Roman"/>
            </a:endParaRPr>
          </a:p>
        </p:txBody>
      </p:sp>
      <p:sp>
        <p:nvSpPr>
          <p:cNvPr id="1272" name="Google Shape;1272;gd5be30c990_0_2999"/>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66</a:t>
            </a:fld>
            <a:endParaRPr sz="1200" b="1">
              <a:solidFill>
                <a:srgbClr val="FFFFFF"/>
              </a:solidFill>
              <a:latin typeface="Twentieth Century"/>
              <a:ea typeface="Twentieth Century"/>
              <a:cs typeface="Twentieth Century"/>
              <a:sym typeface="Twentieth Century"/>
            </a:endParaRPr>
          </a:p>
        </p:txBody>
      </p:sp>
      <p:sp>
        <p:nvSpPr>
          <p:cNvPr id="1273" name="Google Shape;1273;gd5be30c990_0_2999"/>
          <p:cNvSpPr/>
          <p:nvPr/>
        </p:nvSpPr>
        <p:spPr>
          <a:xfrm>
            <a:off x="2501900" y="3041650"/>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274" name="Google Shape;1274;gd5be30c990_0_2999"/>
          <p:cNvCxnSpPr/>
          <p:nvPr/>
        </p:nvCxnSpPr>
        <p:spPr>
          <a:xfrm rot="10800000" flipH="1">
            <a:off x="2590800" y="3194175"/>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275" name="Google Shape;1275;gd5be30c990_0_2999"/>
          <p:cNvSpPr/>
          <p:nvPr/>
        </p:nvSpPr>
        <p:spPr>
          <a:xfrm>
            <a:off x="2501900" y="4067175"/>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276" name="Google Shape;1276;gd5be30c990_0_2999"/>
          <p:cNvCxnSpPr/>
          <p:nvPr/>
        </p:nvCxnSpPr>
        <p:spPr>
          <a:xfrm rot="10800000" flipH="1">
            <a:off x="2590800" y="4219700"/>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277" name="Google Shape;1277;gd5be30c990_0_2999"/>
          <p:cNvSpPr/>
          <p:nvPr/>
        </p:nvSpPr>
        <p:spPr>
          <a:xfrm>
            <a:off x="2501900" y="5100638"/>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278" name="Google Shape;1278;gd5be30c990_0_2999"/>
          <p:cNvCxnSpPr/>
          <p:nvPr/>
        </p:nvCxnSpPr>
        <p:spPr>
          <a:xfrm rot="10800000" flipH="1">
            <a:off x="2590800" y="5253163"/>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279" name="Google Shape;1279;gd5be30c990_0_2999"/>
          <p:cNvSpPr/>
          <p:nvPr/>
        </p:nvSpPr>
        <p:spPr>
          <a:xfrm>
            <a:off x="5003800" y="3041650"/>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280" name="Google Shape;1280;gd5be30c990_0_2999"/>
          <p:cNvCxnSpPr/>
          <p:nvPr/>
        </p:nvCxnSpPr>
        <p:spPr>
          <a:xfrm rot="10800000" flipH="1">
            <a:off x="5092700" y="3194175"/>
            <a:ext cx="411300" cy="301500"/>
          </a:xfrm>
          <a:prstGeom prst="curvedConnector3">
            <a:avLst>
              <a:gd name="adj1" fmla="val 49983"/>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281" name="Google Shape;1281;gd5be30c990_0_2999"/>
          <p:cNvSpPr/>
          <p:nvPr/>
        </p:nvSpPr>
        <p:spPr>
          <a:xfrm>
            <a:off x="5003800" y="4067175"/>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282" name="Google Shape;1282;gd5be30c990_0_2999"/>
          <p:cNvCxnSpPr/>
          <p:nvPr/>
        </p:nvCxnSpPr>
        <p:spPr>
          <a:xfrm rot="10800000" flipH="1">
            <a:off x="5092700" y="4219700"/>
            <a:ext cx="411300" cy="301500"/>
          </a:xfrm>
          <a:prstGeom prst="curvedConnector3">
            <a:avLst>
              <a:gd name="adj1" fmla="val 49983"/>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283" name="Google Shape;1283;gd5be30c990_0_2999"/>
          <p:cNvSpPr/>
          <p:nvPr/>
        </p:nvSpPr>
        <p:spPr>
          <a:xfrm>
            <a:off x="5003800" y="5100638"/>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284" name="Google Shape;1284;gd5be30c990_0_2999"/>
          <p:cNvCxnSpPr/>
          <p:nvPr/>
        </p:nvCxnSpPr>
        <p:spPr>
          <a:xfrm rot="10800000" flipH="1">
            <a:off x="5092700" y="5253163"/>
            <a:ext cx="411300" cy="301500"/>
          </a:xfrm>
          <a:prstGeom prst="curvedConnector3">
            <a:avLst>
              <a:gd name="adj1" fmla="val 49983"/>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285" name="Google Shape;1285;gd5be30c990_0_2999"/>
          <p:cNvSpPr/>
          <p:nvPr/>
        </p:nvSpPr>
        <p:spPr>
          <a:xfrm>
            <a:off x="7278688" y="4067175"/>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286" name="Google Shape;1286;gd5be30c990_0_2999"/>
          <p:cNvCxnSpPr/>
          <p:nvPr/>
        </p:nvCxnSpPr>
        <p:spPr>
          <a:xfrm rot="10800000" flipH="1">
            <a:off x="7367588" y="4219700"/>
            <a:ext cx="411300" cy="301500"/>
          </a:xfrm>
          <a:prstGeom prst="curvedConnector3">
            <a:avLst>
              <a:gd name="adj1" fmla="val 49983"/>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pic>
        <p:nvPicPr>
          <p:cNvPr id="1287" name="Google Shape;1287;gd5be30c990_0_2999" descr="latex-image-1.pdf"/>
          <p:cNvPicPr preferRelativeResize="0"/>
          <p:nvPr/>
        </p:nvPicPr>
        <p:blipFill rotWithShape="1">
          <a:blip r:embed="rId3">
            <a:alphaModFix/>
          </a:blip>
          <a:srcRect/>
          <a:stretch/>
        </p:blipFill>
        <p:spPr>
          <a:xfrm>
            <a:off x="968375" y="3162300"/>
            <a:ext cx="279400" cy="190500"/>
          </a:xfrm>
          <a:prstGeom prst="rect">
            <a:avLst/>
          </a:prstGeom>
          <a:noFill/>
          <a:ln>
            <a:noFill/>
          </a:ln>
        </p:spPr>
      </p:pic>
      <p:pic>
        <p:nvPicPr>
          <p:cNvPr id="1288" name="Google Shape;1288;gd5be30c990_0_2999" descr="latex-image-1.pdf"/>
          <p:cNvPicPr preferRelativeResize="0"/>
          <p:nvPr/>
        </p:nvPicPr>
        <p:blipFill rotWithShape="1">
          <a:blip r:embed="rId4">
            <a:alphaModFix/>
          </a:blip>
          <a:srcRect/>
          <a:stretch/>
        </p:blipFill>
        <p:spPr>
          <a:xfrm>
            <a:off x="974725" y="3865563"/>
            <a:ext cx="266700" cy="190500"/>
          </a:xfrm>
          <a:prstGeom prst="rect">
            <a:avLst/>
          </a:prstGeom>
          <a:noFill/>
          <a:ln>
            <a:noFill/>
          </a:ln>
        </p:spPr>
      </p:pic>
      <p:pic>
        <p:nvPicPr>
          <p:cNvPr id="1289" name="Google Shape;1289;gd5be30c990_0_2999" descr="latex-image-1.pdf"/>
          <p:cNvPicPr preferRelativeResize="0"/>
          <p:nvPr/>
        </p:nvPicPr>
        <p:blipFill rotWithShape="1">
          <a:blip r:embed="rId5">
            <a:alphaModFix/>
          </a:blip>
          <a:srcRect/>
          <a:stretch/>
        </p:blipFill>
        <p:spPr>
          <a:xfrm>
            <a:off x="942975" y="4595813"/>
            <a:ext cx="279400" cy="190500"/>
          </a:xfrm>
          <a:prstGeom prst="rect">
            <a:avLst/>
          </a:prstGeom>
          <a:noFill/>
          <a:ln>
            <a:noFill/>
          </a:ln>
        </p:spPr>
      </p:pic>
      <p:pic>
        <p:nvPicPr>
          <p:cNvPr id="1290" name="Google Shape;1290;gd5be30c990_0_2999" descr="latex-image-1.pdf"/>
          <p:cNvPicPr preferRelativeResize="0"/>
          <p:nvPr/>
        </p:nvPicPr>
        <p:blipFill rotWithShape="1">
          <a:blip r:embed="rId6">
            <a:alphaModFix/>
          </a:blip>
          <a:srcRect/>
          <a:stretch/>
        </p:blipFill>
        <p:spPr>
          <a:xfrm>
            <a:off x="865188" y="5395913"/>
            <a:ext cx="355600" cy="190500"/>
          </a:xfrm>
          <a:prstGeom prst="rect">
            <a:avLst/>
          </a:prstGeom>
          <a:noFill/>
          <a:ln>
            <a:noFill/>
          </a:ln>
        </p:spPr>
      </p:pic>
      <p:cxnSp>
        <p:nvCxnSpPr>
          <p:cNvPr id="1291" name="Google Shape;1291;gd5be30c990_0_2999"/>
          <p:cNvCxnSpPr>
            <a:stCxn id="1273" idx="6"/>
            <a:endCxn id="1279" idx="2"/>
          </p:cNvCxnSpPr>
          <p:nvPr/>
        </p:nvCxnSpPr>
        <p:spPr>
          <a:xfrm>
            <a:off x="3089300" y="3335350"/>
            <a:ext cx="1914600" cy="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92" name="Google Shape;1292;gd5be30c990_0_2999"/>
          <p:cNvCxnSpPr>
            <a:stCxn id="1273" idx="6"/>
            <a:endCxn id="1281" idx="1"/>
          </p:cNvCxnSpPr>
          <p:nvPr/>
        </p:nvCxnSpPr>
        <p:spPr>
          <a:xfrm>
            <a:off x="3089300" y="3335350"/>
            <a:ext cx="2000400" cy="8178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93" name="Google Shape;1293;gd5be30c990_0_2999"/>
          <p:cNvCxnSpPr>
            <a:stCxn id="1273" idx="6"/>
            <a:endCxn id="1283" idx="1"/>
          </p:cNvCxnSpPr>
          <p:nvPr/>
        </p:nvCxnSpPr>
        <p:spPr>
          <a:xfrm>
            <a:off x="3089300" y="3335350"/>
            <a:ext cx="2000400" cy="18513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94" name="Google Shape;1294;gd5be30c990_0_2999"/>
          <p:cNvCxnSpPr>
            <a:stCxn id="1275" idx="6"/>
            <a:endCxn id="1279" idx="2"/>
          </p:cNvCxnSpPr>
          <p:nvPr/>
        </p:nvCxnSpPr>
        <p:spPr>
          <a:xfrm rot="10800000" flipH="1">
            <a:off x="3089300" y="3335475"/>
            <a:ext cx="1914600" cy="10254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95" name="Google Shape;1295;gd5be30c990_0_2999"/>
          <p:cNvCxnSpPr>
            <a:stCxn id="1275" idx="6"/>
            <a:endCxn id="1281" idx="2"/>
          </p:cNvCxnSpPr>
          <p:nvPr/>
        </p:nvCxnSpPr>
        <p:spPr>
          <a:xfrm>
            <a:off x="3089300" y="4360875"/>
            <a:ext cx="1914600" cy="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96" name="Google Shape;1296;gd5be30c990_0_2999"/>
          <p:cNvCxnSpPr>
            <a:stCxn id="1277" idx="6"/>
          </p:cNvCxnSpPr>
          <p:nvPr/>
        </p:nvCxnSpPr>
        <p:spPr>
          <a:xfrm>
            <a:off x="3089300" y="5394338"/>
            <a:ext cx="1914600" cy="1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97" name="Google Shape;1297;gd5be30c990_0_2999"/>
          <p:cNvCxnSpPr>
            <a:stCxn id="1277" idx="6"/>
            <a:endCxn id="1279" idx="3"/>
          </p:cNvCxnSpPr>
          <p:nvPr/>
        </p:nvCxnSpPr>
        <p:spPr>
          <a:xfrm rot="10800000" flipH="1">
            <a:off x="3089300" y="3543038"/>
            <a:ext cx="2000400" cy="18513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98" name="Google Shape;1298;gd5be30c990_0_2999"/>
          <p:cNvCxnSpPr>
            <a:endCxn id="1273" idx="2"/>
          </p:cNvCxnSpPr>
          <p:nvPr/>
        </p:nvCxnSpPr>
        <p:spPr>
          <a:xfrm>
            <a:off x="1247900" y="3257650"/>
            <a:ext cx="1254000" cy="777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299" name="Google Shape;1299;gd5be30c990_0_2999"/>
          <p:cNvCxnSpPr>
            <a:endCxn id="1275" idx="1"/>
          </p:cNvCxnSpPr>
          <p:nvPr/>
        </p:nvCxnSpPr>
        <p:spPr>
          <a:xfrm>
            <a:off x="1246623" y="3257698"/>
            <a:ext cx="1341300" cy="895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00" name="Google Shape;1300;gd5be30c990_0_2999"/>
          <p:cNvCxnSpPr>
            <a:endCxn id="1277" idx="1"/>
          </p:cNvCxnSpPr>
          <p:nvPr/>
        </p:nvCxnSpPr>
        <p:spPr>
          <a:xfrm>
            <a:off x="1246623" y="3257961"/>
            <a:ext cx="1341300" cy="19287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01" name="Google Shape;1301;gd5be30c990_0_2999"/>
          <p:cNvCxnSpPr>
            <a:endCxn id="1273" idx="2"/>
          </p:cNvCxnSpPr>
          <p:nvPr/>
        </p:nvCxnSpPr>
        <p:spPr>
          <a:xfrm rot="10800000" flipH="1">
            <a:off x="1241300" y="3335350"/>
            <a:ext cx="1260600" cy="625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02" name="Google Shape;1302;gd5be30c990_0_2999"/>
          <p:cNvCxnSpPr>
            <a:endCxn id="1275" idx="2"/>
          </p:cNvCxnSpPr>
          <p:nvPr/>
        </p:nvCxnSpPr>
        <p:spPr>
          <a:xfrm>
            <a:off x="1241300" y="3960675"/>
            <a:ext cx="1260600" cy="4002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03" name="Google Shape;1303;gd5be30c990_0_2999"/>
          <p:cNvCxnSpPr>
            <a:endCxn id="1277" idx="2"/>
          </p:cNvCxnSpPr>
          <p:nvPr/>
        </p:nvCxnSpPr>
        <p:spPr>
          <a:xfrm>
            <a:off x="1241300" y="3960938"/>
            <a:ext cx="1260600" cy="14334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04" name="Google Shape;1304;gd5be30c990_0_2999"/>
          <p:cNvCxnSpPr>
            <a:endCxn id="1273" idx="3"/>
          </p:cNvCxnSpPr>
          <p:nvPr/>
        </p:nvCxnSpPr>
        <p:spPr>
          <a:xfrm rot="10800000" flipH="1">
            <a:off x="1221123" y="3543027"/>
            <a:ext cx="1366800" cy="11478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05" name="Google Shape;1305;gd5be30c990_0_2999"/>
          <p:cNvCxnSpPr>
            <a:endCxn id="1275" idx="2"/>
          </p:cNvCxnSpPr>
          <p:nvPr/>
        </p:nvCxnSpPr>
        <p:spPr>
          <a:xfrm rot="10800000" flipH="1">
            <a:off x="1222400" y="4360875"/>
            <a:ext cx="1279500" cy="3303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06" name="Google Shape;1306;gd5be30c990_0_2999"/>
          <p:cNvCxnSpPr>
            <a:endCxn id="1277" idx="2"/>
          </p:cNvCxnSpPr>
          <p:nvPr/>
        </p:nvCxnSpPr>
        <p:spPr>
          <a:xfrm rot="10800000" flipH="1">
            <a:off x="1220900" y="5394338"/>
            <a:ext cx="1281000" cy="969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07" name="Google Shape;1307;gd5be30c990_0_2999"/>
          <p:cNvCxnSpPr>
            <a:endCxn id="1275" idx="3"/>
          </p:cNvCxnSpPr>
          <p:nvPr/>
        </p:nvCxnSpPr>
        <p:spPr>
          <a:xfrm rot="10800000" flipH="1">
            <a:off x="1219623" y="4568552"/>
            <a:ext cx="1368300" cy="9222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08" name="Google Shape;1308;gd5be30c990_0_2999"/>
          <p:cNvCxnSpPr>
            <a:endCxn id="1277" idx="2"/>
          </p:cNvCxnSpPr>
          <p:nvPr/>
        </p:nvCxnSpPr>
        <p:spPr>
          <a:xfrm>
            <a:off x="1222400" y="4691138"/>
            <a:ext cx="1279500" cy="7032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09" name="Google Shape;1309;gd5be30c990_0_2999"/>
          <p:cNvCxnSpPr>
            <a:endCxn id="1273" idx="3"/>
          </p:cNvCxnSpPr>
          <p:nvPr/>
        </p:nvCxnSpPr>
        <p:spPr>
          <a:xfrm rot="10800000" flipH="1">
            <a:off x="1219623" y="3543027"/>
            <a:ext cx="1368300" cy="19479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10" name="Google Shape;1310;gd5be30c990_0_2999"/>
          <p:cNvCxnSpPr>
            <a:endCxn id="1285" idx="3"/>
          </p:cNvCxnSpPr>
          <p:nvPr/>
        </p:nvCxnSpPr>
        <p:spPr>
          <a:xfrm rot="10800000" flipH="1">
            <a:off x="5591411" y="4568552"/>
            <a:ext cx="1773300" cy="8256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11" name="Google Shape;1311;gd5be30c990_0_2999"/>
          <p:cNvCxnSpPr>
            <a:stCxn id="1281" idx="6"/>
            <a:endCxn id="1285" idx="2"/>
          </p:cNvCxnSpPr>
          <p:nvPr/>
        </p:nvCxnSpPr>
        <p:spPr>
          <a:xfrm>
            <a:off x="5591200" y="4360875"/>
            <a:ext cx="1687500" cy="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12" name="Google Shape;1312;gd5be30c990_0_2999"/>
          <p:cNvCxnSpPr>
            <a:stCxn id="1279" idx="6"/>
            <a:endCxn id="1285" idx="1"/>
          </p:cNvCxnSpPr>
          <p:nvPr/>
        </p:nvCxnSpPr>
        <p:spPr>
          <a:xfrm>
            <a:off x="5591200" y="3335350"/>
            <a:ext cx="1773600" cy="8178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13" name="Google Shape;1313;gd5be30c990_0_2999"/>
          <p:cNvCxnSpPr>
            <a:stCxn id="1285" idx="6"/>
          </p:cNvCxnSpPr>
          <p:nvPr/>
        </p:nvCxnSpPr>
        <p:spPr>
          <a:xfrm>
            <a:off x="7866088" y="4360875"/>
            <a:ext cx="303300" cy="33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pic>
        <p:nvPicPr>
          <p:cNvPr id="1314" name="Google Shape;1314;gd5be30c990_0_2999" descr="latex-image-1.pdf"/>
          <p:cNvPicPr preferRelativeResize="0"/>
          <p:nvPr/>
        </p:nvPicPr>
        <p:blipFill rotWithShape="1">
          <a:blip r:embed="rId7">
            <a:alphaModFix/>
          </a:blip>
          <a:srcRect/>
          <a:stretch/>
        </p:blipFill>
        <p:spPr>
          <a:xfrm>
            <a:off x="2071688" y="3008313"/>
            <a:ext cx="444500" cy="393700"/>
          </a:xfrm>
          <a:prstGeom prst="rect">
            <a:avLst/>
          </a:prstGeom>
          <a:noFill/>
          <a:ln>
            <a:noFill/>
          </a:ln>
        </p:spPr>
      </p:pic>
      <p:pic>
        <p:nvPicPr>
          <p:cNvPr id="1315" name="Google Shape;1315;gd5be30c990_0_2999" descr="latex-image-1.pdf"/>
          <p:cNvPicPr preferRelativeResize="0"/>
          <p:nvPr/>
        </p:nvPicPr>
        <p:blipFill rotWithShape="1">
          <a:blip r:embed="rId8">
            <a:alphaModFix/>
          </a:blip>
          <a:srcRect/>
          <a:stretch/>
        </p:blipFill>
        <p:spPr>
          <a:xfrm>
            <a:off x="2157413" y="3835400"/>
            <a:ext cx="444500" cy="393700"/>
          </a:xfrm>
          <a:prstGeom prst="rect">
            <a:avLst/>
          </a:prstGeom>
          <a:noFill/>
          <a:ln>
            <a:noFill/>
          </a:ln>
        </p:spPr>
      </p:pic>
      <p:pic>
        <p:nvPicPr>
          <p:cNvPr id="1316" name="Google Shape;1316;gd5be30c990_0_2999" descr="latex-image-1.pdf"/>
          <p:cNvPicPr preferRelativeResize="0"/>
          <p:nvPr/>
        </p:nvPicPr>
        <p:blipFill rotWithShape="1">
          <a:blip r:embed="rId9">
            <a:alphaModFix/>
          </a:blip>
          <a:srcRect/>
          <a:stretch/>
        </p:blipFill>
        <p:spPr>
          <a:xfrm>
            <a:off x="2022475" y="4883150"/>
            <a:ext cx="444500" cy="393700"/>
          </a:xfrm>
          <a:prstGeom prst="rect">
            <a:avLst/>
          </a:prstGeom>
          <a:noFill/>
          <a:ln>
            <a:noFill/>
          </a:ln>
        </p:spPr>
      </p:pic>
      <p:pic>
        <p:nvPicPr>
          <p:cNvPr id="1317" name="Google Shape;1317;gd5be30c990_0_2999" descr="latex-image-1.pdf"/>
          <p:cNvPicPr preferRelativeResize="0"/>
          <p:nvPr/>
        </p:nvPicPr>
        <p:blipFill rotWithShape="1">
          <a:blip r:embed="rId10">
            <a:alphaModFix/>
          </a:blip>
          <a:srcRect/>
          <a:stretch/>
        </p:blipFill>
        <p:spPr>
          <a:xfrm>
            <a:off x="4513263" y="4945063"/>
            <a:ext cx="444500" cy="393700"/>
          </a:xfrm>
          <a:prstGeom prst="rect">
            <a:avLst/>
          </a:prstGeom>
          <a:noFill/>
          <a:ln>
            <a:noFill/>
          </a:ln>
        </p:spPr>
      </p:pic>
      <p:pic>
        <p:nvPicPr>
          <p:cNvPr id="1318" name="Google Shape;1318;gd5be30c990_0_2999" descr="latex-image-1.pdf"/>
          <p:cNvPicPr preferRelativeResize="0"/>
          <p:nvPr/>
        </p:nvPicPr>
        <p:blipFill rotWithShape="1">
          <a:blip r:embed="rId11">
            <a:alphaModFix/>
          </a:blip>
          <a:srcRect/>
          <a:stretch/>
        </p:blipFill>
        <p:spPr>
          <a:xfrm>
            <a:off x="4500563" y="4117975"/>
            <a:ext cx="444500" cy="393700"/>
          </a:xfrm>
          <a:prstGeom prst="rect">
            <a:avLst/>
          </a:prstGeom>
          <a:noFill/>
          <a:ln>
            <a:noFill/>
          </a:ln>
        </p:spPr>
      </p:pic>
      <p:pic>
        <p:nvPicPr>
          <p:cNvPr id="1319" name="Google Shape;1319;gd5be30c990_0_2999" descr="latex-image-1.pdf"/>
          <p:cNvPicPr preferRelativeResize="0"/>
          <p:nvPr/>
        </p:nvPicPr>
        <p:blipFill rotWithShape="1">
          <a:blip r:embed="rId12">
            <a:alphaModFix/>
          </a:blip>
          <a:srcRect/>
          <a:stretch/>
        </p:blipFill>
        <p:spPr>
          <a:xfrm>
            <a:off x="4537075" y="2971800"/>
            <a:ext cx="444500" cy="393700"/>
          </a:xfrm>
          <a:prstGeom prst="rect">
            <a:avLst/>
          </a:prstGeom>
          <a:noFill/>
          <a:ln>
            <a:noFill/>
          </a:ln>
        </p:spPr>
      </p:pic>
      <p:pic>
        <p:nvPicPr>
          <p:cNvPr id="1320" name="Google Shape;1320;gd5be30c990_0_2999" descr="latex-image-1.pdf"/>
          <p:cNvPicPr preferRelativeResize="0"/>
          <p:nvPr/>
        </p:nvPicPr>
        <p:blipFill rotWithShape="1">
          <a:blip r:embed="rId13">
            <a:alphaModFix/>
          </a:blip>
          <a:srcRect/>
          <a:stretch/>
        </p:blipFill>
        <p:spPr>
          <a:xfrm>
            <a:off x="6683375" y="3527425"/>
            <a:ext cx="444500" cy="317500"/>
          </a:xfrm>
          <a:prstGeom prst="rect">
            <a:avLst/>
          </a:prstGeom>
          <a:noFill/>
          <a:ln>
            <a:noFill/>
          </a:ln>
        </p:spPr>
      </p:pic>
      <p:pic>
        <p:nvPicPr>
          <p:cNvPr id="1321" name="Google Shape;1321;gd5be30c990_0_2999" descr="latex-image-1.pdf"/>
          <p:cNvPicPr preferRelativeResize="0"/>
          <p:nvPr/>
        </p:nvPicPr>
        <p:blipFill rotWithShape="1">
          <a:blip r:embed="rId14">
            <a:alphaModFix/>
          </a:blip>
          <a:srcRect/>
          <a:stretch/>
        </p:blipFill>
        <p:spPr>
          <a:xfrm>
            <a:off x="6608763" y="4033838"/>
            <a:ext cx="444500" cy="317500"/>
          </a:xfrm>
          <a:prstGeom prst="rect">
            <a:avLst/>
          </a:prstGeom>
          <a:noFill/>
          <a:ln>
            <a:noFill/>
          </a:ln>
        </p:spPr>
      </p:pic>
      <p:pic>
        <p:nvPicPr>
          <p:cNvPr id="1322" name="Google Shape;1322;gd5be30c990_0_2999" descr="latex-image-1.pdf"/>
          <p:cNvPicPr preferRelativeResize="0"/>
          <p:nvPr/>
        </p:nvPicPr>
        <p:blipFill rotWithShape="1">
          <a:blip r:embed="rId15">
            <a:alphaModFix/>
          </a:blip>
          <a:srcRect/>
          <a:stretch/>
        </p:blipFill>
        <p:spPr>
          <a:xfrm>
            <a:off x="6534150" y="4476750"/>
            <a:ext cx="444500" cy="317500"/>
          </a:xfrm>
          <a:prstGeom prst="rect">
            <a:avLst/>
          </a:prstGeom>
          <a:noFill/>
          <a:ln>
            <a:noFill/>
          </a:ln>
        </p:spPr>
      </p:pic>
      <p:cxnSp>
        <p:nvCxnSpPr>
          <p:cNvPr id="1323" name="Google Shape;1323;gd5be30c990_0_2999"/>
          <p:cNvCxnSpPr/>
          <p:nvPr/>
        </p:nvCxnSpPr>
        <p:spPr>
          <a:xfrm>
            <a:off x="3089275" y="4360863"/>
            <a:ext cx="1914600" cy="1033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24" name="Google Shape;1324;gd5be30c990_0_2999"/>
          <p:cNvCxnSpPr/>
          <p:nvPr/>
        </p:nvCxnSpPr>
        <p:spPr>
          <a:xfrm rot="10800000" flipH="1">
            <a:off x="3089275" y="4568725"/>
            <a:ext cx="2000400" cy="8256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pic>
        <p:nvPicPr>
          <p:cNvPr id="1325" name="Google Shape;1325;gd5be30c990_0_2999" descr="latex-image-1.pdf"/>
          <p:cNvPicPr preferRelativeResize="0"/>
          <p:nvPr/>
        </p:nvPicPr>
        <p:blipFill rotWithShape="1">
          <a:blip r:embed="rId16">
            <a:alphaModFix/>
          </a:blip>
          <a:srcRect/>
          <a:stretch/>
        </p:blipFill>
        <p:spPr>
          <a:xfrm>
            <a:off x="8240713" y="4179950"/>
            <a:ext cx="850900" cy="381000"/>
          </a:xfrm>
          <a:prstGeom prst="rect">
            <a:avLst/>
          </a:prstGeom>
          <a:noFill/>
          <a:ln>
            <a:noFill/>
          </a:ln>
        </p:spPr>
      </p:pic>
    </p:spTree>
    <p:extLst>
      <p:ext uri="{BB962C8B-B14F-4D97-AF65-F5344CB8AC3E}">
        <p14:creationId xmlns:p14="http://schemas.microsoft.com/office/powerpoint/2010/main" val="2880367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34"/>
          <p:cNvSpPr txBox="1">
            <a:spLocks noGrp="1"/>
          </p:cNvSpPr>
          <p:nvPr>
            <p:ph type="title"/>
          </p:nvPr>
        </p:nvSpPr>
        <p:spPr>
          <a:xfrm>
            <a:off x="684213" y="228600"/>
            <a:ext cx="8078787"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4000">
                <a:latin typeface="Times New Roman"/>
                <a:ea typeface="Times New Roman"/>
                <a:cs typeface="Times New Roman"/>
                <a:sym typeface="Times New Roman"/>
              </a:rPr>
              <a:t>Forward Activity- Backward Error</a:t>
            </a:r>
            <a:endParaRPr>
              <a:latin typeface="Times New Roman"/>
              <a:ea typeface="Times New Roman"/>
              <a:cs typeface="Times New Roman"/>
              <a:sym typeface="Times New Roman"/>
            </a:endParaRPr>
          </a:p>
        </p:txBody>
      </p:sp>
      <p:pic>
        <p:nvPicPr>
          <p:cNvPr id="1362" name="Google Shape;1362;p34"/>
          <p:cNvPicPr preferRelativeResize="0"/>
          <p:nvPr/>
        </p:nvPicPr>
        <p:blipFill rotWithShape="1">
          <a:blip r:embed="rId3">
            <a:alphaModFix/>
          </a:blip>
          <a:srcRect/>
          <a:stretch/>
        </p:blipFill>
        <p:spPr>
          <a:xfrm>
            <a:off x="1042988" y="1844675"/>
            <a:ext cx="6985000" cy="4273550"/>
          </a:xfrm>
          <a:prstGeom prst="rect">
            <a:avLst/>
          </a:prstGeom>
          <a:noFill/>
          <a:ln>
            <a:noFill/>
          </a:ln>
        </p:spPr>
      </p:pic>
      <p:sp>
        <p:nvSpPr>
          <p:cNvPr id="1363" name="Google Shape;1363;p34"/>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67</a:t>
            </a:fld>
            <a:endParaRPr sz="1200" b="1">
              <a:solidFill>
                <a:srgbClr val="FFFFFF"/>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35"/>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Backward propagation</a:t>
            </a:r>
            <a:endParaRPr>
              <a:latin typeface="Times New Roman"/>
              <a:ea typeface="Times New Roman"/>
              <a:cs typeface="Times New Roman"/>
              <a:sym typeface="Times New Roman"/>
            </a:endParaRPr>
          </a:p>
        </p:txBody>
      </p:sp>
      <p:sp>
        <p:nvSpPr>
          <p:cNvPr id="1369" name="Google Shape;1369;p35"/>
          <p:cNvSpPr txBox="1">
            <a:spLocks noGrp="1"/>
          </p:cNvSpPr>
          <p:nvPr>
            <p:ph type="body" idx="1"/>
          </p:nvPr>
        </p:nvSpPr>
        <p:spPr>
          <a:xfrm>
            <a:off x="612775" y="1600200"/>
            <a:ext cx="8153400" cy="4495800"/>
          </a:xfrm>
          <a:prstGeom prst="rect">
            <a:avLst/>
          </a:prstGeom>
          <a:noFill/>
          <a:ln>
            <a:noFill/>
          </a:ln>
        </p:spPr>
        <p:txBody>
          <a:bodyPr spcFirstLastPara="1" wrap="square" lIns="91425" tIns="45700" rIns="91425" bIns="45700" anchor="t" anchorCtr="0">
            <a:noAutofit/>
          </a:bodyPr>
          <a:lstStyle/>
          <a:p>
            <a:pPr marL="319088" lvl="0" indent="-319088" algn="l" rtl="0">
              <a:lnSpc>
                <a:spcPct val="100000"/>
              </a:lnSpc>
              <a:spcBef>
                <a:spcPts val="0"/>
              </a:spcBef>
              <a:spcAft>
                <a:spcPts val="0"/>
              </a:spcAft>
              <a:buSzPts val="1740"/>
              <a:buChar char="◻"/>
            </a:pPr>
            <a:r>
              <a:rPr lang="en-US" b="1">
                <a:solidFill>
                  <a:srgbClr val="C00000"/>
                </a:solidFill>
                <a:latin typeface="Times New Roman"/>
                <a:ea typeface="Times New Roman"/>
                <a:cs typeface="Times New Roman"/>
                <a:sym typeface="Times New Roman"/>
              </a:rPr>
              <a:t>Backpropagation has two phases:</a:t>
            </a:r>
            <a:endParaRPr>
              <a:latin typeface="Times New Roman"/>
              <a:ea typeface="Times New Roman"/>
              <a:cs typeface="Times New Roman"/>
              <a:sym typeface="Times New Roman"/>
            </a:endParaRPr>
          </a:p>
        </p:txBody>
      </p:sp>
      <p:sp>
        <p:nvSpPr>
          <p:cNvPr id="1370" name="Google Shape;1370;p35"/>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68</a:t>
            </a:fld>
            <a:endParaRPr sz="1200" b="1">
              <a:solidFill>
                <a:srgbClr val="FFFFFF"/>
              </a:solidFill>
              <a:latin typeface="Twentieth Century"/>
              <a:ea typeface="Twentieth Century"/>
              <a:cs typeface="Twentieth Century"/>
              <a:sym typeface="Twentieth Century"/>
            </a:endParaRPr>
          </a:p>
        </p:txBody>
      </p:sp>
      <p:sp>
        <p:nvSpPr>
          <p:cNvPr id="1371" name="Google Shape;1371;p35"/>
          <p:cNvSpPr/>
          <p:nvPr/>
        </p:nvSpPr>
        <p:spPr>
          <a:xfrm>
            <a:off x="914400" y="3962400"/>
            <a:ext cx="8001000" cy="1295400"/>
          </a:xfrm>
          <a:prstGeom prst="rect">
            <a:avLst/>
          </a:prstGeom>
          <a:solidFill>
            <a:srgbClr val="E5DFEC"/>
          </a:solidFill>
          <a:ln w="12700" cap="flat" cmpd="sng">
            <a:solidFill>
              <a:srgbClr val="1A04B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1" u="none" strike="noStrike" cap="none">
                <a:solidFill>
                  <a:schemeClr val="dk1"/>
                </a:solidFill>
                <a:latin typeface="Times New Roman"/>
                <a:ea typeface="Times New Roman"/>
                <a:cs typeface="Times New Roman"/>
                <a:sym typeface="Times New Roman"/>
              </a:rPr>
              <a:t>Backward pass phase</a:t>
            </a:r>
            <a:r>
              <a:rPr lang="en-US" sz="1800" b="0" i="0" u="none" strike="noStrike" cap="none">
                <a:solidFill>
                  <a:schemeClr val="dk1"/>
                </a:solidFill>
                <a:latin typeface="Times New Roman"/>
                <a:ea typeface="Times New Roman"/>
                <a:cs typeface="Times New Roman"/>
                <a:sym typeface="Times New Roman"/>
              </a:rPr>
              <a:t>:  computes ‘error signal’, </a:t>
            </a:r>
            <a:r>
              <a:rPr lang="en-US" sz="1800" b="0" i="1" u="none" strike="noStrike" cap="none">
                <a:solidFill>
                  <a:schemeClr val="dk2"/>
                </a:solidFill>
                <a:latin typeface="Times New Roman"/>
                <a:ea typeface="Times New Roman"/>
                <a:cs typeface="Times New Roman"/>
                <a:sym typeface="Times New Roman"/>
              </a:rPr>
              <a:t>propagates </a:t>
            </a:r>
            <a:r>
              <a:rPr lang="en-US" sz="1800" b="0" i="0" u="none" strike="noStrike" cap="none">
                <a:solidFill>
                  <a:schemeClr val="dk1"/>
                </a:solidFill>
                <a:latin typeface="Times New Roman"/>
                <a:ea typeface="Times New Roman"/>
                <a:cs typeface="Times New Roman"/>
                <a:sym typeface="Times New Roman"/>
              </a:rPr>
              <a:t>the error</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 </a:t>
            </a:r>
            <a:r>
              <a:rPr lang="en-US" sz="1800" b="0" i="1" u="none" strike="noStrike" cap="none">
                <a:solidFill>
                  <a:schemeClr val="dk2"/>
                </a:solidFill>
                <a:latin typeface="Times New Roman"/>
                <a:ea typeface="Times New Roman"/>
                <a:cs typeface="Times New Roman"/>
                <a:sym typeface="Times New Roman"/>
              </a:rPr>
              <a:t>backwards</a:t>
            </a:r>
            <a:r>
              <a:rPr lang="en-US" sz="1800" b="0" i="0" u="none" strike="noStrike" cap="none">
                <a:solidFill>
                  <a:schemeClr val="dk1"/>
                </a:solidFill>
                <a:latin typeface="Times New Roman"/>
                <a:ea typeface="Times New Roman"/>
                <a:cs typeface="Times New Roman"/>
                <a:sym typeface="Times New Roman"/>
              </a:rPr>
              <a:t>  through network starting at output units</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 (where the error is the difference between  actual and desired output values) </a:t>
            </a:r>
            <a:endParaRPr sz="1800" b="0" i="0" u="none" strike="noStrike" cap="none">
              <a:solidFill>
                <a:schemeClr val="dk1"/>
              </a:solidFill>
              <a:latin typeface="Times New Roman"/>
              <a:ea typeface="Times New Roman"/>
              <a:cs typeface="Times New Roman"/>
              <a:sym typeface="Times New Roman"/>
            </a:endParaRPr>
          </a:p>
        </p:txBody>
      </p:sp>
      <p:sp>
        <p:nvSpPr>
          <p:cNvPr id="1372" name="Google Shape;1372;p35"/>
          <p:cNvSpPr/>
          <p:nvPr/>
        </p:nvSpPr>
        <p:spPr>
          <a:xfrm>
            <a:off x="2133600" y="2514600"/>
            <a:ext cx="6781800" cy="1143000"/>
          </a:xfrm>
          <a:prstGeom prst="rect">
            <a:avLst/>
          </a:prstGeom>
          <a:solidFill>
            <a:srgbClr val="E5DFEC"/>
          </a:solidFill>
          <a:ln w="12700" cap="flat" cmpd="sng">
            <a:solidFill>
              <a:srgbClr val="1A04B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1" u="none" strike="noStrike" cap="none">
                <a:solidFill>
                  <a:schemeClr val="dk1"/>
                </a:solidFill>
                <a:latin typeface="Times New Roman"/>
                <a:ea typeface="Times New Roman"/>
                <a:cs typeface="Times New Roman"/>
                <a:sym typeface="Times New Roman"/>
              </a:rPr>
              <a:t>Forward pass phase</a:t>
            </a:r>
            <a:r>
              <a:rPr lang="en-US" sz="1800" b="0" i="0" u="none" strike="noStrike" cap="none">
                <a:solidFill>
                  <a:schemeClr val="dk1"/>
                </a:solidFill>
                <a:latin typeface="Times New Roman"/>
                <a:ea typeface="Times New Roman"/>
                <a:cs typeface="Times New Roman"/>
                <a:sym typeface="Times New Roman"/>
              </a:rPr>
              <a:t>: computes ‘functional signal’, feed forward </a:t>
            </a:r>
            <a:endParaRPr sz="14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Propagation of input pattern signals through network</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gd5be30c990_0_3072"/>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Error Backpropagation</a:t>
            </a:r>
            <a:endParaRPr>
              <a:latin typeface="Times New Roman"/>
              <a:ea typeface="Times New Roman"/>
              <a:cs typeface="Times New Roman"/>
              <a:sym typeface="Times New Roman"/>
            </a:endParaRPr>
          </a:p>
        </p:txBody>
      </p:sp>
      <p:sp>
        <p:nvSpPr>
          <p:cNvPr id="1347" name="Google Shape;1347;gd5be30c990_0_3072"/>
          <p:cNvSpPr txBox="1">
            <a:spLocks noGrp="1"/>
          </p:cNvSpPr>
          <p:nvPr>
            <p:ph type="body" idx="1"/>
          </p:nvPr>
        </p:nvSpPr>
        <p:spPr>
          <a:xfrm>
            <a:off x="457200" y="1600200"/>
            <a:ext cx="8229600" cy="2160600"/>
          </a:xfrm>
          <a:prstGeom prst="rect">
            <a:avLst/>
          </a:prstGeom>
          <a:noFill/>
          <a:ln>
            <a:noFill/>
          </a:ln>
        </p:spPr>
        <p:txBody>
          <a:bodyPr spcFirstLastPara="1" wrap="square" lIns="91425" tIns="45700" rIns="91425" bIns="45700" anchor="t" anchorCtr="0">
            <a:noAutofit/>
          </a:bodyPr>
          <a:lstStyle/>
          <a:p>
            <a:pPr marL="319087" lvl="0" indent="-319087" algn="l" rtl="0">
              <a:lnSpc>
                <a:spcPct val="100000"/>
              </a:lnSpc>
              <a:spcBef>
                <a:spcPts val="0"/>
              </a:spcBef>
              <a:spcAft>
                <a:spcPts val="0"/>
              </a:spcAft>
              <a:buSzPts val="1740"/>
              <a:buChar char="◻"/>
            </a:pPr>
            <a:r>
              <a:rPr lang="en-US">
                <a:latin typeface="Times New Roman"/>
                <a:ea typeface="Times New Roman"/>
                <a:cs typeface="Times New Roman"/>
                <a:sym typeface="Times New Roman"/>
              </a:rPr>
              <a:t>Apply gradient descent on the whole network</a:t>
            </a:r>
            <a:endParaRPr>
              <a:latin typeface="Times New Roman"/>
              <a:ea typeface="Times New Roman"/>
              <a:cs typeface="Times New Roman"/>
              <a:sym typeface="Times New Roman"/>
            </a:endParaRPr>
          </a:p>
          <a:p>
            <a:pPr marL="319087" lvl="0" indent="-319087" algn="l" rtl="0">
              <a:lnSpc>
                <a:spcPct val="100000"/>
              </a:lnSpc>
              <a:spcBef>
                <a:spcPts val="700"/>
              </a:spcBef>
              <a:spcAft>
                <a:spcPts val="0"/>
              </a:spcAft>
              <a:buSzPts val="1740"/>
              <a:buChar char="◻"/>
            </a:pPr>
            <a:r>
              <a:rPr lang="en-US">
                <a:latin typeface="Times New Roman"/>
                <a:ea typeface="Times New Roman"/>
                <a:cs typeface="Times New Roman"/>
                <a:sym typeface="Times New Roman"/>
              </a:rPr>
              <a:t>Training will proceed from the last layer to the first</a:t>
            </a:r>
            <a:endParaRPr>
              <a:latin typeface="Times New Roman"/>
              <a:ea typeface="Times New Roman"/>
              <a:cs typeface="Times New Roman"/>
              <a:sym typeface="Times New Roman"/>
            </a:endParaRPr>
          </a:p>
        </p:txBody>
      </p:sp>
      <p:sp>
        <p:nvSpPr>
          <p:cNvPr id="1348" name="Google Shape;1348;gd5be30c990_0_3072"/>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69</a:t>
            </a:fld>
            <a:endParaRPr sz="1200" b="1">
              <a:solidFill>
                <a:srgbClr val="FFFFFF"/>
              </a:solidFill>
              <a:latin typeface="Twentieth Century"/>
              <a:ea typeface="Twentieth Century"/>
              <a:cs typeface="Twentieth Century"/>
              <a:sym typeface="Twentieth Century"/>
            </a:endParaRPr>
          </a:p>
        </p:txBody>
      </p:sp>
      <p:sp>
        <p:nvSpPr>
          <p:cNvPr id="1349" name="Google Shape;1349;gd5be30c990_0_3072"/>
          <p:cNvSpPr/>
          <p:nvPr/>
        </p:nvSpPr>
        <p:spPr>
          <a:xfrm>
            <a:off x="2501900" y="3041650"/>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350" name="Google Shape;1350;gd5be30c990_0_3072"/>
          <p:cNvCxnSpPr/>
          <p:nvPr/>
        </p:nvCxnSpPr>
        <p:spPr>
          <a:xfrm rot="10800000" flipH="1">
            <a:off x="2590800" y="3194175"/>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351" name="Google Shape;1351;gd5be30c990_0_3072"/>
          <p:cNvSpPr/>
          <p:nvPr/>
        </p:nvSpPr>
        <p:spPr>
          <a:xfrm>
            <a:off x="2501900" y="4067175"/>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352" name="Google Shape;1352;gd5be30c990_0_3072"/>
          <p:cNvCxnSpPr/>
          <p:nvPr/>
        </p:nvCxnSpPr>
        <p:spPr>
          <a:xfrm rot="10800000" flipH="1">
            <a:off x="2590800" y="4219700"/>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353" name="Google Shape;1353;gd5be30c990_0_3072"/>
          <p:cNvSpPr/>
          <p:nvPr/>
        </p:nvSpPr>
        <p:spPr>
          <a:xfrm>
            <a:off x="2501900" y="5100638"/>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354" name="Google Shape;1354;gd5be30c990_0_3072"/>
          <p:cNvCxnSpPr/>
          <p:nvPr/>
        </p:nvCxnSpPr>
        <p:spPr>
          <a:xfrm rot="10800000" flipH="1">
            <a:off x="2590800" y="5253163"/>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355" name="Google Shape;1355;gd5be30c990_0_3072"/>
          <p:cNvSpPr/>
          <p:nvPr/>
        </p:nvSpPr>
        <p:spPr>
          <a:xfrm>
            <a:off x="5003800" y="3041650"/>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356" name="Google Shape;1356;gd5be30c990_0_3072"/>
          <p:cNvCxnSpPr/>
          <p:nvPr/>
        </p:nvCxnSpPr>
        <p:spPr>
          <a:xfrm rot="10800000" flipH="1">
            <a:off x="5092700" y="3194175"/>
            <a:ext cx="411300" cy="301500"/>
          </a:xfrm>
          <a:prstGeom prst="curvedConnector3">
            <a:avLst>
              <a:gd name="adj1" fmla="val 49983"/>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357" name="Google Shape;1357;gd5be30c990_0_3072"/>
          <p:cNvSpPr/>
          <p:nvPr/>
        </p:nvSpPr>
        <p:spPr>
          <a:xfrm>
            <a:off x="5003800" y="4067175"/>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358" name="Google Shape;1358;gd5be30c990_0_3072"/>
          <p:cNvCxnSpPr/>
          <p:nvPr/>
        </p:nvCxnSpPr>
        <p:spPr>
          <a:xfrm rot="10800000" flipH="1">
            <a:off x="5092700" y="4219700"/>
            <a:ext cx="411300" cy="301500"/>
          </a:xfrm>
          <a:prstGeom prst="curvedConnector3">
            <a:avLst>
              <a:gd name="adj1" fmla="val 49983"/>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359" name="Google Shape;1359;gd5be30c990_0_3072"/>
          <p:cNvSpPr/>
          <p:nvPr/>
        </p:nvSpPr>
        <p:spPr>
          <a:xfrm>
            <a:off x="5003800" y="5100638"/>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360" name="Google Shape;1360;gd5be30c990_0_3072"/>
          <p:cNvCxnSpPr/>
          <p:nvPr/>
        </p:nvCxnSpPr>
        <p:spPr>
          <a:xfrm rot="10800000" flipH="1">
            <a:off x="5092700" y="5253163"/>
            <a:ext cx="411300" cy="301500"/>
          </a:xfrm>
          <a:prstGeom prst="curvedConnector3">
            <a:avLst>
              <a:gd name="adj1" fmla="val 49983"/>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361" name="Google Shape;1361;gd5be30c990_0_3072"/>
          <p:cNvSpPr/>
          <p:nvPr/>
        </p:nvSpPr>
        <p:spPr>
          <a:xfrm>
            <a:off x="7278688" y="4067175"/>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362" name="Google Shape;1362;gd5be30c990_0_3072"/>
          <p:cNvCxnSpPr/>
          <p:nvPr/>
        </p:nvCxnSpPr>
        <p:spPr>
          <a:xfrm rot="10800000" flipH="1">
            <a:off x="7367588" y="4219700"/>
            <a:ext cx="411300" cy="301500"/>
          </a:xfrm>
          <a:prstGeom prst="curvedConnector3">
            <a:avLst>
              <a:gd name="adj1" fmla="val 49983"/>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pic>
        <p:nvPicPr>
          <p:cNvPr id="1363" name="Google Shape;1363;gd5be30c990_0_3072" descr="latex-image-1.pdf"/>
          <p:cNvPicPr preferRelativeResize="0"/>
          <p:nvPr/>
        </p:nvPicPr>
        <p:blipFill rotWithShape="1">
          <a:blip r:embed="rId3">
            <a:alphaModFix/>
          </a:blip>
          <a:srcRect/>
          <a:stretch/>
        </p:blipFill>
        <p:spPr>
          <a:xfrm>
            <a:off x="968375" y="3162300"/>
            <a:ext cx="279400" cy="190500"/>
          </a:xfrm>
          <a:prstGeom prst="rect">
            <a:avLst/>
          </a:prstGeom>
          <a:noFill/>
          <a:ln>
            <a:noFill/>
          </a:ln>
        </p:spPr>
      </p:pic>
      <p:pic>
        <p:nvPicPr>
          <p:cNvPr id="1364" name="Google Shape;1364;gd5be30c990_0_3072" descr="latex-image-1.pdf"/>
          <p:cNvPicPr preferRelativeResize="0"/>
          <p:nvPr/>
        </p:nvPicPr>
        <p:blipFill rotWithShape="1">
          <a:blip r:embed="rId4">
            <a:alphaModFix/>
          </a:blip>
          <a:srcRect/>
          <a:stretch/>
        </p:blipFill>
        <p:spPr>
          <a:xfrm>
            <a:off x="974725" y="3865563"/>
            <a:ext cx="266700" cy="190500"/>
          </a:xfrm>
          <a:prstGeom prst="rect">
            <a:avLst/>
          </a:prstGeom>
          <a:noFill/>
          <a:ln>
            <a:noFill/>
          </a:ln>
        </p:spPr>
      </p:pic>
      <p:pic>
        <p:nvPicPr>
          <p:cNvPr id="1365" name="Google Shape;1365;gd5be30c990_0_3072" descr="latex-image-1.pdf"/>
          <p:cNvPicPr preferRelativeResize="0"/>
          <p:nvPr/>
        </p:nvPicPr>
        <p:blipFill rotWithShape="1">
          <a:blip r:embed="rId5">
            <a:alphaModFix/>
          </a:blip>
          <a:srcRect/>
          <a:stretch/>
        </p:blipFill>
        <p:spPr>
          <a:xfrm>
            <a:off x="942975" y="4595813"/>
            <a:ext cx="279400" cy="190500"/>
          </a:xfrm>
          <a:prstGeom prst="rect">
            <a:avLst/>
          </a:prstGeom>
          <a:noFill/>
          <a:ln>
            <a:noFill/>
          </a:ln>
        </p:spPr>
      </p:pic>
      <p:pic>
        <p:nvPicPr>
          <p:cNvPr id="1366" name="Google Shape;1366;gd5be30c990_0_3072" descr="latex-image-1.pdf"/>
          <p:cNvPicPr preferRelativeResize="0"/>
          <p:nvPr/>
        </p:nvPicPr>
        <p:blipFill rotWithShape="1">
          <a:blip r:embed="rId6">
            <a:alphaModFix/>
          </a:blip>
          <a:srcRect/>
          <a:stretch/>
        </p:blipFill>
        <p:spPr>
          <a:xfrm>
            <a:off x="865188" y="5395913"/>
            <a:ext cx="355600" cy="190500"/>
          </a:xfrm>
          <a:prstGeom prst="rect">
            <a:avLst/>
          </a:prstGeom>
          <a:noFill/>
          <a:ln>
            <a:noFill/>
          </a:ln>
        </p:spPr>
      </p:pic>
      <p:cxnSp>
        <p:nvCxnSpPr>
          <p:cNvPr id="1367" name="Google Shape;1367;gd5be30c990_0_3072"/>
          <p:cNvCxnSpPr>
            <a:stCxn id="1349" idx="6"/>
            <a:endCxn id="1355" idx="2"/>
          </p:cNvCxnSpPr>
          <p:nvPr/>
        </p:nvCxnSpPr>
        <p:spPr>
          <a:xfrm>
            <a:off x="3089300" y="3335350"/>
            <a:ext cx="1914600" cy="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68" name="Google Shape;1368;gd5be30c990_0_3072"/>
          <p:cNvCxnSpPr>
            <a:stCxn id="1349" idx="6"/>
            <a:endCxn id="1357" idx="1"/>
          </p:cNvCxnSpPr>
          <p:nvPr/>
        </p:nvCxnSpPr>
        <p:spPr>
          <a:xfrm>
            <a:off x="3089300" y="3335350"/>
            <a:ext cx="2000400" cy="8178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69" name="Google Shape;1369;gd5be30c990_0_3072"/>
          <p:cNvCxnSpPr>
            <a:stCxn id="1349" idx="6"/>
            <a:endCxn id="1359" idx="1"/>
          </p:cNvCxnSpPr>
          <p:nvPr/>
        </p:nvCxnSpPr>
        <p:spPr>
          <a:xfrm>
            <a:off x="3089300" y="3335350"/>
            <a:ext cx="2000400" cy="18513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70" name="Google Shape;1370;gd5be30c990_0_3072"/>
          <p:cNvCxnSpPr>
            <a:stCxn id="1351" idx="6"/>
            <a:endCxn id="1355" idx="2"/>
          </p:cNvCxnSpPr>
          <p:nvPr/>
        </p:nvCxnSpPr>
        <p:spPr>
          <a:xfrm rot="10800000" flipH="1">
            <a:off x="3089300" y="3335475"/>
            <a:ext cx="1914600" cy="10254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71" name="Google Shape;1371;gd5be30c990_0_3072"/>
          <p:cNvCxnSpPr>
            <a:stCxn id="1351" idx="6"/>
            <a:endCxn id="1357" idx="2"/>
          </p:cNvCxnSpPr>
          <p:nvPr/>
        </p:nvCxnSpPr>
        <p:spPr>
          <a:xfrm>
            <a:off x="3089300" y="4360875"/>
            <a:ext cx="1914600" cy="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72" name="Google Shape;1372;gd5be30c990_0_3072"/>
          <p:cNvCxnSpPr>
            <a:stCxn id="1353" idx="6"/>
          </p:cNvCxnSpPr>
          <p:nvPr/>
        </p:nvCxnSpPr>
        <p:spPr>
          <a:xfrm>
            <a:off x="3089300" y="5394338"/>
            <a:ext cx="1914600" cy="1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73" name="Google Shape;1373;gd5be30c990_0_3072"/>
          <p:cNvCxnSpPr>
            <a:stCxn id="1353" idx="6"/>
            <a:endCxn id="1355" idx="3"/>
          </p:cNvCxnSpPr>
          <p:nvPr/>
        </p:nvCxnSpPr>
        <p:spPr>
          <a:xfrm rot="10800000" flipH="1">
            <a:off x="3089300" y="3543038"/>
            <a:ext cx="2000400" cy="18513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74" name="Google Shape;1374;gd5be30c990_0_3072"/>
          <p:cNvCxnSpPr>
            <a:endCxn id="1349" idx="2"/>
          </p:cNvCxnSpPr>
          <p:nvPr/>
        </p:nvCxnSpPr>
        <p:spPr>
          <a:xfrm>
            <a:off x="1247900" y="3257650"/>
            <a:ext cx="1254000" cy="777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75" name="Google Shape;1375;gd5be30c990_0_3072"/>
          <p:cNvCxnSpPr>
            <a:endCxn id="1351" idx="1"/>
          </p:cNvCxnSpPr>
          <p:nvPr/>
        </p:nvCxnSpPr>
        <p:spPr>
          <a:xfrm>
            <a:off x="1246623" y="3257698"/>
            <a:ext cx="1341300" cy="895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76" name="Google Shape;1376;gd5be30c990_0_3072"/>
          <p:cNvCxnSpPr>
            <a:endCxn id="1353" idx="1"/>
          </p:cNvCxnSpPr>
          <p:nvPr/>
        </p:nvCxnSpPr>
        <p:spPr>
          <a:xfrm>
            <a:off x="1246623" y="3257961"/>
            <a:ext cx="1341300" cy="19287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77" name="Google Shape;1377;gd5be30c990_0_3072"/>
          <p:cNvCxnSpPr>
            <a:endCxn id="1349" idx="2"/>
          </p:cNvCxnSpPr>
          <p:nvPr/>
        </p:nvCxnSpPr>
        <p:spPr>
          <a:xfrm rot="10800000" flipH="1">
            <a:off x="1241300" y="3335350"/>
            <a:ext cx="1260600" cy="625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78" name="Google Shape;1378;gd5be30c990_0_3072"/>
          <p:cNvCxnSpPr>
            <a:endCxn id="1351" idx="2"/>
          </p:cNvCxnSpPr>
          <p:nvPr/>
        </p:nvCxnSpPr>
        <p:spPr>
          <a:xfrm>
            <a:off x="1241300" y="3960675"/>
            <a:ext cx="1260600" cy="4002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79" name="Google Shape;1379;gd5be30c990_0_3072"/>
          <p:cNvCxnSpPr>
            <a:endCxn id="1353" idx="2"/>
          </p:cNvCxnSpPr>
          <p:nvPr/>
        </p:nvCxnSpPr>
        <p:spPr>
          <a:xfrm>
            <a:off x="1241300" y="3960938"/>
            <a:ext cx="1260600" cy="14334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80" name="Google Shape;1380;gd5be30c990_0_3072"/>
          <p:cNvCxnSpPr>
            <a:endCxn id="1349" idx="3"/>
          </p:cNvCxnSpPr>
          <p:nvPr/>
        </p:nvCxnSpPr>
        <p:spPr>
          <a:xfrm rot="10800000" flipH="1">
            <a:off x="1221123" y="3543027"/>
            <a:ext cx="1366800" cy="11478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81" name="Google Shape;1381;gd5be30c990_0_3072"/>
          <p:cNvCxnSpPr>
            <a:endCxn id="1351" idx="2"/>
          </p:cNvCxnSpPr>
          <p:nvPr/>
        </p:nvCxnSpPr>
        <p:spPr>
          <a:xfrm rot="10800000" flipH="1">
            <a:off x="1222400" y="4360875"/>
            <a:ext cx="1279500" cy="3303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82" name="Google Shape;1382;gd5be30c990_0_3072"/>
          <p:cNvCxnSpPr>
            <a:endCxn id="1353" idx="2"/>
          </p:cNvCxnSpPr>
          <p:nvPr/>
        </p:nvCxnSpPr>
        <p:spPr>
          <a:xfrm rot="10800000" flipH="1">
            <a:off x="1220900" y="5394338"/>
            <a:ext cx="1281000" cy="969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83" name="Google Shape;1383;gd5be30c990_0_3072"/>
          <p:cNvCxnSpPr>
            <a:endCxn id="1351" idx="3"/>
          </p:cNvCxnSpPr>
          <p:nvPr/>
        </p:nvCxnSpPr>
        <p:spPr>
          <a:xfrm rot="10800000" flipH="1">
            <a:off x="1219623" y="4568552"/>
            <a:ext cx="1368300" cy="9222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84" name="Google Shape;1384;gd5be30c990_0_3072"/>
          <p:cNvCxnSpPr>
            <a:endCxn id="1353" idx="2"/>
          </p:cNvCxnSpPr>
          <p:nvPr/>
        </p:nvCxnSpPr>
        <p:spPr>
          <a:xfrm>
            <a:off x="1222400" y="4691138"/>
            <a:ext cx="1279500" cy="7032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85" name="Google Shape;1385;gd5be30c990_0_3072"/>
          <p:cNvCxnSpPr>
            <a:endCxn id="1349" idx="3"/>
          </p:cNvCxnSpPr>
          <p:nvPr/>
        </p:nvCxnSpPr>
        <p:spPr>
          <a:xfrm rot="10800000" flipH="1">
            <a:off x="1219623" y="3543027"/>
            <a:ext cx="1368300" cy="19479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86" name="Google Shape;1386;gd5be30c990_0_3072"/>
          <p:cNvCxnSpPr>
            <a:endCxn id="1361" idx="3"/>
          </p:cNvCxnSpPr>
          <p:nvPr/>
        </p:nvCxnSpPr>
        <p:spPr>
          <a:xfrm rot="10800000" flipH="1">
            <a:off x="5591411" y="4568552"/>
            <a:ext cx="1773300" cy="8256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87" name="Google Shape;1387;gd5be30c990_0_3072"/>
          <p:cNvCxnSpPr>
            <a:stCxn id="1357" idx="6"/>
            <a:endCxn id="1361" idx="2"/>
          </p:cNvCxnSpPr>
          <p:nvPr/>
        </p:nvCxnSpPr>
        <p:spPr>
          <a:xfrm>
            <a:off x="5591200" y="4360875"/>
            <a:ext cx="1687500" cy="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88" name="Google Shape;1388;gd5be30c990_0_3072"/>
          <p:cNvCxnSpPr>
            <a:stCxn id="1355" idx="6"/>
            <a:endCxn id="1361" idx="1"/>
          </p:cNvCxnSpPr>
          <p:nvPr/>
        </p:nvCxnSpPr>
        <p:spPr>
          <a:xfrm>
            <a:off x="5591200" y="3335350"/>
            <a:ext cx="1773600" cy="8178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389" name="Google Shape;1389;gd5be30c990_0_3072"/>
          <p:cNvCxnSpPr>
            <a:stCxn id="1361" idx="6"/>
          </p:cNvCxnSpPr>
          <p:nvPr/>
        </p:nvCxnSpPr>
        <p:spPr>
          <a:xfrm>
            <a:off x="7866088" y="4360875"/>
            <a:ext cx="303300" cy="33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pic>
        <p:nvPicPr>
          <p:cNvPr id="1390" name="Google Shape;1390;gd5be30c990_0_3072" descr="latex-image-1.pdf"/>
          <p:cNvPicPr preferRelativeResize="0"/>
          <p:nvPr/>
        </p:nvPicPr>
        <p:blipFill rotWithShape="1">
          <a:blip r:embed="rId7">
            <a:alphaModFix/>
          </a:blip>
          <a:srcRect/>
          <a:stretch/>
        </p:blipFill>
        <p:spPr>
          <a:xfrm>
            <a:off x="2071688" y="3008313"/>
            <a:ext cx="444500" cy="393700"/>
          </a:xfrm>
          <a:prstGeom prst="rect">
            <a:avLst/>
          </a:prstGeom>
          <a:noFill/>
          <a:ln>
            <a:noFill/>
          </a:ln>
        </p:spPr>
      </p:pic>
      <p:pic>
        <p:nvPicPr>
          <p:cNvPr id="1391" name="Google Shape;1391;gd5be30c990_0_3072" descr="latex-image-1.pdf"/>
          <p:cNvPicPr preferRelativeResize="0"/>
          <p:nvPr/>
        </p:nvPicPr>
        <p:blipFill rotWithShape="1">
          <a:blip r:embed="rId8">
            <a:alphaModFix/>
          </a:blip>
          <a:srcRect/>
          <a:stretch/>
        </p:blipFill>
        <p:spPr>
          <a:xfrm>
            <a:off x="2157413" y="3835400"/>
            <a:ext cx="444500" cy="393700"/>
          </a:xfrm>
          <a:prstGeom prst="rect">
            <a:avLst/>
          </a:prstGeom>
          <a:noFill/>
          <a:ln>
            <a:noFill/>
          </a:ln>
        </p:spPr>
      </p:pic>
      <p:pic>
        <p:nvPicPr>
          <p:cNvPr id="1392" name="Google Shape;1392;gd5be30c990_0_3072" descr="latex-image-1.pdf"/>
          <p:cNvPicPr preferRelativeResize="0"/>
          <p:nvPr/>
        </p:nvPicPr>
        <p:blipFill rotWithShape="1">
          <a:blip r:embed="rId9">
            <a:alphaModFix/>
          </a:blip>
          <a:srcRect/>
          <a:stretch/>
        </p:blipFill>
        <p:spPr>
          <a:xfrm>
            <a:off x="2022475" y="4883150"/>
            <a:ext cx="444500" cy="393700"/>
          </a:xfrm>
          <a:prstGeom prst="rect">
            <a:avLst/>
          </a:prstGeom>
          <a:noFill/>
          <a:ln>
            <a:noFill/>
          </a:ln>
        </p:spPr>
      </p:pic>
      <p:pic>
        <p:nvPicPr>
          <p:cNvPr id="1393" name="Google Shape;1393;gd5be30c990_0_3072" descr="latex-image-1.pdf"/>
          <p:cNvPicPr preferRelativeResize="0"/>
          <p:nvPr/>
        </p:nvPicPr>
        <p:blipFill rotWithShape="1">
          <a:blip r:embed="rId10">
            <a:alphaModFix/>
          </a:blip>
          <a:srcRect/>
          <a:stretch/>
        </p:blipFill>
        <p:spPr>
          <a:xfrm>
            <a:off x="4513263" y="4945063"/>
            <a:ext cx="444500" cy="393700"/>
          </a:xfrm>
          <a:prstGeom prst="rect">
            <a:avLst/>
          </a:prstGeom>
          <a:noFill/>
          <a:ln>
            <a:noFill/>
          </a:ln>
        </p:spPr>
      </p:pic>
      <p:pic>
        <p:nvPicPr>
          <p:cNvPr id="1394" name="Google Shape;1394;gd5be30c990_0_3072" descr="latex-image-1.pdf"/>
          <p:cNvPicPr preferRelativeResize="0"/>
          <p:nvPr/>
        </p:nvPicPr>
        <p:blipFill rotWithShape="1">
          <a:blip r:embed="rId11">
            <a:alphaModFix/>
          </a:blip>
          <a:srcRect/>
          <a:stretch/>
        </p:blipFill>
        <p:spPr>
          <a:xfrm>
            <a:off x="4500563" y="4117975"/>
            <a:ext cx="444500" cy="393700"/>
          </a:xfrm>
          <a:prstGeom prst="rect">
            <a:avLst/>
          </a:prstGeom>
          <a:noFill/>
          <a:ln>
            <a:noFill/>
          </a:ln>
        </p:spPr>
      </p:pic>
      <p:pic>
        <p:nvPicPr>
          <p:cNvPr id="1395" name="Google Shape;1395;gd5be30c990_0_3072" descr="latex-image-1.pdf"/>
          <p:cNvPicPr preferRelativeResize="0"/>
          <p:nvPr/>
        </p:nvPicPr>
        <p:blipFill rotWithShape="1">
          <a:blip r:embed="rId12">
            <a:alphaModFix/>
          </a:blip>
          <a:srcRect/>
          <a:stretch/>
        </p:blipFill>
        <p:spPr>
          <a:xfrm>
            <a:off x="4537075" y="2971800"/>
            <a:ext cx="444500" cy="393700"/>
          </a:xfrm>
          <a:prstGeom prst="rect">
            <a:avLst/>
          </a:prstGeom>
          <a:noFill/>
          <a:ln>
            <a:noFill/>
          </a:ln>
        </p:spPr>
      </p:pic>
      <p:pic>
        <p:nvPicPr>
          <p:cNvPr id="1396" name="Google Shape;1396;gd5be30c990_0_3072" descr="latex-image-1.pdf"/>
          <p:cNvPicPr preferRelativeResize="0"/>
          <p:nvPr/>
        </p:nvPicPr>
        <p:blipFill rotWithShape="1">
          <a:blip r:embed="rId13">
            <a:alphaModFix/>
          </a:blip>
          <a:srcRect/>
          <a:stretch/>
        </p:blipFill>
        <p:spPr>
          <a:xfrm>
            <a:off x="6683375" y="3527425"/>
            <a:ext cx="444500" cy="317500"/>
          </a:xfrm>
          <a:prstGeom prst="rect">
            <a:avLst/>
          </a:prstGeom>
          <a:noFill/>
          <a:ln>
            <a:noFill/>
          </a:ln>
        </p:spPr>
      </p:pic>
      <p:pic>
        <p:nvPicPr>
          <p:cNvPr id="1397" name="Google Shape;1397;gd5be30c990_0_3072" descr="latex-image-1.pdf"/>
          <p:cNvPicPr preferRelativeResize="0"/>
          <p:nvPr/>
        </p:nvPicPr>
        <p:blipFill rotWithShape="1">
          <a:blip r:embed="rId14">
            <a:alphaModFix/>
          </a:blip>
          <a:srcRect/>
          <a:stretch/>
        </p:blipFill>
        <p:spPr>
          <a:xfrm>
            <a:off x="6608763" y="4033838"/>
            <a:ext cx="444500" cy="317500"/>
          </a:xfrm>
          <a:prstGeom prst="rect">
            <a:avLst/>
          </a:prstGeom>
          <a:noFill/>
          <a:ln>
            <a:noFill/>
          </a:ln>
        </p:spPr>
      </p:pic>
      <p:pic>
        <p:nvPicPr>
          <p:cNvPr id="1398" name="Google Shape;1398;gd5be30c990_0_3072" descr="latex-image-1.pdf"/>
          <p:cNvPicPr preferRelativeResize="0"/>
          <p:nvPr/>
        </p:nvPicPr>
        <p:blipFill rotWithShape="1">
          <a:blip r:embed="rId15">
            <a:alphaModFix/>
          </a:blip>
          <a:srcRect/>
          <a:stretch/>
        </p:blipFill>
        <p:spPr>
          <a:xfrm>
            <a:off x="6534150" y="4476750"/>
            <a:ext cx="444500" cy="317500"/>
          </a:xfrm>
          <a:prstGeom prst="rect">
            <a:avLst/>
          </a:prstGeom>
          <a:noFill/>
          <a:ln>
            <a:noFill/>
          </a:ln>
        </p:spPr>
      </p:pic>
      <p:cxnSp>
        <p:nvCxnSpPr>
          <p:cNvPr id="1399" name="Google Shape;1399;gd5be30c990_0_3072"/>
          <p:cNvCxnSpPr/>
          <p:nvPr/>
        </p:nvCxnSpPr>
        <p:spPr>
          <a:xfrm>
            <a:off x="3089275" y="4361614"/>
            <a:ext cx="1914600" cy="10335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00" name="Google Shape;1400;gd5be30c990_0_3072"/>
          <p:cNvCxnSpPr/>
          <p:nvPr/>
        </p:nvCxnSpPr>
        <p:spPr>
          <a:xfrm rot="10800000" flipH="1">
            <a:off x="3089275" y="4568725"/>
            <a:ext cx="2000400" cy="825600"/>
          </a:xfrm>
          <a:prstGeom prst="straightConnector1">
            <a:avLst/>
          </a:prstGeom>
          <a:noFill/>
          <a:ln w="19050" cap="flat" cmpd="sng">
            <a:solidFill>
              <a:schemeClr val="accent3"/>
            </a:solidFill>
            <a:prstDash val="solid"/>
            <a:round/>
            <a:headEnd type="none" w="sm" len="sm"/>
            <a:tailEnd type="stealth" w="med" len="med"/>
          </a:ln>
          <a:effectLst>
            <a:outerShdw blurRad="38100" dist="30000" dir="5400000" rotWithShape="0">
              <a:srgbClr val="000000">
                <a:alpha val="44310"/>
              </a:srgbClr>
            </a:outerShdw>
          </a:effectLst>
        </p:spPr>
      </p:cxnSp>
      <p:pic>
        <p:nvPicPr>
          <p:cNvPr id="1401" name="Google Shape;1401;gd5be30c990_0_3072" descr="latex-image-1.pdf"/>
          <p:cNvPicPr preferRelativeResize="0"/>
          <p:nvPr/>
        </p:nvPicPr>
        <p:blipFill rotWithShape="1">
          <a:blip r:embed="rId16">
            <a:alphaModFix/>
          </a:blip>
          <a:srcRect/>
          <a:stretch/>
        </p:blipFill>
        <p:spPr>
          <a:xfrm>
            <a:off x="8240713" y="4179950"/>
            <a:ext cx="850900" cy="381000"/>
          </a:xfrm>
          <a:prstGeom prst="rect">
            <a:avLst/>
          </a:prstGeom>
          <a:noFill/>
          <a:ln>
            <a:noFill/>
          </a:ln>
        </p:spPr>
      </p:pic>
    </p:spTree>
    <p:extLst>
      <p:ext uri="{BB962C8B-B14F-4D97-AF65-F5344CB8AC3E}">
        <p14:creationId xmlns:p14="http://schemas.microsoft.com/office/powerpoint/2010/main" val="2065669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8"/>
          <p:cNvSpPr txBox="1">
            <a:spLocks noGrp="1"/>
          </p:cNvSpPr>
          <p:nvPr>
            <p:ph type="title"/>
          </p:nvPr>
        </p:nvSpPr>
        <p:spPr>
          <a:xfrm>
            <a:off x="496078" y="228600"/>
            <a:ext cx="81534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i="0" u="none" strike="noStrike">
                <a:latin typeface="Times New Roman"/>
                <a:ea typeface="Times New Roman"/>
                <a:cs typeface="Times New Roman"/>
                <a:sym typeface="Times New Roman"/>
              </a:rPr>
              <a:t>Deep Neural Network</a:t>
            </a:r>
            <a:endParaRPr sz="2800" b="1">
              <a:latin typeface="Times New Roman"/>
              <a:ea typeface="Times New Roman"/>
              <a:cs typeface="Times New Roman"/>
              <a:sym typeface="Times New Roman"/>
            </a:endParaRPr>
          </a:p>
        </p:txBody>
      </p:sp>
      <p:sp>
        <p:nvSpPr>
          <p:cNvPr id="280" name="Google Shape;280;p8"/>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7</a:t>
            </a:fld>
            <a:endParaRPr/>
          </a:p>
        </p:txBody>
      </p:sp>
      <p:sp>
        <p:nvSpPr>
          <p:cNvPr id="281" name="Google Shape;281;p8"/>
          <p:cNvSpPr txBox="1"/>
          <p:nvPr/>
        </p:nvSpPr>
        <p:spPr>
          <a:xfrm>
            <a:off x="349774" y="6096000"/>
            <a:ext cx="87615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highlight>
                  <a:srgbClr val="FFFF00"/>
                </a:highlight>
                <a:latin typeface="Times New Roman"/>
                <a:ea typeface="Times New Roman"/>
                <a:cs typeface="Times New Roman"/>
                <a:sym typeface="Times New Roman"/>
              </a:rPr>
              <a:t>Machine learning with neural networks An introduction for scientists and engineers, Bernhard Mehlig (page no.130)</a:t>
            </a:r>
            <a:endParaRPr sz="1400" b="0" i="0" u="none" strike="noStrike" cap="none">
              <a:solidFill>
                <a:schemeClr val="dk1"/>
              </a:solidFill>
              <a:highlight>
                <a:srgbClr val="FFFF00"/>
              </a:highlight>
              <a:latin typeface="Arial"/>
              <a:ea typeface="Arial"/>
              <a:cs typeface="Arial"/>
              <a:sym typeface="Arial"/>
            </a:endParaRPr>
          </a:p>
        </p:txBody>
      </p:sp>
      <p:pic>
        <p:nvPicPr>
          <p:cNvPr id="282" name="Google Shape;282;p8"/>
          <p:cNvPicPr preferRelativeResize="0"/>
          <p:nvPr/>
        </p:nvPicPr>
        <p:blipFill rotWithShape="1">
          <a:blip r:embed="rId3">
            <a:alphaModFix/>
          </a:blip>
          <a:srcRect/>
          <a:stretch/>
        </p:blipFill>
        <p:spPr>
          <a:xfrm>
            <a:off x="1219200" y="1752600"/>
            <a:ext cx="6400800" cy="3660458"/>
          </a:xfrm>
          <a:prstGeom prst="rect">
            <a:avLst/>
          </a:prstGeom>
          <a:noFill/>
          <a:ln>
            <a:noFill/>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gd5be30c990_0_3131"/>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Error Backpropagation</a:t>
            </a:r>
            <a:endParaRPr>
              <a:latin typeface="Times New Roman"/>
              <a:ea typeface="Times New Roman"/>
              <a:cs typeface="Times New Roman"/>
              <a:sym typeface="Times New Roman"/>
            </a:endParaRPr>
          </a:p>
        </p:txBody>
      </p:sp>
      <p:sp>
        <p:nvSpPr>
          <p:cNvPr id="1408" name="Google Shape;1408;gd5be30c990_0_3131"/>
          <p:cNvSpPr txBox="1">
            <a:spLocks noGrp="1"/>
          </p:cNvSpPr>
          <p:nvPr>
            <p:ph type="body" idx="1"/>
          </p:nvPr>
        </p:nvSpPr>
        <p:spPr>
          <a:xfrm>
            <a:off x="612775" y="1600200"/>
            <a:ext cx="8153400" cy="4495800"/>
          </a:xfrm>
          <a:prstGeom prst="rect">
            <a:avLst/>
          </a:prstGeom>
          <a:noFill/>
          <a:ln>
            <a:noFill/>
          </a:ln>
        </p:spPr>
        <p:txBody>
          <a:bodyPr spcFirstLastPara="1" wrap="square" lIns="91425" tIns="45700" rIns="91425" bIns="45700" anchor="t" anchorCtr="0">
            <a:noAutofit/>
          </a:bodyPr>
          <a:lstStyle/>
          <a:p>
            <a:pPr marL="319087" lvl="0" indent="-319087" algn="l" rtl="0">
              <a:lnSpc>
                <a:spcPct val="100000"/>
              </a:lnSpc>
              <a:spcBef>
                <a:spcPts val="0"/>
              </a:spcBef>
              <a:spcAft>
                <a:spcPts val="0"/>
              </a:spcAft>
              <a:buSzPts val="1740"/>
              <a:buChar char="◻"/>
            </a:pPr>
            <a:r>
              <a:rPr lang="en-US">
                <a:latin typeface="Times New Roman"/>
                <a:ea typeface="Times New Roman"/>
                <a:cs typeface="Times New Roman"/>
                <a:sym typeface="Times New Roman"/>
              </a:rPr>
              <a:t>Introduce variables over the neural network</a:t>
            </a:r>
            <a:endParaRPr>
              <a:latin typeface="Times New Roman"/>
              <a:ea typeface="Times New Roman"/>
              <a:cs typeface="Times New Roman"/>
              <a:sym typeface="Times New Roman"/>
            </a:endParaRPr>
          </a:p>
        </p:txBody>
      </p:sp>
      <p:sp>
        <p:nvSpPr>
          <p:cNvPr id="1409" name="Google Shape;1409;gd5be30c990_0_3131"/>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70</a:t>
            </a:fld>
            <a:endParaRPr sz="1200" b="1">
              <a:solidFill>
                <a:srgbClr val="FFFFFF"/>
              </a:solidFill>
              <a:latin typeface="Twentieth Century"/>
              <a:ea typeface="Twentieth Century"/>
              <a:cs typeface="Twentieth Century"/>
              <a:sym typeface="Twentieth Century"/>
            </a:endParaRPr>
          </a:p>
        </p:txBody>
      </p:sp>
      <p:pic>
        <p:nvPicPr>
          <p:cNvPr id="1410" name="Google Shape;1410;gd5be30c990_0_3131" descr="latex-image-1.pdf"/>
          <p:cNvPicPr preferRelativeResize="0"/>
          <p:nvPr/>
        </p:nvPicPr>
        <p:blipFill rotWithShape="1">
          <a:blip r:embed="rId3">
            <a:alphaModFix/>
          </a:blip>
          <a:srcRect/>
          <a:stretch/>
        </p:blipFill>
        <p:spPr>
          <a:xfrm>
            <a:off x="674688" y="4025900"/>
            <a:ext cx="279400" cy="190500"/>
          </a:xfrm>
          <a:prstGeom prst="rect">
            <a:avLst/>
          </a:prstGeom>
          <a:noFill/>
          <a:ln>
            <a:noFill/>
          </a:ln>
        </p:spPr>
      </p:pic>
      <p:pic>
        <p:nvPicPr>
          <p:cNvPr id="1411" name="Google Shape;1411;gd5be30c990_0_3131" descr="latex-image-1.pdf"/>
          <p:cNvPicPr preferRelativeResize="0"/>
          <p:nvPr/>
        </p:nvPicPr>
        <p:blipFill rotWithShape="1">
          <a:blip r:embed="rId4">
            <a:alphaModFix/>
          </a:blip>
          <a:srcRect/>
          <a:stretch/>
        </p:blipFill>
        <p:spPr>
          <a:xfrm>
            <a:off x="681038" y="4729163"/>
            <a:ext cx="266700" cy="190500"/>
          </a:xfrm>
          <a:prstGeom prst="rect">
            <a:avLst/>
          </a:prstGeom>
          <a:noFill/>
          <a:ln>
            <a:noFill/>
          </a:ln>
        </p:spPr>
      </p:pic>
      <p:pic>
        <p:nvPicPr>
          <p:cNvPr id="1412" name="Google Shape;1412;gd5be30c990_0_3131" descr="latex-image-1.pdf"/>
          <p:cNvPicPr preferRelativeResize="0"/>
          <p:nvPr/>
        </p:nvPicPr>
        <p:blipFill rotWithShape="1">
          <a:blip r:embed="rId5">
            <a:alphaModFix/>
          </a:blip>
          <a:srcRect/>
          <a:stretch/>
        </p:blipFill>
        <p:spPr>
          <a:xfrm>
            <a:off x="649288" y="5459413"/>
            <a:ext cx="279400" cy="190500"/>
          </a:xfrm>
          <a:prstGeom prst="rect">
            <a:avLst/>
          </a:prstGeom>
          <a:noFill/>
          <a:ln>
            <a:noFill/>
          </a:ln>
        </p:spPr>
      </p:pic>
      <p:pic>
        <p:nvPicPr>
          <p:cNvPr id="1413" name="Google Shape;1413;gd5be30c990_0_3131" descr="latex-image-1.pdf"/>
          <p:cNvPicPr preferRelativeResize="0"/>
          <p:nvPr/>
        </p:nvPicPr>
        <p:blipFill rotWithShape="1">
          <a:blip r:embed="rId6">
            <a:alphaModFix/>
          </a:blip>
          <a:srcRect/>
          <a:stretch/>
        </p:blipFill>
        <p:spPr>
          <a:xfrm>
            <a:off x="571500" y="6259513"/>
            <a:ext cx="355600" cy="190500"/>
          </a:xfrm>
          <a:prstGeom prst="rect">
            <a:avLst/>
          </a:prstGeom>
          <a:noFill/>
          <a:ln>
            <a:noFill/>
          </a:ln>
        </p:spPr>
      </p:pic>
      <p:cxnSp>
        <p:nvCxnSpPr>
          <p:cNvPr id="1414" name="Google Shape;1414;gd5be30c990_0_3131"/>
          <p:cNvCxnSpPr/>
          <p:nvPr/>
        </p:nvCxnSpPr>
        <p:spPr>
          <a:xfrm>
            <a:off x="2795588" y="4198938"/>
            <a:ext cx="19146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15" name="Google Shape;1415;gd5be30c990_0_3131"/>
          <p:cNvCxnSpPr/>
          <p:nvPr/>
        </p:nvCxnSpPr>
        <p:spPr>
          <a:xfrm>
            <a:off x="2795588" y="4198938"/>
            <a:ext cx="2000400" cy="817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16" name="Google Shape;1416;gd5be30c990_0_3131"/>
          <p:cNvCxnSpPr/>
          <p:nvPr/>
        </p:nvCxnSpPr>
        <p:spPr>
          <a:xfrm>
            <a:off x="2795588" y="4198938"/>
            <a:ext cx="2000400" cy="18510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17" name="Google Shape;1417;gd5be30c990_0_3131"/>
          <p:cNvCxnSpPr/>
          <p:nvPr/>
        </p:nvCxnSpPr>
        <p:spPr>
          <a:xfrm rot="10800000" flipH="1">
            <a:off x="2795588" y="4199063"/>
            <a:ext cx="1914600" cy="10254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18" name="Google Shape;1418;gd5be30c990_0_3131"/>
          <p:cNvCxnSpPr/>
          <p:nvPr/>
        </p:nvCxnSpPr>
        <p:spPr>
          <a:xfrm>
            <a:off x="2795588" y="5224463"/>
            <a:ext cx="19146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19" name="Google Shape;1419;gd5be30c990_0_3131"/>
          <p:cNvCxnSpPr/>
          <p:nvPr/>
        </p:nvCxnSpPr>
        <p:spPr>
          <a:xfrm>
            <a:off x="2795588" y="5224463"/>
            <a:ext cx="1914600" cy="1033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20" name="Google Shape;1420;gd5be30c990_0_3131"/>
          <p:cNvCxnSpPr/>
          <p:nvPr/>
        </p:nvCxnSpPr>
        <p:spPr>
          <a:xfrm>
            <a:off x="2795588" y="6257925"/>
            <a:ext cx="19146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21" name="Google Shape;1421;gd5be30c990_0_3131"/>
          <p:cNvCxnSpPr/>
          <p:nvPr/>
        </p:nvCxnSpPr>
        <p:spPr>
          <a:xfrm rot="10800000" flipH="1">
            <a:off x="2795588" y="5432325"/>
            <a:ext cx="2000400" cy="8256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22" name="Google Shape;1422;gd5be30c990_0_3131"/>
          <p:cNvCxnSpPr/>
          <p:nvPr/>
        </p:nvCxnSpPr>
        <p:spPr>
          <a:xfrm rot="10800000" flipH="1">
            <a:off x="2795588" y="4406925"/>
            <a:ext cx="2000400" cy="18510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23" name="Google Shape;1423;gd5be30c990_0_3131"/>
          <p:cNvCxnSpPr/>
          <p:nvPr/>
        </p:nvCxnSpPr>
        <p:spPr>
          <a:xfrm>
            <a:off x="954088" y="4121150"/>
            <a:ext cx="1254000" cy="777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24" name="Google Shape;1424;gd5be30c990_0_3131"/>
          <p:cNvCxnSpPr/>
          <p:nvPr/>
        </p:nvCxnSpPr>
        <p:spPr>
          <a:xfrm>
            <a:off x="954088" y="4121150"/>
            <a:ext cx="1341300" cy="895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25" name="Google Shape;1425;gd5be30c990_0_3131"/>
          <p:cNvCxnSpPr/>
          <p:nvPr/>
        </p:nvCxnSpPr>
        <p:spPr>
          <a:xfrm>
            <a:off x="954088" y="4121150"/>
            <a:ext cx="1341300" cy="19287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26" name="Google Shape;1426;gd5be30c990_0_3131"/>
          <p:cNvCxnSpPr/>
          <p:nvPr/>
        </p:nvCxnSpPr>
        <p:spPr>
          <a:xfrm rot="10800000" flipH="1">
            <a:off x="947738" y="4198913"/>
            <a:ext cx="1260600" cy="625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27" name="Google Shape;1427;gd5be30c990_0_3131"/>
          <p:cNvCxnSpPr/>
          <p:nvPr/>
        </p:nvCxnSpPr>
        <p:spPr>
          <a:xfrm>
            <a:off x="947738" y="4824413"/>
            <a:ext cx="1260600" cy="4002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28" name="Google Shape;1428;gd5be30c990_0_3131"/>
          <p:cNvCxnSpPr/>
          <p:nvPr/>
        </p:nvCxnSpPr>
        <p:spPr>
          <a:xfrm>
            <a:off x="947738" y="4824413"/>
            <a:ext cx="1260600" cy="14334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29" name="Google Shape;1429;gd5be30c990_0_3131"/>
          <p:cNvCxnSpPr/>
          <p:nvPr/>
        </p:nvCxnSpPr>
        <p:spPr>
          <a:xfrm rot="10800000" flipH="1">
            <a:off x="928688" y="4406863"/>
            <a:ext cx="1366800" cy="11478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30" name="Google Shape;1430;gd5be30c990_0_3131"/>
          <p:cNvCxnSpPr/>
          <p:nvPr/>
        </p:nvCxnSpPr>
        <p:spPr>
          <a:xfrm rot="10800000" flipH="1">
            <a:off x="928688" y="5224363"/>
            <a:ext cx="1279500" cy="3303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31" name="Google Shape;1431;gd5be30c990_0_3131"/>
          <p:cNvCxnSpPr/>
          <p:nvPr/>
        </p:nvCxnSpPr>
        <p:spPr>
          <a:xfrm rot="10800000" flipH="1">
            <a:off x="927100" y="6257863"/>
            <a:ext cx="1281000" cy="969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32" name="Google Shape;1432;gd5be30c990_0_3131"/>
          <p:cNvCxnSpPr/>
          <p:nvPr/>
        </p:nvCxnSpPr>
        <p:spPr>
          <a:xfrm rot="10800000" flipH="1">
            <a:off x="927100" y="5432563"/>
            <a:ext cx="1368300" cy="9222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33" name="Google Shape;1433;gd5be30c990_0_3131"/>
          <p:cNvCxnSpPr/>
          <p:nvPr/>
        </p:nvCxnSpPr>
        <p:spPr>
          <a:xfrm>
            <a:off x="928688" y="5554663"/>
            <a:ext cx="1279500" cy="7032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34" name="Google Shape;1434;gd5be30c990_0_3131"/>
          <p:cNvCxnSpPr/>
          <p:nvPr/>
        </p:nvCxnSpPr>
        <p:spPr>
          <a:xfrm rot="10800000" flipH="1">
            <a:off x="927100" y="4406863"/>
            <a:ext cx="1368300" cy="19479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35" name="Google Shape;1435;gd5be30c990_0_3131"/>
          <p:cNvCxnSpPr/>
          <p:nvPr/>
        </p:nvCxnSpPr>
        <p:spPr>
          <a:xfrm rot="10800000" flipH="1">
            <a:off x="5297488" y="5432325"/>
            <a:ext cx="1773300" cy="8256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36" name="Google Shape;1436;gd5be30c990_0_3131"/>
          <p:cNvCxnSpPr/>
          <p:nvPr/>
        </p:nvCxnSpPr>
        <p:spPr>
          <a:xfrm>
            <a:off x="5297488" y="5224463"/>
            <a:ext cx="16875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37" name="Google Shape;1437;gd5be30c990_0_3131"/>
          <p:cNvCxnSpPr/>
          <p:nvPr/>
        </p:nvCxnSpPr>
        <p:spPr>
          <a:xfrm>
            <a:off x="5297488" y="4198938"/>
            <a:ext cx="1773300" cy="817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38" name="Google Shape;1438;gd5be30c990_0_3131"/>
          <p:cNvCxnSpPr/>
          <p:nvPr/>
        </p:nvCxnSpPr>
        <p:spPr>
          <a:xfrm>
            <a:off x="7572375" y="5224463"/>
            <a:ext cx="303300" cy="33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pic>
        <p:nvPicPr>
          <p:cNvPr id="1439" name="Google Shape;1439;gd5be30c990_0_3131" descr="latex-image-1.pdf"/>
          <p:cNvPicPr preferRelativeResize="0"/>
          <p:nvPr/>
        </p:nvPicPr>
        <p:blipFill rotWithShape="1">
          <a:blip r:embed="rId7">
            <a:alphaModFix/>
          </a:blip>
          <a:srcRect/>
          <a:stretch/>
        </p:blipFill>
        <p:spPr>
          <a:xfrm>
            <a:off x="7886700" y="5038725"/>
            <a:ext cx="850900" cy="381000"/>
          </a:xfrm>
          <a:prstGeom prst="rect">
            <a:avLst/>
          </a:prstGeom>
          <a:noFill/>
          <a:ln>
            <a:noFill/>
          </a:ln>
        </p:spPr>
      </p:pic>
      <p:pic>
        <p:nvPicPr>
          <p:cNvPr id="1440" name="Google Shape;1440;gd5be30c990_0_3131" descr="latex-image-1.pdf"/>
          <p:cNvPicPr preferRelativeResize="0"/>
          <p:nvPr/>
        </p:nvPicPr>
        <p:blipFill rotWithShape="1">
          <a:blip r:embed="rId8">
            <a:alphaModFix/>
          </a:blip>
          <a:srcRect/>
          <a:stretch/>
        </p:blipFill>
        <p:spPr>
          <a:xfrm>
            <a:off x="2514600" y="2362200"/>
            <a:ext cx="3733800" cy="596900"/>
          </a:xfrm>
          <a:prstGeom prst="rect">
            <a:avLst/>
          </a:prstGeom>
          <a:noFill/>
          <a:ln w="9525" cap="flat" cmpd="sng">
            <a:solidFill>
              <a:srgbClr val="1A04BE"/>
            </a:solidFill>
            <a:prstDash val="solid"/>
            <a:miter lim="800000"/>
            <a:headEnd type="none" w="sm" len="sm"/>
            <a:tailEnd type="none" w="sm" len="sm"/>
          </a:ln>
        </p:spPr>
      </p:pic>
      <p:pic>
        <p:nvPicPr>
          <p:cNvPr id="1441" name="Google Shape;1441;gd5be30c990_0_3131" descr="latex-image-1.pdf"/>
          <p:cNvPicPr preferRelativeResize="0"/>
          <p:nvPr/>
        </p:nvPicPr>
        <p:blipFill rotWithShape="1">
          <a:blip r:embed="rId9">
            <a:alphaModFix/>
          </a:blip>
          <a:srcRect/>
          <a:stretch/>
        </p:blipFill>
        <p:spPr>
          <a:xfrm>
            <a:off x="1443038" y="3757613"/>
            <a:ext cx="393700" cy="228600"/>
          </a:xfrm>
          <a:prstGeom prst="rect">
            <a:avLst/>
          </a:prstGeom>
          <a:noFill/>
          <a:ln>
            <a:noFill/>
          </a:ln>
        </p:spPr>
      </p:pic>
      <p:pic>
        <p:nvPicPr>
          <p:cNvPr id="1442" name="Google Shape;1442;gd5be30c990_0_3131" descr="latex-image-1.pdf"/>
          <p:cNvPicPr preferRelativeResize="0"/>
          <p:nvPr/>
        </p:nvPicPr>
        <p:blipFill rotWithShape="1">
          <a:blip r:embed="rId10">
            <a:alphaModFix/>
          </a:blip>
          <a:srcRect/>
          <a:stretch/>
        </p:blipFill>
        <p:spPr>
          <a:xfrm>
            <a:off x="3502025" y="3708400"/>
            <a:ext cx="444500" cy="228600"/>
          </a:xfrm>
          <a:prstGeom prst="rect">
            <a:avLst/>
          </a:prstGeom>
          <a:noFill/>
          <a:ln>
            <a:noFill/>
          </a:ln>
        </p:spPr>
      </p:pic>
      <p:pic>
        <p:nvPicPr>
          <p:cNvPr id="1443" name="Google Shape;1443;gd5be30c990_0_3131" descr="latex-image-1.pdf"/>
          <p:cNvPicPr preferRelativeResize="0"/>
          <p:nvPr/>
        </p:nvPicPr>
        <p:blipFill rotWithShape="1">
          <a:blip r:embed="rId11">
            <a:alphaModFix/>
          </a:blip>
          <a:srcRect/>
          <a:stretch/>
        </p:blipFill>
        <p:spPr>
          <a:xfrm>
            <a:off x="6005513" y="4195763"/>
            <a:ext cx="419100" cy="190500"/>
          </a:xfrm>
          <a:prstGeom prst="rect">
            <a:avLst/>
          </a:prstGeom>
          <a:noFill/>
          <a:ln>
            <a:noFill/>
          </a:ln>
        </p:spPr>
      </p:pic>
      <p:sp>
        <p:nvSpPr>
          <p:cNvPr id="1444" name="Google Shape;1444;gd5be30c990_0_3131"/>
          <p:cNvSpPr/>
          <p:nvPr/>
        </p:nvSpPr>
        <p:spPr>
          <a:xfrm>
            <a:off x="2225007" y="5963343"/>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445" name="Google Shape;1445;gd5be30c990_0_3131"/>
          <p:cNvCxnSpPr/>
          <p:nvPr/>
        </p:nvCxnSpPr>
        <p:spPr>
          <a:xfrm rot="10800000" flipH="1">
            <a:off x="2287769" y="6080800"/>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446" name="Google Shape;1446;gd5be30c990_0_3131"/>
          <p:cNvSpPr/>
          <p:nvPr/>
        </p:nvSpPr>
        <p:spPr>
          <a:xfrm>
            <a:off x="2225007" y="4918218"/>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447" name="Google Shape;1447;gd5be30c990_0_3131"/>
          <p:cNvCxnSpPr/>
          <p:nvPr/>
        </p:nvCxnSpPr>
        <p:spPr>
          <a:xfrm rot="10800000" flipH="1">
            <a:off x="2287769" y="5035675"/>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448" name="Google Shape;1448;gd5be30c990_0_3131"/>
          <p:cNvSpPr/>
          <p:nvPr/>
        </p:nvSpPr>
        <p:spPr>
          <a:xfrm>
            <a:off x="2195619" y="3942701"/>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449" name="Google Shape;1449;gd5be30c990_0_3131"/>
          <p:cNvCxnSpPr/>
          <p:nvPr/>
        </p:nvCxnSpPr>
        <p:spPr>
          <a:xfrm rot="10800000" flipH="1">
            <a:off x="2258381" y="4060158"/>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450" name="Google Shape;1450;gd5be30c990_0_3131"/>
          <p:cNvSpPr/>
          <p:nvPr/>
        </p:nvSpPr>
        <p:spPr>
          <a:xfrm>
            <a:off x="4766363" y="3819543"/>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451" name="Google Shape;1451;gd5be30c990_0_3131"/>
          <p:cNvCxnSpPr/>
          <p:nvPr/>
        </p:nvCxnSpPr>
        <p:spPr>
          <a:xfrm rot="10800000" flipH="1">
            <a:off x="4829125" y="3937000"/>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452" name="Google Shape;1452;gd5be30c990_0_3131"/>
          <p:cNvSpPr/>
          <p:nvPr/>
        </p:nvSpPr>
        <p:spPr>
          <a:xfrm>
            <a:off x="4814775" y="4889358"/>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453" name="Google Shape;1453;gd5be30c990_0_3131"/>
          <p:cNvCxnSpPr/>
          <p:nvPr/>
        </p:nvCxnSpPr>
        <p:spPr>
          <a:xfrm rot="10800000" flipH="1">
            <a:off x="4877537" y="5006815"/>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454" name="Google Shape;1454;gd5be30c990_0_3131"/>
          <p:cNvSpPr/>
          <p:nvPr/>
        </p:nvSpPr>
        <p:spPr>
          <a:xfrm>
            <a:off x="4802075" y="5987241"/>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455" name="Google Shape;1455;gd5be30c990_0_3131"/>
          <p:cNvCxnSpPr/>
          <p:nvPr/>
        </p:nvCxnSpPr>
        <p:spPr>
          <a:xfrm rot="10800000" flipH="1">
            <a:off x="4864837" y="6104698"/>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456" name="Google Shape;1456;gd5be30c990_0_3131"/>
          <p:cNvSpPr/>
          <p:nvPr/>
        </p:nvSpPr>
        <p:spPr>
          <a:xfrm>
            <a:off x="7043069" y="4860163"/>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457" name="Google Shape;1457;gd5be30c990_0_3131"/>
          <p:cNvCxnSpPr/>
          <p:nvPr/>
        </p:nvCxnSpPr>
        <p:spPr>
          <a:xfrm rot="10800000" flipH="1">
            <a:off x="7105831" y="4977620"/>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Tree>
    <p:extLst>
      <p:ext uri="{BB962C8B-B14F-4D97-AF65-F5344CB8AC3E}">
        <p14:creationId xmlns:p14="http://schemas.microsoft.com/office/powerpoint/2010/main" val="36592411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62"/>
        <p:cNvGrpSpPr/>
        <p:nvPr/>
      </p:nvGrpSpPr>
      <p:grpSpPr>
        <a:xfrm>
          <a:off x="0" y="0"/>
          <a:ext cx="0" cy="0"/>
          <a:chOff x="0" y="0"/>
          <a:chExt cx="0" cy="0"/>
        </a:xfrm>
      </p:grpSpPr>
      <p:sp>
        <p:nvSpPr>
          <p:cNvPr id="1463" name="Google Shape;1463;gd5be30c990_0_3186"/>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Error Backpropagation</a:t>
            </a:r>
            <a:endParaRPr>
              <a:latin typeface="Times New Roman"/>
              <a:ea typeface="Times New Roman"/>
              <a:cs typeface="Times New Roman"/>
              <a:sym typeface="Times New Roman"/>
            </a:endParaRPr>
          </a:p>
        </p:txBody>
      </p:sp>
      <p:sp>
        <p:nvSpPr>
          <p:cNvPr id="1464" name="Google Shape;1464;gd5be30c990_0_3186"/>
          <p:cNvSpPr txBox="1">
            <a:spLocks noGrp="1"/>
          </p:cNvSpPr>
          <p:nvPr>
            <p:ph type="body" idx="1"/>
          </p:nvPr>
        </p:nvSpPr>
        <p:spPr>
          <a:xfrm>
            <a:off x="457200" y="1816100"/>
            <a:ext cx="8229600" cy="1035900"/>
          </a:xfrm>
          <a:prstGeom prst="rect">
            <a:avLst/>
          </a:prstGeom>
          <a:noFill/>
          <a:ln>
            <a:noFill/>
          </a:ln>
        </p:spPr>
        <p:txBody>
          <a:bodyPr spcFirstLastPara="1" wrap="square" lIns="91425" tIns="45700" rIns="91425" bIns="45700" anchor="t" anchorCtr="0">
            <a:noAutofit/>
          </a:bodyPr>
          <a:lstStyle/>
          <a:p>
            <a:pPr marL="319087" lvl="0" indent="-319087" algn="l" rtl="0">
              <a:lnSpc>
                <a:spcPct val="100000"/>
              </a:lnSpc>
              <a:spcBef>
                <a:spcPts val="0"/>
              </a:spcBef>
              <a:spcAft>
                <a:spcPts val="0"/>
              </a:spcAft>
              <a:buSzPts val="1740"/>
              <a:buChar char="◻"/>
            </a:pPr>
            <a:r>
              <a:rPr lang="en-US">
                <a:latin typeface="Times New Roman"/>
                <a:ea typeface="Times New Roman"/>
                <a:cs typeface="Times New Roman"/>
                <a:sym typeface="Times New Roman"/>
              </a:rPr>
              <a:t>Introduce variables over the neural network</a:t>
            </a:r>
            <a:endParaRPr>
              <a:latin typeface="Times New Roman"/>
              <a:ea typeface="Times New Roman"/>
              <a:cs typeface="Times New Roman"/>
              <a:sym typeface="Times New Roman"/>
            </a:endParaRPr>
          </a:p>
          <a:p>
            <a:pPr marL="639762" lvl="1" indent="-273048" algn="l" rtl="0">
              <a:lnSpc>
                <a:spcPct val="100000"/>
              </a:lnSpc>
              <a:spcBef>
                <a:spcPts val="550"/>
              </a:spcBef>
              <a:spcAft>
                <a:spcPts val="0"/>
              </a:spcAft>
              <a:buSzPts val="1820"/>
              <a:buChar char="?"/>
            </a:pPr>
            <a:r>
              <a:rPr lang="en-US">
                <a:latin typeface="Times New Roman"/>
                <a:ea typeface="Times New Roman"/>
                <a:cs typeface="Times New Roman"/>
                <a:sym typeface="Times New Roman"/>
              </a:rPr>
              <a:t>Distinguish the input and output of each node</a:t>
            </a:r>
            <a:endParaRPr>
              <a:latin typeface="Times New Roman"/>
              <a:ea typeface="Times New Roman"/>
              <a:cs typeface="Times New Roman"/>
              <a:sym typeface="Times New Roman"/>
            </a:endParaRPr>
          </a:p>
        </p:txBody>
      </p:sp>
      <p:sp>
        <p:nvSpPr>
          <p:cNvPr id="1465" name="Google Shape;1465;gd5be30c990_0_3186"/>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71</a:t>
            </a:fld>
            <a:endParaRPr sz="1200" b="1">
              <a:solidFill>
                <a:srgbClr val="FFFFFF"/>
              </a:solidFill>
              <a:latin typeface="Twentieth Century"/>
              <a:ea typeface="Twentieth Century"/>
              <a:cs typeface="Twentieth Century"/>
              <a:sym typeface="Twentieth Century"/>
            </a:endParaRPr>
          </a:p>
        </p:txBody>
      </p:sp>
      <p:pic>
        <p:nvPicPr>
          <p:cNvPr id="1466" name="Google Shape;1466;gd5be30c990_0_3186" descr="latex-image-1.pdf"/>
          <p:cNvPicPr preferRelativeResize="0"/>
          <p:nvPr/>
        </p:nvPicPr>
        <p:blipFill rotWithShape="1">
          <a:blip r:embed="rId3">
            <a:alphaModFix/>
          </a:blip>
          <a:srcRect/>
          <a:stretch/>
        </p:blipFill>
        <p:spPr>
          <a:xfrm>
            <a:off x="674688" y="4025900"/>
            <a:ext cx="279400" cy="190500"/>
          </a:xfrm>
          <a:prstGeom prst="rect">
            <a:avLst/>
          </a:prstGeom>
          <a:noFill/>
          <a:ln>
            <a:noFill/>
          </a:ln>
        </p:spPr>
      </p:pic>
      <p:pic>
        <p:nvPicPr>
          <p:cNvPr id="1467" name="Google Shape;1467;gd5be30c990_0_3186" descr="latex-image-1.pdf"/>
          <p:cNvPicPr preferRelativeResize="0"/>
          <p:nvPr/>
        </p:nvPicPr>
        <p:blipFill rotWithShape="1">
          <a:blip r:embed="rId4">
            <a:alphaModFix/>
          </a:blip>
          <a:srcRect/>
          <a:stretch/>
        </p:blipFill>
        <p:spPr>
          <a:xfrm>
            <a:off x="681038" y="4729163"/>
            <a:ext cx="266700" cy="190500"/>
          </a:xfrm>
          <a:prstGeom prst="rect">
            <a:avLst/>
          </a:prstGeom>
          <a:noFill/>
          <a:ln>
            <a:noFill/>
          </a:ln>
        </p:spPr>
      </p:pic>
      <p:pic>
        <p:nvPicPr>
          <p:cNvPr id="1468" name="Google Shape;1468;gd5be30c990_0_3186" descr="latex-image-1.pdf"/>
          <p:cNvPicPr preferRelativeResize="0"/>
          <p:nvPr/>
        </p:nvPicPr>
        <p:blipFill rotWithShape="1">
          <a:blip r:embed="rId5">
            <a:alphaModFix/>
          </a:blip>
          <a:srcRect/>
          <a:stretch/>
        </p:blipFill>
        <p:spPr>
          <a:xfrm>
            <a:off x="649288" y="5459413"/>
            <a:ext cx="279400" cy="190500"/>
          </a:xfrm>
          <a:prstGeom prst="rect">
            <a:avLst/>
          </a:prstGeom>
          <a:noFill/>
          <a:ln>
            <a:noFill/>
          </a:ln>
        </p:spPr>
      </p:pic>
      <p:pic>
        <p:nvPicPr>
          <p:cNvPr id="1469" name="Google Shape;1469;gd5be30c990_0_3186" descr="latex-image-1.pdf"/>
          <p:cNvPicPr preferRelativeResize="0"/>
          <p:nvPr/>
        </p:nvPicPr>
        <p:blipFill rotWithShape="1">
          <a:blip r:embed="rId6">
            <a:alphaModFix/>
          </a:blip>
          <a:srcRect/>
          <a:stretch/>
        </p:blipFill>
        <p:spPr>
          <a:xfrm>
            <a:off x="571500" y="6259513"/>
            <a:ext cx="355600" cy="190500"/>
          </a:xfrm>
          <a:prstGeom prst="rect">
            <a:avLst/>
          </a:prstGeom>
          <a:noFill/>
          <a:ln>
            <a:noFill/>
          </a:ln>
        </p:spPr>
      </p:pic>
      <p:cxnSp>
        <p:nvCxnSpPr>
          <p:cNvPr id="1470" name="Google Shape;1470;gd5be30c990_0_3186"/>
          <p:cNvCxnSpPr/>
          <p:nvPr/>
        </p:nvCxnSpPr>
        <p:spPr>
          <a:xfrm>
            <a:off x="2795588" y="4198938"/>
            <a:ext cx="19146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71" name="Google Shape;1471;gd5be30c990_0_3186"/>
          <p:cNvCxnSpPr/>
          <p:nvPr/>
        </p:nvCxnSpPr>
        <p:spPr>
          <a:xfrm>
            <a:off x="2795588" y="4198938"/>
            <a:ext cx="2000400" cy="817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72" name="Google Shape;1472;gd5be30c990_0_3186"/>
          <p:cNvCxnSpPr/>
          <p:nvPr/>
        </p:nvCxnSpPr>
        <p:spPr>
          <a:xfrm>
            <a:off x="2795588" y="4198938"/>
            <a:ext cx="2000400" cy="18510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73" name="Google Shape;1473;gd5be30c990_0_3186"/>
          <p:cNvCxnSpPr/>
          <p:nvPr/>
        </p:nvCxnSpPr>
        <p:spPr>
          <a:xfrm rot="10800000" flipH="1">
            <a:off x="2795588" y="4199063"/>
            <a:ext cx="1914600" cy="10254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74" name="Google Shape;1474;gd5be30c990_0_3186"/>
          <p:cNvCxnSpPr/>
          <p:nvPr/>
        </p:nvCxnSpPr>
        <p:spPr>
          <a:xfrm>
            <a:off x="2795588" y="5224463"/>
            <a:ext cx="19146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75" name="Google Shape;1475;gd5be30c990_0_3186"/>
          <p:cNvCxnSpPr/>
          <p:nvPr/>
        </p:nvCxnSpPr>
        <p:spPr>
          <a:xfrm>
            <a:off x="2795588" y="5224463"/>
            <a:ext cx="1914600" cy="1033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76" name="Google Shape;1476;gd5be30c990_0_3186"/>
          <p:cNvCxnSpPr/>
          <p:nvPr/>
        </p:nvCxnSpPr>
        <p:spPr>
          <a:xfrm>
            <a:off x="2795588" y="6257925"/>
            <a:ext cx="19146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77" name="Google Shape;1477;gd5be30c990_0_3186"/>
          <p:cNvCxnSpPr/>
          <p:nvPr/>
        </p:nvCxnSpPr>
        <p:spPr>
          <a:xfrm rot="10800000" flipH="1">
            <a:off x="2795588" y="5432325"/>
            <a:ext cx="2000400" cy="8256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78" name="Google Shape;1478;gd5be30c990_0_3186"/>
          <p:cNvCxnSpPr/>
          <p:nvPr/>
        </p:nvCxnSpPr>
        <p:spPr>
          <a:xfrm rot="10800000" flipH="1">
            <a:off x="2795588" y="4406925"/>
            <a:ext cx="2000400" cy="18510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79" name="Google Shape;1479;gd5be30c990_0_3186"/>
          <p:cNvCxnSpPr/>
          <p:nvPr/>
        </p:nvCxnSpPr>
        <p:spPr>
          <a:xfrm>
            <a:off x="954088" y="4121150"/>
            <a:ext cx="1254000" cy="777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80" name="Google Shape;1480;gd5be30c990_0_3186"/>
          <p:cNvCxnSpPr/>
          <p:nvPr/>
        </p:nvCxnSpPr>
        <p:spPr>
          <a:xfrm>
            <a:off x="954088" y="4121150"/>
            <a:ext cx="1341300" cy="895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81" name="Google Shape;1481;gd5be30c990_0_3186"/>
          <p:cNvCxnSpPr/>
          <p:nvPr/>
        </p:nvCxnSpPr>
        <p:spPr>
          <a:xfrm>
            <a:off x="954088" y="4121150"/>
            <a:ext cx="1341300" cy="19287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82" name="Google Shape;1482;gd5be30c990_0_3186"/>
          <p:cNvCxnSpPr/>
          <p:nvPr/>
        </p:nvCxnSpPr>
        <p:spPr>
          <a:xfrm rot="10800000" flipH="1">
            <a:off x="947738" y="4198913"/>
            <a:ext cx="1260600" cy="625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83" name="Google Shape;1483;gd5be30c990_0_3186"/>
          <p:cNvCxnSpPr/>
          <p:nvPr/>
        </p:nvCxnSpPr>
        <p:spPr>
          <a:xfrm>
            <a:off x="947738" y="4824413"/>
            <a:ext cx="1260600" cy="4002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84" name="Google Shape;1484;gd5be30c990_0_3186"/>
          <p:cNvCxnSpPr/>
          <p:nvPr/>
        </p:nvCxnSpPr>
        <p:spPr>
          <a:xfrm>
            <a:off x="947738" y="4824413"/>
            <a:ext cx="1260600" cy="14334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85" name="Google Shape;1485;gd5be30c990_0_3186"/>
          <p:cNvCxnSpPr/>
          <p:nvPr/>
        </p:nvCxnSpPr>
        <p:spPr>
          <a:xfrm rot="10800000" flipH="1">
            <a:off x="928688" y="4406863"/>
            <a:ext cx="1366800" cy="11478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86" name="Google Shape;1486;gd5be30c990_0_3186"/>
          <p:cNvCxnSpPr/>
          <p:nvPr/>
        </p:nvCxnSpPr>
        <p:spPr>
          <a:xfrm rot="10800000" flipH="1">
            <a:off x="928688" y="5224363"/>
            <a:ext cx="1279500" cy="3303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87" name="Google Shape;1487;gd5be30c990_0_3186"/>
          <p:cNvCxnSpPr/>
          <p:nvPr/>
        </p:nvCxnSpPr>
        <p:spPr>
          <a:xfrm rot="10800000" flipH="1">
            <a:off x="927100" y="6257863"/>
            <a:ext cx="1281000" cy="969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88" name="Google Shape;1488;gd5be30c990_0_3186"/>
          <p:cNvCxnSpPr/>
          <p:nvPr/>
        </p:nvCxnSpPr>
        <p:spPr>
          <a:xfrm rot="10800000" flipH="1">
            <a:off x="927100" y="5432563"/>
            <a:ext cx="1368300" cy="9222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89" name="Google Shape;1489;gd5be30c990_0_3186"/>
          <p:cNvCxnSpPr/>
          <p:nvPr/>
        </p:nvCxnSpPr>
        <p:spPr>
          <a:xfrm>
            <a:off x="928688" y="5554663"/>
            <a:ext cx="1279500" cy="7032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90" name="Google Shape;1490;gd5be30c990_0_3186"/>
          <p:cNvCxnSpPr/>
          <p:nvPr/>
        </p:nvCxnSpPr>
        <p:spPr>
          <a:xfrm rot="10800000" flipH="1">
            <a:off x="927100" y="4406863"/>
            <a:ext cx="1368300" cy="19479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91" name="Google Shape;1491;gd5be30c990_0_3186"/>
          <p:cNvCxnSpPr/>
          <p:nvPr/>
        </p:nvCxnSpPr>
        <p:spPr>
          <a:xfrm rot="10800000" flipH="1">
            <a:off x="5297488" y="5432325"/>
            <a:ext cx="1773300" cy="8256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92" name="Google Shape;1492;gd5be30c990_0_3186"/>
          <p:cNvCxnSpPr/>
          <p:nvPr/>
        </p:nvCxnSpPr>
        <p:spPr>
          <a:xfrm>
            <a:off x="5297488" y="5224463"/>
            <a:ext cx="1687500" cy="1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93" name="Google Shape;1493;gd5be30c990_0_3186"/>
          <p:cNvCxnSpPr/>
          <p:nvPr/>
        </p:nvCxnSpPr>
        <p:spPr>
          <a:xfrm>
            <a:off x="5297488" y="4198938"/>
            <a:ext cx="1773300" cy="8175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494" name="Google Shape;1494;gd5be30c990_0_3186"/>
          <p:cNvCxnSpPr/>
          <p:nvPr/>
        </p:nvCxnSpPr>
        <p:spPr>
          <a:xfrm>
            <a:off x="7572375" y="5224463"/>
            <a:ext cx="303300" cy="3300"/>
          </a:xfrm>
          <a:prstGeom prst="straightConnector1">
            <a:avLst/>
          </a:prstGeom>
          <a:noFill/>
          <a:ln w="19050" cap="flat" cmpd="sng">
            <a:solidFill>
              <a:schemeClr val="accent1"/>
            </a:solidFill>
            <a:prstDash val="solid"/>
            <a:round/>
            <a:headEnd type="none" w="sm" len="sm"/>
            <a:tailEnd type="stealth" w="med" len="med"/>
          </a:ln>
          <a:effectLst>
            <a:outerShdw blurRad="38100" dist="30000" dir="5400000" rotWithShape="0">
              <a:srgbClr val="000000">
                <a:alpha val="44310"/>
              </a:srgbClr>
            </a:outerShdw>
          </a:effectLst>
        </p:spPr>
      </p:cxnSp>
      <p:pic>
        <p:nvPicPr>
          <p:cNvPr id="1495" name="Google Shape;1495;gd5be30c990_0_3186" descr="latex-image-1.pdf"/>
          <p:cNvPicPr preferRelativeResize="0"/>
          <p:nvPr/>
        </p:nvPicPr>
        <p:blipFill rotWithShape="1">
          <a:blip r:embed="rId7">
            <a:alphaModFix/>
          </a:blip>
          <a:srcRect/>
          <a:stretch/>
        </p:blipFill>
        <p:spPr>
          <a:xfrm>
            <a:off x="7886700" y="5038725"/>
            <a:ext cx="850900" cy="381000"/>
          </a:xfrm>
          <a:prstGeom prst="rect">
            <a:avLst/>
          </a:prstGeom>
          <a:noFill/>
          <a:ln>
            <a:noFill/>
          </a:ln>
        </p:spPr>
      </p:pic>
      <p:pic>
        <p:nvPicPr>
          <p:cNvPr id="1496" name="Google Shape;1496;gd5be30c990_0_3186" descr="latex-image-1.pdf"/>
          <p:cNvPicPr preferRelativeResize="0"/>
          <p:nvPr/>
        </p:nvPicPr>
        <p:blipFill rotWithShape="1">
          <a:blip r:embed="rId8">
            <a:alphaModFix/>
          </a:blip>
          <a:srcRect/>
          <a:stretch/>
        </p:blipFill>
        <p:spPr>
          <a:xfrm>
            <a:off x="6629400" y="1447800"/>
            <a:ext cx="2463800" cy="393700"/>
          </a:xfrm>
          <a:prstGeom prst="rect">
            <a:avLst/>
          </a:prstGeom>
          <a:noFill/>
          <a:ln w="9525" cap="flat" cmpd="sng">
            <a:solidFill>
              <a:srgbClr val="1A04BE"/>
            </a:solidFill>
            <a:prstDash val="solid"/>
            <a:miter lim="800000"/>
            <a:headEnd type="none" w="sm" len="sm"/>
            <a:tailEnd type="none" w="sm" len="sm"/>
          </a:ln>
        </p:spPr>
      </p:pic>
      <p:pic>
        <p:nvPicPr>
          <p:cNvPr id="1497" name="Google Shape;1497;gd5be30c990_0_3186" descr="latex-image-1.pdf"/>
          <p:cNvPicPr preferRelativeResize="0"/>
          <p:nvPr/>
        </p:nvPicPr>
        <p:blipFill rotWithShape="1">
          <a:blip r:embed="rId9">
            <a:alphaModFix/>
          </a:blip>
          <a:srcRect/>
          <a:stretch/>
        </p:blipFill>
        <p:spPr>
          <a:xfrm>
            <a:off x="1443038" y="3757613"/>
            <a:ext cx="393700" cy="228600"/>
          </a:xfrm>
          <a:prstGeom prst="rect">
            <a:avLst/>
          </a:prstGeom>
          <a:noFill/>
          <a:ln>
            <a:noFill/>
          </a:ln>
        </p:spPr>
      </p:pic>
      <p:pic>
        <p:nvPicPr>
          <p:cNvPr id="1498" name="Google Shape;1498;gd5be30c990_0_3186" descr="latex-image-1.pdf"/>
          <p:cNvPicPr preferRelativeResize="0"/>
          <p:nvPr/>
        </p:nvPicPr>
        <p:blipFill rotWithShape="1">
          <a:blip r:embed="rId10">
            <a:alphaModFix/>
          </a:blip>
          <a:srcRect/>
          <a:stretch/>
        </p:blipFill>
        <p:spPr>
          <a:xfrm>
            <a:off x="3502025" y="3708400"/>
            <a:ext cx="444500" cy="228600"/>
          </a:xfrm>
          <a:prstGeom prst="rect">
            <a:avLst/>
          </a:prstGeom>
          <a:noFill/>
          <a:ln>
            <a:noFill/>
          </a:ln>
        </p:spPr>
      </p:pic>
      <p:pic>
        <p:nvPicPr>
          <p:cNvPr id="1499" name="Google Shape;1499;gd5be30c990_0_3186" descr="latex-image-1.pdf"/>
          <p:cNvPicPr preferRelativeResize="0"/>
          <p:nvPr/>
        </p:nvPicPr>
        <p:blipFill rotWithShape="1">
          <a:blip r:embed="rId11">
            <a:alphaModFix/>
          </a:blip>
          <a:srcRect/>
          <a:stretch/>
        </p:blipFill>
        <p:spPr>
          <a:xfrm>
            <a:off x="6005513" y="4195763"/>
            <a:ext cx="419100" cy="190500"/>
          </a:xfrm>
          <a:prstGeom prst="rect">
            <a:avLst/>
          </a:prstGeom>
          <a:noFill/>
          <a:ln>
            <a:noFill/>
          </a:ln>
        </p:spPr>
      </p:pic>
      <p:pic>
        <p:nvPicPr>
          <p:cNvPr id="1500" name="Google Shape;1500;gd5be30c990_0_3186" descr="latex-image-1.pdf"/>
          <p:cNvPicPr preferRelativeResize="0"/>
          <p:nvPr/>
        </p:nvPicPr>
        <p:blipFill rotWithShape="1">
          <a:blip r:embed="rId12">
            <a:alphaModFix/>
          </a:blip>
          <a:srcRect/>
          <a:stretch/>
        </p:blipFill>
        <p:spPr>
          <a:xfrm>
            <a:off x="2476374" y="4198585"/>
            <a:ext cx="241300" cy="228600"/>
          </a:xfrm>
          <a:prstGeom prst="rect">
            <a:avLst/>
          </a:prstGeom>
          <a:noFill/>
          <a:ln>
            <a:noFill/>
          </a:ln>
        </p:spPr>
      </p:pic>
      <p:pic>
        <p:nvPicPr>
          <p:cNvPr id="1501" name="Google Shape;1501;gd5be30c990_0_3186" descr="latex-image-1.pdf"/>
          <p:cNvPicPr preferRelativeResize="0"/>
          <p:nvPr/>
        </p:nvPicPr>
        <p:blipFill rotWithShape="1">
          <a:blip r:embed="rId13">
            <a:alphaModFix/>
          </a:blip>
          <a:srcRect/>
          <a:stretch/>
        </p:blipFill>
        <p:spPr>
          <a:xfrm>
            <a:off x="5329238" y="3098800"/>
            <a:ext cx="266700" cy="190500"/>
          </a:xfrm>
          <a:prstGeom prst="rect">
            <a:avLst/>
          </a:prstGeom>
          <a:noFill/>
          <a:ln>
            <a:noFill/>
          </a:ln>
        </p:spPr>
      </p:pic>
      <p:pic>
        <p:nvPicPr>
          <p:cNvPr id="1502" name="Google Shape;1502;gd5be30c990_0_3186" descr="latex-image-1.pdf"/>
          <p:cNvPicPr preferRelativeResize="0"/>
          <p:nvPr/>
        </p:nvPicPr>
        <p:blipFill rotWithShape="1">
          <a:blip r:embed="rId14">
            <a:alphaModFix/>
          </a:blip>
          <a:srcRect/>
          <a:stretch/>
        </p:blipFill>
        <p:spPr>
          <a:xfrm>
            <a:off x="1014413" y="3159125"/>
            <a:ext cx="215900" cy="190500"/>
          </a:xfrm>
          <a:prstGeom prst="rect">
            <a:avLst/>
          </a:prstGeom>
          <a:noFill/>
          <a:ln>
            <a:noFill/>
          </a:ln>
        </p:spPr>
      </p:pic>
      <p:pic>
        <p:nvPicPr>
          <p:cNvPr id="1503" name="Google Shape;1503;gd5be30c990_0_3186" descr="latex-image-1.pdf"/>
          <p:cNvPicPr preferRelativeResize="0"/>
          <p:nvPr/>
        </p:nvPicPr>
        <p:blipFill rotWithShape="1">
          <a:blip r:embed="rId15">
            <a:alphaModFix/>
          </a:blip>
          <a:srcRect/>
          <a:stretch/>
        </p:blipFill>
        <p:spPr>
          <a:xfrm>
            <a:off x="1954213" y="3060700"/>
            <a:ext cx="254000" cy="228600"/>
          </a:xfrm>
          <a:prstGeom prst="rect">
            <a:avLst/>
          </a:prstGeom>
          <a:noFill/>
          <a:ln>
            <a:noFill/>
          </a:ln>
        </p:spPr>
      </p:pic>
      <p:pic>
        <p:nvPicPr>
          <p:cNvPr id="1504" name="Google Shape;1504;gd5be30c990_0_3186" descr="latex-image-1.pdf"/>
          <p:cNvPicPr preferRelativeResize="0"/>
          <p:nvPr/>
        </p:nvPicPr>
        <p:blipFill rotWithShape="1">
          <a:blip r:embed="rId16">
            <a:alphaModFix/>
          </a:blip>
          <a:srcRect/>
          <a:stretch/>
        </p:blipFill>
        <p:spPr>
          <a:xfrm>
            <a:off x="7616825" y="3148013"/>
            <a:ext cx="203200" cy="190500"/>
          </a:xfrm>
          <a:prstGeom prst="rect">
            <a:avLst/>
          </a:prstGeom>
          <a:noFill/>
          <a:ln>
            <a:noFill/>
          </a:ln>
        </p:spPr>
      </p:pic>
      <p:cxnSp>
        <p:nvCxnSpPr>
          <p:cNvPr id="1505" name="Google Shape;1505;gd5be30c990_0_3186"/>
          <p:cNvCxnSpPr/>
          <p:nvPr/>
        </p:nvCxnSpPr>
        <p:spPr>
          <a:xfrm rot="5400000">
            <a:off x="771575" y="3695738"/>
            <a:ext cx="658800" cy="1500"/>
          </a:xfrm>
          <a:prstGeom prst="straightConnector1">
            <a:avLst/>
          </a:prstGeom>
          <a:noFill/>
          <a:ln w="12700" cap="flat" cmpd="sng">
            <a:solidFill>
              <a:schemeClr val="dk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506" name="Google Shape;1506;gd5be30c990_0_3186"/>
          <p:cNvCxnSpPr/>
          <p:nvPr/>
        </p:nvCxnSpPr>
        <p:spPr>
          <a:xfrm rot="5400000">
            <a:off x="1756663" y="3679025"/>
            <a:ext cx="660300" cy="1500"/>
          </a:xfrm>
          <a:prstGeom prst="straightConnector1">
            <a:avLst/>
          </a:prstGeom>
          <a:noFill/>
          <a:ln w="12700" cap="flat" cmpd="sng">
            <a:solidFill>
              <a:schemeClr val="dk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507" name="Google Shape;1507;gd5be30c990_0_3186"/>
          <p:cNvCxnSpPr/>
          <p:nvPr/>
        </p:nvCxnSpPr>
        <p:spPr>
          <a:xfrm rot="5400000">
            <a:off x="2209101" y="4537863"/>
            <a:ext cx="660300" cy="1500"/>
          </a:xfrm>
          <a:prstGeom prst="straightConnector1">
            <a:avLst/>
          </a:prstGeom>
          <a:noFill/>
          <a:ln w="12700" cap="flat" cmpd="sng">
            <a:solidFill>
              <a:schemeClr val="dk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508" name="Google Shape;1508;gd5be30c990_0_3186"/>
          <p:cNvCxnSpPr/>
          <p:nvPr/>
        </p:nvCxnSpPr>
        <p:spPr>
          <a:xfrm rot="5400000">
            <a:off x="4205338" y="3702088"/>
            <a:ext cx="658800" cy="1500"/>
          </a:xfrm>
          <a:prstGeom prst="straightConnector1">
            <a:avLst/>
          </a:prstGeom>
          <a:noFill/>
          <a:ln w="12700" cap="flat" cmpd="sng">
            <a:solidFill>
              <a:schemeClr val="dk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509" name="Google Shape;1509;gd5be30c990_0_3186"/>
          <p:cNvCxnSpPr/>
          <p:nvPr/>
        </p:nvCxnSpPr>
        <p:spPr>
          <a:xfrm rot="5400000">
            <a:off x="4971338" y="3782225"/>
            <a:ext cx="866700" cy="1500"/>
          </a:xfrm>
          <a:prstGeom prst="straightConnector1">
            <a:avLst/>
          </a:prstGeom>
          <a:noFill/>
          <a:ln w="12700" cap="flat" cmpd="sng">
            <a:solidFill>
              <a:schemeClr val="dk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510" name="Google Shape;1510;gd5be30c990_0_3186"/>
          <p:cNvCxnSpPr/>
          <p:nvPr/>
        </p:nvCxnSpPr>
        <p:spPr>
          <a:xfrm rot="5400000">
            <a:off x="6155638" y="4139389"/>
            <a:ext cx="1558800" cy="1500"/>
          </a:xfrm>
          <a:prstGeom prst="straightConnector1">
            <a:avLst/>
          </a:prstGeom>
          <a:noFill/>
          <a:ln w="12700" cap="flat" cmpd="sng">
            <a:solidFill>
              <a:schemeClr val="dk1"/>
            </a:solidFill>
            <a:prstDash val="solid"/>
            <a:round/>
            <a:headEnd type="none" w="sm" len="sm"/>
            <a:tailEnd type="stealth" w="med" len="med"/>
          </a:ln>
          <a:effectLst>
            <a:outerShdw blurRad="38100" dist="30000" dir="5400000" rotWithShape="0">
              <a:srgbClr val="000000">
                <a:alpha val="44310"/>
              </a:srgbClr>
            </a:outerShdw>
          </a:effectLst>
        </p:spPr>
      </p:cxnSp>
      <p:cxnSp>
        <p:nvCxnSpPr>
          <p:cNvPr id="1511" name="Google Shape;1511;gd5be30c990_0_3186"/>
          <p:cNvCxnSpPr/>
          <p:nvPr/>
        </p:nvCxnSpPr>
        <p:spPr>
          <a:xfrm rot="5400000">
            <a:off x="6853300" y="4227538"/>
            <a:ext cx="1709700" cy="1500"/>
          </a:xfrm>
          <a:prstGeom prst="straightConnector1">
            <a:avLst/>
          </a:prstGeom>
          <a:noFill/>
          <a:ln w="12700" cap="flat" cmpd="sng">
            <a:solidFill>
              <a:schemeClr val="dk1"/>
            </a:solidFill>
            <a:prstDash val="solid"/>
            <a:round/>
            <a:headEnd type="none" w="sm" len="sm"/>
            <a:tailEnd type="stealth" w="med" len="med"/>
          </a:ln>
          <a:effectLst>
            <a:outerShdw blurRad="38100" dist="30000" dir="5400000" rotWithShape="0">
              <a:srgbClr val="000000">
                <a:alpha val="44310"/>
              </a:srgbClr>
            </a:outerShdw>
          </a:effectLst>
        </p:spPr>
      </p:cxnSp>
      <p:pic>
        <p:nvPicPr>
          <p:cNvPr id="1512" name="Google Shape;1512;gd5be30c990_0_3186" descr="latex-image-1.pdf"/>
          <p:cNvPicPr preferRelativeResize="0"/>
          <p:nvPr/>
        </p:nvPicPr>
        <p:blipFill rotWithShape="1">
          <a:blip r:embed="rId17">
            <a:alphaModFix/>
          </a:blip>
          <a:srcRect/>
          <a:stretch/>
        </p:blipFill>
        <p:spPr>
          <a:xfrm>
            <a:off x="6834188" y="3122613"/>
            <a:ext cx="215900" cy="190500"/>
          </a:xfrm>
          <a:prstGeom prst="rect">
            <a:avLst/>
          </a:prstGeom>
          <a:noFill/>
          <a:ln>
            <a:noFill/>
          </a:ln>
        </p:spPr>
      </p:pic>
      <p:pic>
        <p:nvPicPr>
          <p:cNvPr id="1513" name="Google Shape;1513;gd5be30c990_0_3186" descr="latex-image-1.pdf"/>
          <p:cNvPicPr preferRelativeResize="0"/>
          <p:nvPr/>
        </p:nvPicPr>
        <p:blipFill rotWithShape="1">
          <a:blip r:embed="rId18">
            <a:alphaModFix/>
          </a:blip>
          <a:srcRect/>
          <a:stretch/>
        </p:blipFill>
        <p:spPr>
          <a:xfrm>
            <a:off x="4430713" y="3122613"/>
            <a:ext cx="279400" cy="190500"/>
          </a:xfrm>
          <a:prstGeom prst="rect">
            <a:avLst/>
          </a:prstGeom>
          <a:noFill/>
          <a:ln>
            <a:noFill/>
          </a:ln>
        </p:spPr>
      </p:pic>
      <p:sp>
        <p:nvSpPr>
          <p:cNvPr id="1514" name="Google Shape;1514;gd5be30c990_0_3186"/>
          <p:cNvSpPr/>
          <p:nvPr/>
        </p:nvSpPr>
        <p:spPr>
          <a:xfrm>
            <a:off x="2225007" y="3904355"/>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515" name="Google Shape;1515;gd5be30c990_0_3186"/>
          <p:cNvCxnSpPr/>
          <p:nvPr/>
        </p:nvCxnSpPr>
        <p:spPr>
          <a:xfrm rot="10800000" flipH="1">
            <a:off x="2357175" y="4056274"/>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516" name="Google Shape;1516;gd5be30c990_0_3186"/>
          <p:cNvSpPr/>
          <p:nvPr/>
        </p:nvSpPr>
        <p:spPr>
          <a:xfrm>
            <a:off x="2225007" y="4930675"/>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17" name="Google Shape;1517;gd5be30c990_0_3186"/>
          <p:cNvSpPr/>
          <p:nvPr/>
        </p:nvSpPr>
        <p:spPr>
          <a:xfrm>
            <a:off x="2225007" y="5963343"/>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518" name="Google Shape;1518;gd5be30c990_0_3186"/>
          <p:cNvCxnSpPr/>
          <p:nvPr/>
        </p:nvCxnSpPr>
        <p:spPr>
          <a:xfrm rot="10800000" flipH="1">
            <a:off x="2287769" y="6080800"/>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cxnSp>
        <p:nvCxnSpPr>
          <p:cNvPr id="1519" name="Google Shape;1519;gd5be30c990_0_3186"/>
          <p:cNvCxnSpPr/>
          <p:nvPr/>
        </p:nvCxnSpPr>
        <p:spPr>
          <a:xfrm rot="10800000" flipH="1">
            <a:off x="2350299" y="5027466"/>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520" name="Google Shape;1520;gd5be30c990_0_3186"/>
          <p:cNvSpPr/>
          <p:nvPr/>
        </p:nvSpPr>
        <p:spPr>
          <a:xfrm>
            <a:off x="4778237" y="4889500"/>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521" name="Google Shape;1521;gd5be30c990_0_3186"/>
          <p:cNvCxnSpPr/>
          <p:nvPr/>
        </p:nvCxnSpPr>
        <p:spPr>
          <a:xfrm rot="10800000" flipH="1">
            <a:off x="4840999" y="5006957"/>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522" name="Google Shape;1522;gd5be30c990_0_3186"/>
          <p:cNvSpPr/>
          <p:nvPr/>
        </p:nvSpPr>
        <p:spPr>
          <a:xfrm>
            <a:off x="4727576" y="3877469"/>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523" name="Google Shape;1523;gd5be30c990_0_3186"/>
          <p:cNvCxnSpPr/>
          <p:nvPr/>
        </p:nvCxnSpPr>
        <p:spPr>
          <a:xfrm rot="10800000" flipH="1">
            <a:off x="4789627" y="3995799"/>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524" name="Google Shape;1524;gd5be30c990_0_3186"/>
          <p:cNvSpPr/>
          <p:nvPr/>
        </p:nvSpPr>
        <p:spPr>
          <a:xfrm>
            <a:off x="4715475" y="5909226"/>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525" name="Google Shape;1525;gd5be30c990_0_3186"/>
          <p:cNvCxnSpPr/>
          <p:nvPr/>
        </p:nvCxnSpPr>
        <p:spPr>
          <a:xfrm rot="10800000" flipH="1">
            <a:off x="4778237" y="6026683"/>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sp>
        <p:nvSpPr>
          <p:cNvPr id="1526" name="Google Shape;1526;gd5be30c990_0_3186"/>
          <p:cNvSpPr/>
          <p:nvPr/>
        </p:nvSpPr>
        <p:spPr>
          <a:xfrm>
            <a:off x="7026824" y="4872020"/>
            <a:ext cx="587400" cy="587400"/>
          </a:xfrm>
          <a:prstGeom prst="ellipse">
            <a:avLst/>
          </a:prstGeom>
          <a:solidFill>
            <a:schemeClr val="accent3"/>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cxnSp>
        <p:nvCxnSpPr>
          <p:cNvPr id="1527" name="Google Shape;1527;gd5be30c990_0_3186"/>
          <p:cNvCxnSpPr/>
          <p:nvPr/>
        </p:nvCxnSpPr>
        <p:spPr>
          <a:xfrm rot="10800000" flipH="1">
            <a:off x="7089586" y="4989477"/>
            <a:ext cx="412800" cy="301500"/>
          </a:xfrm>
          <a:prstGeom prst="curvedConnector3">
            <a:avLst>
              <a:gd name="adj1" fmla="val 49994"/>
            </a:avLst>
          </a:prstGeom>
          <a:noFill/>
          <a:ln w="19050" cap="flat" cmpd="sng">
            <a:solidFill>
              <a:srgbClr val="FF0000"/>
            </a:solidFill>
            <a:prstDash val="solid"/>
            <a:round/>
            <a:headEnd type="none" w="sm" len="sm"/>
            <a:tailEnd type="none" w="sm" len="sm"/>
          </a:ln>
          <a:effectLst>
            <a:outerShdw blurRad="38100" dist="30000" dir="5400000" rotWithShape="0">
              <a:srgbClr val="000000">
                <a:alpha val="44310"/>
              </a:srgbClr>
            </a:outerShdw>
          </a:effectLst>
        </p:spPr>
      </p:cxnSp>
      <p:cxnSp>
        <p:nvCxnSpPr>
          <p:cNvPr id="1528" name="Google Shape;1528;gd5be30c990_0_3186"/>
          <p:cNvCxnSpPr/>
          <p:nvPr/>
        </p:nvCxnSpPr>
        <p:spPr>
          <a:xfrm rot="5400000">
            <a:off x="2480563" y="3649565"/>
            <a:ext cx="660300" cy="1500"/>
          </a:xfrm>
          <a:prstGeom prst="straightConnector1">
            <a:avLst/>
          </a:prstGeom>
          <a:noFill/>
          <a:ln w="12700" cap="flat" cmpd="sng">
            <a:solidFill>
              <a:schemeClr val="dk1"/>
            </a:solidFill>
            <a:prstDash val="solid"/>
            <a:round/>
            <a:headEnd type="none" w="sm" len="sm"/>
            <a:tailEnd type="stealth" w="med" len="med"/>
          </a:ln>
          <a:effectLst>
            <a:outerShdw blurRad="38100" dist="30000" dir="5400000" rotWithShape="0">
              <a:srgbClr val="000000">
                <a:alpha val="44310"/>
              </a:srgbClr>
            </a:outerShdw>
          </a:effectLst>
        </p:spPr>
      </p:cxnSp>
      <p:sp>
        <p:nvSpPr>
          <p:cNvPr id="1529" name="Google Shape;1529;gd5be30c990_0_3186"/>
          <p:cNvSpPr/>
          <p:nvPr/>
        </p:nvSpPr>
        <p:spPr>
          <a:xfrm>
            <a:off x="2597024" y="2892730"/>
            <a:ext cx="492000" cy="4389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zj</a:t>
            </a:r>
            <a:endParaRPr sz="18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0459672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gd5be30c990_0_3257"/>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Error Backpropagation</a:t>
            </a:r>
            <a:endParaRPr>
              <a:latin typeface="Times New Roman"/>
              <a:ea typeface="Times New Roman"/>
              <a:cs typeface="Times New Roman"/>
              <a:sym typeface="Times New Roman"/>
            </a:endParaRPr>
          </a:p>
        </p:txBody>
      </p:sp>
      <p:sp>
        <p:nvSpPr>
          <p:cNvPr id="1536" name="Google Shape;1536;gd5be30c990_0_3257"/>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72</a:t>
            </a:fld>
            <a:endParaRPr sz="1200" b="1">
              <a:solidFill>
                <a:srgbClr val="FFFFFF"/>
              </a:solidFill>
              <a:latin typeface="Twentieth Century"/>
              <a:ea typeface="Twentieth Century"/>
              <a:cs typeface="Twentieth Century"/>
              <a:sym typeface="Twentieth Century"/>
            </a:endParaRPr>
          </a:p>
        </p:txBody>
      </p:sp>
      <p:pic>
        <p:nvPicPr>
          <p:cNvPr id="1537" name="Google Shape;1537;gd5be30c990_0_3257" descr="latex-image-1.pdf"/>
          <p:cNvPicPr preferRelativeResize="0"/>
          <p:nvPr/>
        </p:nvPicPr>
        <p:blipFill rotWithShape="1">
          <a:blip r:embed="rId3">
            <a:alphaModFix/>
          </a:blip>
          <a:srcRect/>
          <a:stretch/>
        </p:blipFill>
        <p:spPr>
          <a:xfrm>
            <a:off x="6680200" y="1447800"/>
            <a:ext cx="2463800" cy="393700"/>
          </a:xfrm>
          <a:prstGeom prst="rect">
            <a:avLst/>
          </a:prstGeom>
          <a:noFill/>
          <a:ln w="9525" cap="flat" cmpd="sng">
            <a:solidFill>
              <a:srgbClr val="1A04BE"/>
            </a:solidFill>
            <a:prstDash val="solid"/>
            <a:miter lim="800000"/>
            <a:headEnd type="none" w="sm" len="sm"/>
            <a:tailEnd type="none" w="sm" len="sm"/>
          </a:ln>
        </p:spPr>
      </p:pic>
      <p:pic>
        <p:nvPicPr>
          <p:cNvPr id="1538" name="Google Shape;1538;gd5be30c990_0_3257" descr="latex-image-1.pdf"/>
          <p:cNvPicPr preferRelativeResize="0"/>
          <p:nvPr/>
        </p:nvPicPr>
        <p:blipFill rotWithShape="1">
          <a:blip r:embed="rId4">
            <a:alphaModFix/>
          </a:blip>
          <a:srcRect/>
          <a:stretch/>
        </p:blipFill>
        <p:spPr>
          <a:xfrm>
            <a:off x="1700213" y="1960563"/>
            <a:ext cx="1828800" cy="673100"/>
          </a:xfrm>
          <a:prstGeom prst="rect">
            <a:avLst/>
          </a:prstGeom>
          <a:noFill/>
          <a:ln>
            <a:noFill/>
          </a:ln>
        </p:spPr>
      </p:pic>
      <p:pic>
        <p:nvPicPr>
          <p:cNvPr id="1539" name="Google Shape;1539;gd5be30c990_0_3257" descr="latex-image-1.pdf"/>
          <p:cNvPicPr preferRelativeResize="0"/>
          <p:nvPr/>
        </p:nvPicPr>
        <p:blipFill rotWithShape="1">
          <a:blip r:embed="rId5">
            <a:alphaModFix/>
          </a:blip>
          <a:srcRect/>
          <a:stretch/>
        </p:blipFill>
        <p:spPr>
          <a:xfrm>
            <a:off x="3960813" y="1916113"/>
            <a:ext cx="1917700" cy="711200"/>
          </a:xfrm>
          <a:prstGeom prst="rect">
            <a:avLst/>
          </a:prstGeom>
          <a:noFill/>
          <a:ln>
            <a:noFill/>
          </a:ln>
        </p:spPr>
      </p:pic>
      <p:pic>
        <p:nvPicPr>
          <p:cNvPr id="1540" name="Google Shape;1540;gd5be30c990_0_3257" descr="latex-image-1.pdf"/>
          <p:cNvPicPr preferRelativeResize="0"/>
          <p:nvPr/>
        </p:nvPicPr>
        <p:blipFill rotWithShape="1">
          <a:blip r:embed="rId6">
            <a:alphaModFix/>
          </a:blip>
          <a:srcRect/>
          <a:stretch/>
        </p:blipFill>
        <p:spPr>
          <a:xfrm>
            <a:off x="6248400" y="1984375"/>
            <a:ext cx="1854200" cy="673100"/>
          </a:xfrm>
          <a:prstGeom prst="rect">
            <a:avLst/>
          </a:prstGeom>
          <a:noFill/>
          <a:ln>
            <a:noFill/>
          </a:ln>
        </p:spPr>
      </p:pic>
      <p:pic>
        <p:nvPicPr>
          <p:cNvPr id="1541" name="Google Shape;1541;gd5be30c990_0_3257" descr="latex-image-1.pdf"/>
          <p:cNvPicPr preferRelativeResize="0"/>
          <p:nvPr/>
        </p:nvPicPr>
        <p:blipFill rotWithShape="1">
          <a:blip r:embed="rId7">
            <a:alphaModFix/>
          </a:blip>
          <a:srcRect/>
          <a:stretch/>
        </p:blipFill>
        <p:spPr>
          <a:xfrm>
            <a:off x="2049463" y="2773363"/>
            <a:ext cx="1104900" cy="279400"/>
          </a:xfrm>
          <a:prstGeom prst="rect">
            <a:avLst/>
          </a:prstGeom>
          <a:noFill/>
          <a:ln>
            <a:noFill/>
          </a:ln>
        </p:spPr>
      </p:pic>
      <p:pic>
        <p:nvPicPr>
          <p:cNvPr id="1542" name="Google Shape;1542;gd5be30c990_0_3257" descr="latex-image-1.pdf"/>
          <p:cNvPicPr preferRelativeResize="0"/>
          <p:nvPr/>
        </p:nvPicPr>
        <p:blipFill rotWithShape="1">
          <a:blip r:embed="rId8">
            <a:alphaModFix/>
          </a:blip>
          <a:srcRect/>
          <a:stretch/>
        </p:blipFill>
        <p:spPr>
          <a:xfrm>
            <a:off x="4508500" y="2767013"/>
            <a:ext cx="1143000" cy="266700"/>
          </a:xfrm>
          <a:prstGeom prst="rect">
            <a:avLst/>
          </a:prstGeom>
          <a:noFill/>
          <a:ln>
            <a:noFill/>
          </a:ln>
        </p:spPr>
      </p:pic>
      <p:pic>
        <p:nvPicPr>
          <p:cNvPr id="1543" name="Google Shape;1543;gd5be30c990_0_3257" descr="latex-image-1.pdf"/>
          <p:cNvPicPr preferRelativeResize="0"/>
          <p:nvPr/>
        </p:nvPicPr>
        <p:blipFill rotWithShape="1">
          <a:blip r:embed="rId9">
            <a:alphaModFix/>
          </a:blip>
          <a:srcRect/>
          <a:stretch/>
        </p:blipFill>
        <p:spPr>
          <a:xfrm>
            <a:off x="6846888" y="2767013"/>
            <a:ext cx="1054100" cy="266700"/>
          </a:xfrm>
          <a:prstGeom prst="rect">
            <a:avLst/>
          </a:prstGeom>
          <a:noFill/>
          <a:ln>
            <a:noFill/>
          </a:ln>
        </p:spPr>
      </p:pic>
      <p:pic>
        <p:nvPicPr>
          <p:cNvPr id="1544" name="Google Shape;1544;gd5be30c990_0_3257"/>
          <p:cNvPicPr preferRelativeResize="0"/>
          <p:nvPr/>
        </p:nvPicPr>
        <p:blipFill rotWithShape="1">
          <a:blip r:embed="rId10">
            <a:alphaModFix/>
          </a:blip>
          <a:srcRect/>
          <a:stretch/>
        </p:blipFill>
        <p:spPr>
          <a:xfrm>
            <a:off x="1250322" y="3557921"/>
            <a:ext cx="6516354" cy="2871067"/>
          </a:xfrm>
          <a:prstGeom prst="rect">
            <a:avLst/>
          </a:prstGeom>
          <a:noFill/>
          <a:ln>
            <a:noFill/>
          </a:ln>
        </p:spPr>
      </p:pic>
    </p:spTree>
    <p:extLst>
      <p:ext uri="{BB962C8B-B14F-4D97-AF65-F5344CB8AC3E}">
        <p14:creationId xmlns:p14="http://schemas.microsoft.com/office/powerpoint/2010/main" val="35220887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gd5be30c990_0_3271"/>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Error Backpropagation</a:t>
            </a:r>
            <a:endParaRPr>
              <a:latin typeface="Times New Roman"/>
              <a:ea typeface="Times New Roman"/>
              <a:cs typeface="Times New Roman"/>
              <a:sym typeface="Times New Roman"/>
            </a:endParaRPr>
          </a:p>
        </p:txBody>
      </p:sp>
      <p:sp>
        <p:nvSpPr>
          <p:cNvPr id="1551" name="Google Shape;1551;gd5be30c990_0_3271"/>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73</a:t>
            </a:fld>
            <a:endParaRPr sz="1200" b="1">
              <a:solidFill>
                <a:srgbClr val="FFFFFF"/>
              </a:solidFill>
              <a:latin typeface="Twentieth Century"/>
              <a:ea typeface="Twentieth Century"/>
              <a:cs typeface="Twentieth Century"/>
              <a:sym typeface="Twentieth Century"/>
            </a:endParaRPr>
          </a:p>
        </p:txBody>
      </p:sp>
      <p:pic>
        <p:nvPicPr>
          <p:cNvPr id="1552" name="Google Shape;1552;gd5be30c990_0_3271" descr="latex-image-1.pdf"/>
          <p:cNvPicPr preferRelativeResize="0"/>
          <p:nvPr/>
        </p:nvPicPr>
        <p:blipFill rotWithShape="1">
          <a:blip r:embed="rId3">
            <a:alphaModFix/>
          </a:blip>
          <a:srcRect/>
          <a:stretch/>
        </p:blipFill>
        <p:spPr>
          <a:xfrm>
            <a:off x="6769100" y="1449388"/>
            <a:ext cx="2374900" cy="379412"/>
          </a:xfrm>
          <a:prstGeom prst="rect">
            <a:avLst/>
          </a:prstGeom>
          <a:noFill/>
          <a:ln w="9525" cap="flat" cmpd="sng">
            <a:solidFill>
              <a:srgbClr val="1A04BE"/>
            </a:solidFill>
            <a:prstDash val="solid"/>
            <a:miter lim="800000"/>
            <a:headEnd type="none" w="sm" len="sm"/>
            <a:tailEnd type="none" w="sm" len="sm"/>
          </a:ln>
        </p:spPr>
      </p:pic>
      <p:pic>
        <p:nvPicPr>
          <p:cNvPr id="1553" name="Google Shape;1553;gd5be30c990_0_3271" descr="latex-image-1.pdf"/>
          <p:cNvPicPr preferRelativeResize="0"/>
          <p:nvPr/>
        </p:nvPicPr>
        <p:blipFill rotWithShape="1">
          <a:blip r:embed="rId4">
            <a:alphaModFix/>
          </a:blip>
          <a:srcRect/>
          <a:stretch/>
        </p:blipFill>
        <p:spPr>
          <a:xfrm>
            <a:off x="2416175" y="2286000"/>
            <a:ext cx="1038225" cy="382588"/>
          </a:xfrm>
          <a:prstGeom prst="rect">
            <a:avLst/>
          </a:prstGeom>
          <a:noFill/>
          <a:ln w="9525" cap="flat" cmpd="sng">
            <a:solidFill>
              <a:srgbClr val="00B0F0"/>
            </a:solidFill>
            <a:prstDash val="solid"/>
            <a:miter lim="800000"/>
            <a:headEnd type="none" w="sm" len="sm"/>
            <a:tailEnd type="none" w="sm" len="sm"/>
          </a:ln>
        </p:spPr>
      </p:pic>
      <p:pic>
        <p:nvPicPr>
          <p:cNvPr id="1554" name="Google Shape;1554;gd5be30c990_0_3271" descr="latex-image-1.pdf"/>
          <p:cNvPicPr preferRelativeResize="0"/>
          <p:nvPr/>
        </p:nvPicPr>
        <p:blipFill rotWithShape="1">
          <a:blip r:embed="rId5">
            <a:alphaModFix/>
          </a:blip>
          <a:srcRect/>
          <a:stretch/>
        </p:blipFill>
        <p:spPr>
          <a:xfrm>
            <a:off x="4714875" y="2306638"/>
            <a:ext cx="1089025" cy="403225"/>
          </a:xfrm>
          <a:prstGeom prst="rect">
            <a:avLst/>
          </a:prstGeom>
          <a:noFill/>
          <a:ln w="9525" cap="flat" cmpd="sng">
            <a:solidFill>
              <a:srgbClr val="00B0F0"/>
            </a:solidFill>
            <a:prstDash val="solid"/>
            <a:miter lim="800000"/>
            <a:headEnd type="none" w="sm" len="sm"/>
            <a:tailEnd type="none" w="sm" len="sm"/>
          </a:ln>
        </p:spPr>
      </p:pic>
      <p:pic>
        <p:nvPicPr>
          <p:cNvPr id="1555" name="Google Shape;1555;gd5be30c990_0_3271" descr="latex-image-1.pdf"/>
          <p:cNvPicPr preferRelativeResize="0"/>
          <p:nvPr/>
        </p:nvPicPr>
        <p:blipFill rotWithShape="1">
          <a:blip r:embed="rId6">
            <a:alphaModFix/>
          </a:blip>
          <a:srcRect/>
          <a:stretch/>
        </p:blipFill>
        <p:spPr>
          <a:xfrm>
            <a:off x="6975475" y="2357438"/>
            <a:ext cx="1052513" cy="382587"/>
          </a:xfrm>
          <a:prstGeom prst="rect">
            <a:avLst/>
          </a:prstGeom>
          <a:noFill/>
          <a:ln w="9525" cap="flat" cmpd="sng">
            <a:solidFill>
              <a:srgbClr val="00B0F0"/>
            </a:solidFill>
            <a:prstDash val="solid"/>
            <a:miter lim="800000"/>
            <a:headEnd type="none" w="sm" len="sm"/>
            <a:tailEnd type="none" w="sm" len="sm"/>
          </a:ln>
        </p:spPr>
      </p:pic>
      <p:pic>
        <p:nvPicPr>
          <p:cNvPr id="1556" name="Google Shape;1556;gd5be30c990_0_3271" descr="latex-image-1.pdf"/>
          <p:cNvPicPr preferRelativeResize="0"/>
          <p:nvPr/>
        </p:nvPicPr>
        <p:blipFill rotWithShape="1">
          <a:blip r:embed="rId7">
            <a:alphaModFix/>
          </a:blip>
          <a:srcRect/>
          <a:stretch/>
        </p:blipFill>
        <p:spPr>
          <a:xfrm>
            <a:off x="2452688" y="2736850"/>
            <a:ext cx="627062" cy="158750"/>
          </a:xfrm>
          <a:prstGeom prst="rect">
            <a:avLst/>
          </a:prstGeom>
          <a:noFill/>
          <a:ln w="9525" cap="flat" cmpd="sng">
            <a:solidFill>
              <a:srgbClr val="E36C09"/>
            </a:solidFill>
            <a:prstDash val="solid"/>
            <a:round/>
            <a:headEnd type="none" w="sm" len="sm"/>
            <a:tailEnd type="none" w="sm" len="sm"/>
          </a:ln>
        </p:spPr>
      </p:pic>
      <p:pic>
        <p:nvPicPr>
          <p:cNvPr id="1557" name="Google Shape;1557;gd5be30c990_0_3271" descr="latex-image-1.pdf"/>
          <p:cNvPicPr preferRelativeResize="0"/>
          <p:nvPr/>
        </p:nvPicPr>
        <p:blipFill rotWithShape="1">
          <a:blip r:embed="rId8">
            <a:alphaModFix/>
          </a:blip>
          <a:srcRect/>
          <a:stretch/>
        </p:blipFill>
        <p:spPr>
          <a:xfrm>
            <a:off x="4929188" y="2782888"/>
            <a:ext cx="647700" cy="150812"/>
          </a:xfrm>
          <a:prstGeom prst="rect">
            <a:avLst/>
          </a:prstGeom>
          <a:noFill/>
          <a:ln w="9525" cap="flat" cmpd="sng">
            <a:solidFill>
              <a:srgbClr val="E36C09"/>
            </a:solidFill>
            <a:prstDash val="solid"/>
            <a:round/>
            <a:headEnd type="none" w="sm" len="sm"/>
            <a:tailEnd type="none" w="sm" len="sm"/>
          </a:ln>
        </p:spPr>
      </p:pic>
      <p:pic>
        <p:nvPicPr>
          <p:cNvPr id="1558" name="Google Shape;1558;gd5be30c990_0_3271" descr="latex-image-1.pdf"/>
          <p:cNvPicPr preferRelativeResize="0"/>
          <p:nvPr/>
        </p:nvPicPr>
        <p:blipFill rotWithShape="1">
          <a:blip r:embed="rId9">
            <a:alphaModFix/>
          </a:blip>
          <a:srcRect/>
          <a:stretch/>
        </p:blipFill>
        <p:spPr>
          <a:xfrm>
            <a:off x="7227888" y="2820988"/>
            <a:ext cx="598487" cy="150812"/>
          </a:xfrm>
          <a:prstGeom prst="rect">
            <a:avLst/>
          </a:prstGeom>
          <a:noFill/>
          <a:ln w="9525" cap="flat" cmpd="sng">
            <a:solidFill>
              <a:srgbClr val="E36C09"/>
            </a:solidFill>
            <a:prstDash val="solid"/>
            <a:round/>
            <a:headEnd type="none" w="sm" len="sm"/>
            <a:tailEnd type="none" w="sm" len="sm"/>
          </a:ln>
        </p:spPr>
      </p:pic>
      <p:sp>
        <p:nvSpPr>
          <p:cNvPr id="1559" name="Google Shape;1559;gd5be30c990_0_3271"/>
          <p:cNvSpPr txBox="1"/>
          <p:nvPr/>
        </p:nvSpPr>
        <p:spPr>
          <a:xfrm>
            <a:off x="4763" y="1820863"/>
            <a:ext cx="8302500" cy="400200"/>
          </a:xfrm>
          <a:prstGeom prst="rect">
            <a:avLst/>
          </a:prstGeom>
          <a:noFill/>
          <a:ln w="9525" cap="flat" cmpd="sng">
            <a:solidFill>
              <a:srgbClr val="1A04BE"/>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Training: Take the gradient of the last component and iterate backwards</a:t>
            </a:r>
            <a:endParaRPr sz="1400" b="0" i="0" u="none" strike="noStrike" cap="none">
              <a:solidFill>
                <a:srgbClr val="000000"/>
              </a:solidFill>
              <a:latin typeface="Times New Roman"/>
              <a:ea typeface="Times New Roman"/>
              <a:cs typeface="Times New Roman"/>
              <a:sym typeface="Times New Roman"/>
            </a:endParaRPr>
          </a:p>
        </p:txBody>
      </p:sp>
      <p:pic>
        <p:nvPicPr>
          <p:cNvPr id="1560" name="Google Shape;1560;gd5be30c990_0_3271"/>
          <p:cNvPicPr preferRelativeResize="0"/>
          <p:nvPr/>
        </p:nvPicPr>
        <p:blipFill rotWithShape="1">
          <a:blip r:embed="rId10">
            <a:alphaModFix/>
          </a:blip>
          <a:srcRect/>
          <a:stretch/>
        </p:blipFill>
        <p:spPr>
          <a:xfrm>
            <a:off x="1560512" y="3388582"/>
            <a:ext cx="5667377" cy="2497012"/>
          </a:xfrm>
          <a:prstGeom prst="rect">
            <a:avLst/>
          </a:prstGeom>
          <a:noFill/>
          <a:ln>
            <a:noFill/>
          </a:ln>
        </p:spPr>
      </p:pic>
    </p:spTree>
    <p:extLst>
      <p:ext uri="{BB962C8B-B14F-4D97-AF65-F5344CB8AC3E}">
        <p14:creationId xmlns:p14="http://schemas.microsoft.com/office/powerpoint/2010/main" val="21286617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gd5be30c990_0_3286"/>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Error Backpropagation</a:t>
            </a:r>
            <a:endParaRPr>
              <a:latin typeface="Times New Roman"/>
              <a:ea typeface="Times New Roman"/>
              <a:cs typeface="Times New Roman"/>
              <a:sym typeface="Times New Roman"/>
            </a:endParaRPr>
          </a:p>
        </p:txBody>
      </p:sp>
      <p:sp>
        <p:nvSpPr>
          <p:cNvPr id="1566" name="Google Shape;1566;gd5be30c990_0_3286"/>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74</a:t>
            </a:fld>
            <a:endParaRPr sz="1200" b="1">
              <a:solidFill>
                <a:srgbClr val="FFFFFF"/>
              </a:solidFill>
              <a:latin typeface="Twentieth Century"/>
              <a:ea typeface="Twentieth Century"/>
              <a:cs typeface="Twentieth Century"/>
              <a:sym typeface="Twentieth Century"/>
            </a:endParaRPr>
          </a:p>
        </p:txBody>
      </p:sp>
      <p:pic>
        <p:nvPicPr>
          <p:cNvPr id="1567" name="Google Shape;1567;gd5be30c990_0_3286" descr="latex-image-1.pdf"/>
          <p:cNvPicPr preferRelativeResize="0"/>
          <p:nvPr/>
        </p:nvPicPr>
        <p:blipFill rotWithShape="1">
          <a:blip r:embed="rId3">
            <a:alphaModFix/>
          </a:blip>
          <a:srcRect/>
          <a:stretch/>
        </p:blipFill>
        <p:spPr>
          <a:xfrm>
            <a:off x="473075" y="1223963"/>
            <a:ext cx="7886700" cy="2717800"/>
          </a:xfrm>
          <a:prstGeom prst="rect">
            <a:avLst/>
          </a:prstGeom>
          <a:noFill/>
          <a:ln>
            <a:noFill/>
          </a:ln>
        </p:spPr>
      </p:pic>
      <p:sp>
        <p:nvSpPr>
          <p:cNvPr id="1568" name="Google Shape;1568;gd5be30c990_0_3286"/>
          <p:cNvSpPr txBox="1"/>
          <p:nvPr/>
        </p:nvSpPr>
        <p:spPr>
          <a:xfrm>
            <a:off x="4508500" y="1417638"/>
            <a:ext cx="2344800" cy="6465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Empirical Risk Function</a:t>
            </a:r>
            <a:endParaRPr sz="1400" b="0" i="0" u="none" strike="noStrike" cap="none">
              <a:solidFill>
                <a:srgbClr val="000000"/>
              </a:solidFill>
              <a:latin typeface="Arial"/>
              <a:ea typeface="Arial"/>
              <a:cs typeface="Arial"/>
              <a:sym typeface="Arial"/>
            </a:endParaRPr>
          </a:p>
        </p:txBody>
      </p:sp>
      <p:pic>
        <p:nvPicPr>
          <p:cNvPr id="1569" name="Google Shape;1569;gd5be30c990_0_3286"/>
          <p:cNvPicPr preferRelativeResize="0"/>
          <p:nvPr/>
        </p:nvPicPr>
        <p:blipFill rotWithShape="1">
          <a:blip r:embed="rId4">
            <a:alphaModFix/>
          </a:blip>
          <a:srcRect/>
          <a:stretch/>
        </p:blipFill>
        <p:spPr>
          <a:xfrm>
            <a:off x="1579673" y="4277153"/>
            <a:ext cx="5857653" cy="2580847"/>
          </a:xfrm>
          <a:prstGeom prst="rect">
            <a:avLst/>
          </a:prstGeom>
          <a:noFill/>
          <a:ln>
            <a:noFill/>
          </a:ln>
        </p:spPr>
      </p:pic>
    </p:spTree>
    <p:extLst>
      <p:ext uri="{BB962C8B-B14F-4D97-AF65-F5344CB8AC3E}">
        <p14:creationId xmlns:p14="http://schemas.microsoft.com/office/powerpoint/2010/main" val="3159941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gd5be30c990_0_3294"/>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Error Backpropagation</a:t>
            </a:r>
            <a:endParaRPr>
              <a:latin typeface="Times New Roman"/>
              <a:ea typeface="Times New Roman"/>
              <a:cs typeface="Times New Roman"/>
              <a:sym typeface="Times New Roman"/>
            </a:endParaRPr>
          </a:p>
        </p:txBody>
      </p:sp>
      <p:sp>
        <p:nvSpPr>
          <p:cNvPr id="1576" name="Google Shape;1576;gd5be30c990_0_3294"/>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75</a:t>
            </a:fld>
            <a:endParaRPr sz="1200" b="1">
              <a:solidFill>
                <a:srgbClr val="FFFFFF"/>
              </a:solidFill>
              <a:latin typeface="Twentieth Century"/>
              <a:ea typeface="Twentieth Century"/>
              <a:cs typeface="Twentieth Century"/>
              <a:sym typeface="Twentieth Century"/>
            </a:endParaRPr>
          </a:p>
        </p:txBody>
      </p:sp>
      <p:sp>
        <p:nvSpPr>
          <p:cNvPr id="1577" name="Google Shape;1577;gd5be30c990_0_3294"/>
          <p:cNvSpPr txBox="1"/>
          <p:nvPr/>
        </p:nvSpPr>
        <p:spPr>
          <a:xfrm>
            <a:off x="454025" y="1417638"/>
            <a:ext cx="3066900" cy="6465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Optimize last layer weights w</a:t>
            </a:r>
            <a:r>
              <a:rPr lang="en-US" sz="1800" b="0" i="0" u="none" strike="noStrike" cap="none" baseline="-25000">
                <a:solidFill>
                  <a:schemeClr val="dk1"/>
                </a:solidFill>
                <a:latin typeface="Arial"/>
                <a:ea typeface="Arial"/>
                <a:cs typeface="Arial"/>
                <a:sym typeface="Arial"/>
              </a:rPr>
              <a:t>kl</a:t>
            </a:r>
            <a:endParaRPr sz="1400" b="0" i="0" u="none" strike="noStrike" cap="none">
              <a:solidFill>
                <a:srgbClr val="000000"/>
              </a:solidFill>
              <a:latin typeface="Arial"/>
              <a:ea typeface="Arial"/>
              <a:cs typeface="Arial"/>
              <a:sym typeface="Arial"/>
            </a:endParaRPr>
          </a:p>
        </p:txBody>
      </p:sp>
      <p:pic>
        <p:nvPicPr>
          <p:cNvPr id="1578" name="Google Shape;1578;gd5be30c990_0_3294" descr="latex-image-1.pdf"/>
          <p:cNvPicPr preferRelativeResize="0"/>
          <p:nvPr/>
        </p:nvPicPr>
        <p:blipFill rotWithShape="1">
          <a:blip r:embed="rId3">
            <a:alphaModFix/>
          </a:blip>
          <a:srcRect/>
          <a:stretch/>
        </p:blipFill>
        <p:spPr>
          <a:xfrm>
            <a:off x="4500563" y="1485351"/>
            <a:ext cx="2362200" cy="520700"/>
          </a:xfrm>
          <a:prstGeom prst="rect">
            <a:avLst/>
          </a:prstGeom>
          <a:noFill/>
          <a:ln>
            <a:noFill/>
          </a:ln>
        </p:spPr>
      </p:pic>
      <p:pic>
        <p:nvPicPr>
          <p:cNvPr id="1579" name="Google Shape;1579;gd5be30c990_0_3294" descr="latex-image-1.pdf"/>
          <p:cNvPicPr preferRelativeResize="0"/>
          <p:nvPr/>
        </p:nvPicPr>
        <p:blipFill rotWithShape="1">
          <a:blip r:embed="rId4">
            <a:alphaModFix/>
          </a:blip>
          <a:srcRect/>
          <a:stretch/>
        </p:blipFill>
        <p:spPr>
          <a:xfrm>
            <a:off x="1635125" y="2465388"/>
            <a:ext cx="3365500" cy="673100"/>
          </a:xfrm>
          <a:prstGeom prst="rect">
            <a:avLst/>
          </a:prstGeom>
          <a:noFill/>
          <a:ln>
            <a:noFill/>
          </a:ln>
        </p:spPr>
      </p:pic>
      <p:sp>
        <p:nvSpPr>
          <p:cNvPr id="1580" name="Google Shape;1580;gd5be30c990_0_3294"/>
          <p:cNvSpPr txBox="1"/>
          <p:nvPr/>
        </p:nvSpPr>
        <p:spPr>
          <a:xfrm>
            <a:off x="5681663" y="2614613"/>
            <a:ext cx="1932000" cy="646500"/>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Calculus chain rule</a:t>
            </a:r>
            <a:endParaRPr sz="1400" b="0" i="0" u="none" strike="noStrike" cap="none">
              <a:solidFill>
                <a:srgbClr val="000000"/>
              </a:solidFill>
              <a:latin typeface="Arial"/>
              <a:ea typeface="Arial"/>
              <a:cs typeface="Arial"/>
              <a:sym typeface="Arial"/>
            </a:endParaRPr>
          </a:p>
        </p:txBody>
      </p:sp>
      <p:pic>
        <p:nvPicPr>
          <p:cNvPr id="1581" name="Google Shape;1581;gd5be30c990_0_3294"/>
          <p:cNvPicPr preferRelativeResize="0"/>
          <p:nvPr/>
        </p:nvPicPr>
        <p:blipFill rotWithShape="1">
          <a:blip r:embed="rId5">
            <a:alphaModFix/>
          </a:blip>
          <a:srcRect/>
          <a:stretch/>
        </p:blipFill>
        <p:spPr>
          <a:xfrm>
            <a:off x="1340589" y="3789421"/>
            <a:ext cx="5815123" cy="2562109"/>
          </a:xfrm>
          <a:prstGeom prst="rect">
            <a:avLst/>
          </a:prstGeom>
          <a:noFill/>
          <a:ln>
            <a:noFill/>
          </a:ln>
        </p:spPr>
      </p:pic>
    </p:spTree>
    <p:extLst>
      <p:ext uri="{BB962C8B-B14F-4D97-AF65-F5344CB8AC3E}">
        <p14:creationId xmlns:p14="http://schemas.microsoft.com/office/powerpoint/2010/main" val="10583596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gd5be30c990_0_3305"/>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Error Backpropagation</a:t>
            </a:r>
            <a:endParaRPr>
              <a:latin typeface="Times New Roman"/>
              <a:ea typeface="Times New Roman"/>
              <a:cs typeface="Times New Roman"/>
              <a:sym typeface="Times New Roman"/>
            </a:endParaRPr>
          </a:p>
        </p:txBody>
      </p:sp>
      <p:sp>
        <p:nvSpPr>
          <p:cNvPr id="1587" name="Google Shape;1587;gd5be30c990_0_3305"/>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76</a:t>
            </a:fld>
            <a:endParaRPr sz="1200" b="1">
              <a:solidFill>
                <a:srgbClr val="FFFFFF"/>
              </a:solidFill>
              <a:latin typeface="Twentieth Century"/>
              <a:ea typeface="Twentieth Century"/>
              <a:cs typeface="Twentieth Century"/>
              <a:sym typeface="Twentieth Century"/>
            </a:endParaRPr>
          </a:p>
        </p:txBody>
      </p:sp>
      <p:sp>
        <p:nvSpPr>
          <p:cNvPr id="1588" name="Google Shape;1588;gd5be30c990_0_3305"/>
          <p:cNvSpPr txBox="1"/>
          <p:nvPr/>
        </p:nvSpPr>
        <p:spPr>
          <a:xfrm>
            <a:off x="454025" y="1417638"/>
            <a:ext cx="3066900" cy="3078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Optimize last layer weights w</a:t>
            </a:r>
            <a:r>
              <a:rPr lang="en-US" sz="1400" b="0" i="0" u="none" strike="noStrike" cap="none" baseline="-25000">
                <a:solidFill>
                  <a:schemeClr val="dk1"/>
                </a:solidFill>
                <a:latin typeface="Arial"/>
                <a:ea typeface="Arial"/>
                <a:cs typeface="Arial"/>
                <a:sym typeface="Arial"/>
              </a:rPr>
              <a:t>kl</a:t>
            </a:r>
            <a:endParaRPr sz="1400" b="0" i="0" u="none" strike="noStrike" cap="none">
              <a:solidFill>
                <a:srgbClr val="000000"/>
              </a:solidFill>
              <a:latin typeface="Arial"/>
              <a:ea typeface="Arial"/>
              <a:cs typeface="Arial"/>
              <a:sym typeface="Arial"/>
            </a:endParaRPr>
          </a:p>
        </p:txBody>
      </p:sp>
      <p:pic>
        <p:nvPicPr>
          <p:cNvPr id="1589" name="Google Shape;1589;gd5be30c990_0_3305" descr="latex-image-1.pdf"/>
          <p:cNvPicPr preferRelativeResize="0"/>
          <p:nvPr/>
        </p:nvPicPr>
        <p:blipFill rotWithShape="1">
          <a:blip r:embed="rId3">
            <a:alphaModFix/>
          </a:blip>
          <a:srcRect/>
          <a:stretch/>
        </p:blipFill>
        <p:spPr>
          <a:xfrm>
            <a:off x="4351338" y="1266825"/>
            <a:ext cx="2362200" cy="520700"/>
          </a:xfrm>
          <a:prstGeom prst="rect">
            <a:avLst/>
          </a:prstGeom>
          <a:noFill/>
          <a:ln>
            <a:noFill/>
          </a:ln>
        </p:spPr>
      </p:pic>
      <p:pic>
        <p:nvPicPr>
          <p:cNvPr id="1590" name="Google Shape;1590;gd5be30c990_0_3305" descr="latex-image-1.pdf"/>
          <p:cNvPicPr preferRelativeResize="0"/>
          <p:nvPr/>
        </p:nvPicPr>
        <p:blipFill rotWithShape="1">
          <a:blip r:embed="rId4">
            <a:alphaModFix/>
          </a:blip>
          <a:srcRect/>
          <a:stretch/>
        </p:blipFill>
        <p:spPr>
          <a:xfrm>
            <a:off x="1635125" y="1941513"/>
            <a:ext cx="3365500" cy="673100"/>
          </a:xfrm>
          <a:prstGeom prst="rect">
            <a:avLst/>
          </a:prstGeom>
          <a:noFill/>
          <a:ln>
            <a:noFill/>
          </a:ln>
        </p:spPr>
      </p:pic>
      <p:sp>
        <p:nvSpPr>
          <p:cNvPr id="1591" name="Google Shape;1591;gd5be30c990_0_3305"/>
          <p:cNvSpPr txBox="1"/>
          <p:nvPr/>
        </p:nvSpPr>
        <p:spPr>
          <a:xfrm>
            <a:off x="5611813" y="1978025"/>
            <a:ext cx="1932000" cy="646500"/>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Calculus chain rule</a:t>
            </a:r>
            <a:endParaRPr sz="1400" b="0" i="0" u="none" strike="noStrike" cap="none">
              <a:solidFill>
                <a:srgbClr val="000000"/>
              </a:solidFill>
              <a:latin typeface="Arial"/>
              <a:ea typeface="Arial"/>
              <a:cs typeface="Arial"/>
              <a:sym typeface="Arial"/>
            </a:endParaRPr>
          </a:p>
        </p:txBody>
      </p:sp>
      <p:pic>
        <p:nvPicPr>
          <p:cNvPr id="1592" name="Google Shape;1592;gd5be30c990_0_3305" descr="latex-image-1.pdf"/>
          <p:cNvPicPr preferRelativeResize="0"/>
          <p:nvPr/>
        </p:nvPicPr>
        <p:blipFill rotWithShape="1">
          <a:blip r:embed="rId5">
            <a:alphaModFix/>
          </a:blip>
          <a:srcRect/>
          <a:stretch/>
        </p:blipFill>
        <p:spPr>
          <a:xfrm>
            <a:off x="1731963" y="2905125"/>
            <a:ext cx="4724400" cy="698500"/>
          </a:xfrm>
          <a:prstGeom prst="rect">
            <a:avLst/>
          </a:prstGeom>
          <a:noFill/>
          <a:ln>
            <a:noFill/>
          </a:ln>
        </p:spPr>
      </p:pic>
      <p:pic>
        <p:nvPicPr>
          <p:cNvPr id="1593" name="Google Shape;1593;gd5be30c990_0_3305"/>
          <p:cNvPicPr preferRelativeResize="0"/>
          <p:nvPr/>
        </p:nvPicPr>
        <p:blipFill rotWithShape="1">
          <a:blip r:embed="rId6">
            <a:alphaModFix/>
          </a:blip>
          <a:srcRect/>
          <a:stretch/>
        </p:blipFill>
        <p:spPr>
          <a:xfrm>
            <a:off x="1762384" y="4091270"/>
            <a:ext cx="5347291" cy="2355985"/>
          </a:xfrm>
          <a:prstGeom prst="rect">
            <a:avLst/>
          </a:prstGeom>
          <a:noFill/>
          <a:ln>
            <a:noFill/>
          </a:ln>
        </p:spPr>
      </p:pic>
    </p:spTree>
    <p:extLst>
      <p:ext uri="{BB962C8B-B14F-4D97-AF65-F5344CB8AC3E}">
        <p14:creationId xmlns:p14="http://schemas.microsoft.com/office/powerpoint/2010/main" val="41108013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gd5be30c990_0_3316"/>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Error Backpropagation</a:t>
            </a:r>
            <a:endParaRPr>
              <a:latin typeface="Times New Roman"/>
              <a:ea typeface="Times New Roman"/>
              <a:cs typeface="Times New Roman"/>
              <a:sym typeface="Times New Roman"/>
            </a:endParaRPr>
          </a:p>
        </p:txBody>
      </p:sp>
      <p:sp>
        <p:nvSpPr>
          <p:cNvPr id="1599" name="Google Shape;1599;gd5be30c990_0_3316"/>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77</a:t>
            </a:fld>
            <a:endParaRPr sz="1200" b="1">
              <a:solidFill>
                <a:srgbClr val="FFFFFF"/>
              </a:solidFill>
              <a:latin typeface="Twentieth Century"/>
              <a:ea typeface="Twentieth Century"/>
              <a:cs typeface="Twentieth Century"/>
              <a:sym typeface="Twentieth Century"/>
            </a:endParaRPr>
          </a:p>
        </p:txBody>
      </p:sp>
      <p:sp>
        <p:nvSpPr>
          <p:cNvPr id="1600" name="Google Shape;1600;gd5be30c990_0_3316"/>
          <p:cNvSpPr txBox="1"/>
          <p:nvPr/>
        </p:nvSpPr>
        <p:spPr>
          <a:xfrm>
            <a:off x="454025" y="1417638"/>
            <a:ext cx="3066900" cy="3078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Optimize last layer weights w</a:t>
            </a:r>
            <a:r>
              <a:rPr lang="en-US" sz="1400" b="0" i="0" u="none" strike="noStrike" cap="none" baseline="-25000">
                <a:solidFill>
                  <a:schemeClr val="dk1"/>
                </a:solidFill>
                <a:latin typeface="Arial"/>
                <a:ea typeface="Arial"/>
                <a:cs typeface="Arial"/>
                <a:sym typeface="Arial"/>
              </a:rPr>
              <a:t>kl</a:t>
            </a:r>
            <a:endParaRPr sz="1400" b="0" i="0" u="none" strike="noStrike" cap="none">
              <a:solidFill>
                <a:srgbClr val="000000"/>
              </a:solidFill>
              <a:latin typeface="Arial"/>
              <a:ea typeface="Arial"/>
              <a:cs typeface="Arial"/>
              <a:sym typeface="Arial"/>
            </a:endParaRPr>
          </a:p>
        </p:txBody>
      </p:sp>
      <p:pic>
        <p:nvPicPr>
          <p:cNvPr id="1601" name="Google Shape;1601;gd5be30c990_0_3316" descr="latex-image-1.pdf"/>
          <p:cNvPicPr preferRelativeResize="0"/>
          <p:nvPr/>
        </p:nvPicPr>
        <p:blipFill rotWithShape="1">
          <a:blip r:embed="rId3">
            <a:alphaModFix/>
          </a:blip>
          <a:srcRect/>
          <a:stretch/>
        </p:blipFill>
        <p:spPr>
          <a:xfrm>
            <a:off x="4351338" y="1266825"/>
            <a:ext cx="2362200" cy="520700"/>
          </a:xfrm>
          <a:prstGeom prst="rect">
            <a:avLst/>
          </a:prstGeom>
          <a:noFill/>
          <a:ln>
            <a:noFill/>
          </a:ln>
        </p:spPr>
      </p:pic>
      <p:pic>
        <p:nvPicPr>
          <p:cNvPr id="1602" name="Google Shape;1602;gd5be30c990_0_3316" descr="latex-image-1.pdf"/>
          <p:cNvPicPr preferRelativeResize="0"/>
          <p:nvPr/>
        </p:nvPicPr>
        <p:blipFill rotWithShape="1">
          <a:blip r:embed="rId4">
            <a:alphaModFix/>
          </a:blip>
          <a:srcRect/>
          <a:stretch/>
        </p:blipFill>
        <p:spPr>
          <a:xfrm>
            <a:off x="1635125" y="1941513"/>
            <a:ext cx="3365500" cy="673100"/>
          </a:xfrm>
          <a:prstGeom prst="rect">
            <a:avLst/>
          </a:prstGeom>
          <a:noFill/>
          <a:ln>
            <a:noFill/>
          </a:ln>
        </p:spPr>
      </p:pic>
      <p:sp>
        <p:nvSpPr>
          <p:cNvPr id="1603" name="Google Shape;1603;gd5be30c990_0_3316"/>
          <p:cNvSpPr txBox="1"/>
          <p:nvPr/>
        </p:nvSpPr>
        <p:spPr>
          <a:xfrm>
            <a:off x="5611813" y="1978025"/>
            <a:ext cx="1932000" cy="307800"/>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Calculus chain rule</a:t>
            </a:r>
            <a:endParaRPr sz="1400" b="0" i="0" u="none" strike="noStrike" cap="none">
              <a:solidFill>
                <a:srgbClr val="000000"/>
              </a:solidFill>
              <a:latin typeface="Arial"/>
              <a:ea typeface="Arial"/>
              <a:cs typeface="Arial"/>
              <a:sym typeface="Arial"/>
            </a:endParaRPr>
          </a:p>
        </p:txBody>
      </p:sp>
      <p:pic>
        <p:nvPicPr>
          <p:cNvPr id="1604" name="Google Shape;1604;gd5be30c990_0_3316" descr="latex-image-1.pdf"/>
          <p:cNvPicPr preferRelativeResize="0"/>
          <p:nvPr/>
        </p:nvPicPr>
        <p:blipFill rotWithShape="1">
          <a:blip r:embed="rId5">
            <a:alphaModFix/>
          </a:blip>
          <a:srcRect/>
          <a:stretch/>
        </p:blipFill>
        <p:spPr>
          <a:xfrm>
            <a:off x="1725613" y="2905125"/>
            <a:ext cx="5130800" cy="698500"/>
          </a:xfrm>
          <a:prstGeom prst="rect">
            <a:avLst/>
          </a:prstGeom>
          <a:noFill/>
          <a:ln>
            <a:noFill/>
          </a:ln>
        </p:spPr>
      </p:pic>
      <p:pic>
        <p:nvPicPr>
          <p:cNvPr id="1605" name="Google Shape;1605;gd5be30c990_0_3316"/>
          <p:cNvPicPr preferRelativeResize="0"/>
          <p:nvPr/>
        </p:nvPicPr>
        <p:blipFill rotWithShape="1">
          <a:blip r:embed="rId6">
            <a:alphaModFix/>
          </a:blip>
          <a:srcRect/>
          <a:stretch/>
        </p:blipFill>
        <p:spPr>
          <a:xfrm>
            <a:off x="1521674" y="4160837"/>
            <a:ext cx="5538676" cy="2440308"/>
          </a:xfrm>
          <a:prstGeom prst="rect">
            <a:avLst/>
          </a:prstGeom>
          <a:noFill/>
          <a:ln>
            <a:noFill/>
          </a:ln>
        </p:spPr>
      </p:pic>
    </p:spTree>
    <p:extLst>
      <p:ext uri="{BB962C8B-B14F-4D97-AF65-F5344CB8AC3E}">
        <p14:creationId xmlns:p14="http://schemas.microsoft.com/office/powerpoint/2010/main" val="25096509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gd5be30c990_0_3327"/>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Error Backpropagation</a:t>
            </a:r>
            <a:endParaRPr>
              <a:latin typeface="Times New Roman"/>
              <a:ea typeface="Times New Roman"/>
              <a:cs typeface="Times New Roman"/>
              <a:sym typeface="Times New Roman"/>
            </a:endParaRPr>
          </a:p>
        </p:txBody>
      </p:sp>
      <p:sp>
        <p:nvSpPr>
          <p:cNvPr id="1611" name="Google Shape;1611;gd5be30c990_0_3327"/>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78</a:t>
            </a:fld>
            <a:endParaRPr sz="1200" b="1">
              <a:solidFill>
                <a:srgbClr val="FFFFFF"/>
              </a:solidFill>
              <a:latin typeface="Twentieth Century"/>
              <a:ea typeface="Twentieth Century"/>
              <a:cs typeface="Twentieth Century"/>
              <a:sym typeface="Twentieth Century"/>
            </a:endParaRPr>
          </a:p>
        </p:txBody>
      </p:sp>
      <p:sp>
        <p:nvSpPr>
          <p:cNvPr id="1612" name="Google Shape;1612;gd5be30c990_0_3327"/>
          <p:cNvSpPr txBox="1"/>
          <p:nvPr/>
        </p:nvSpPr>
        <p:spPr>
          <a:xfrm>
            <a:off x="454025" y="1417638"/>
            <a:ext cx="3066900" cy="6465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Optimize last layer weights w</a:t>
            </a:r>
            <a:r>
              <a:rPr lang="en-US" sz="1800" b="0" i="0" u="none" strike="noStrike" cap="none" baseline="-25000">
                <a:solidFill>
                  <a:schemeClr val="dk1"/>
                </a:solidFill>
                <a:latin typeface="Arial"/>
                <a:ea typeface="Arial"/>
                <a:cs typeface="Arial"/>
                <a:sym typeface="Arial"/>
              </a:rPr>
              <a:t>kl</a:t>
            </a:r>
            <a:endParaRPr sz="1400" b="0" i="0" u="none" strike="noStrike" cap="none">
              <a:solidFill>
                <a:srgbClr val="000000"/>
              </a:solidFill>
              <a:latin typeface="Arial"/>
              <a:ea typeface="Arial"/>
              <a:cs typeface="Arial"/>
              <a:sym typeface="Arial"/>
            </a:endParaRPr>
          </a:p>
        </p:txBody>
      </p:sp>
      <p:pic>
        <p:nvPicPr>
          <p:cNvPr id="1613" name="Google Shape;1613;gd5be30c990_0_3327" descr="latex-image-1.pdf"/>
          <p:cNvPicPr preferRelativeResize="0"/>
          <p:nvPr/>
        </p:nvPicPr>
        <p:blipFill rotWithShape="1">
          <a:blip r:embed="rId3">
            <a:alphaModFix/>
          </a:blip>
          <a:srcRect/>
          <a:stretch/>
        </p:blipFill>
        <p:spPr>
          <a:xfrm>
            <a:off x="4351338" y="1266825"/>
            <a:ext cx="2362200" cy="520700"/>
          </a:xfrm>
          <a:prstGeom prst="rect">
            <a:avLst/>
          </a:prstGeom>
          <a:noFill/>
          <a:ln>
            <a:noFill/>
          </a:ln>
        </p:spPr>
      </p:pic>
      <p:pic>
        <p:nvPicPr>
          <p:cNvPr id="1614" name="Google Shape;1614;gd5be30c990_0_3327" descr="latex-image-1.pdf"/>
          <p:cNvPicPr preferRelativeResize="0"/>
          <p:nvPr/>
        </p:nvPicPr>
        <p:blipFill rotWithShape="1">
          <a:blip r:embed="rId4">
            <a:alphaModFix/>
          </a:blip>
          <a:srcRect/>
          <a:stretch/>
        </p:blipFill>
        <p:spPr>
          <a:xfrm>
            <a:off x="1635125" y="1941513"/>
            <a:ext cx="3365500" cy="673100"/>
          </a:xfrm>
          <a:prstGeom prst="rect">
            <a:avLst/>
          </a:prstGeom>
          <a:noFill/>
          <a:ln>
            <a:noFill/>
          </a:ln>
        </p:spPr>
      </p:pic>
      <p:sp>
        <p:nvSpPr>
          <p:cNvPr id="1615" name="Google Shape;1615;gd5be30c990_0_3327"/>
          <p:cNvSpPr txBox="1"/>
          <p:nvPr/>
        </p:nvSpPr>
        <p:spPr>
          <a:xfrm>
            <a:off x="5611813" y="1978025"/>
            <a:ext cx="1932000" cy="307800"/>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Calculus chain rule</a:t>
            </a:r>
            <a:endParaRPr sz="1400" b="0" i="0" u="none" strike="noStrike" cap="none">
              <a:solidFill>
                <a:srgbClr val="000000"/>
              </a:solidFill>
              <a:latin typeface="Arial"/>
              <a:ea typeface="Arial"/>
              <a:cs typeface="Arial"/>
              <a:sym typeface="Arial"/>
            </a:endParaRPr>
          </a:p>
        </p:txBody>
      </p:sp>
      <p:pic>
        <p:nvPicPr>
          <p:cNvPr id="1616" name="Google Shape;1616;gd5be30c990_0_3327" descr="latex-image-1.pdf"/>
          <p:cNvPicPr preferRelativeResize="0"/>
          <p:nvPr/>
        </p:nvPicPr>
        <p:blipFill rotWithShape="1">
          <a:blip r:embed="rId5">
            <a:alphaModFix/>
          </a:blip>
          <a:srcRect/>
          <a:stretch/>
        </p:blipFill>
        <p:spPr>
          <a:xfrm>
            <a:off x="115888" y="2955925"/>
            <a:ext cx="9017000" cy="698500"/>
          </a:xfrm>
          <a:prstGeom prst="rect">
            <a:avLst/>
          </a:prstGeom>
          <a:noFill/>
          <a:ln>
            <a:noFill/>
          </a:ln>
        </p:spPr>
      </p:pic>
      <p:pic>
        <p:nvPicPr>
          <p:cNvPr id="1617" name="Google Shape;1617;gd5be30c990_0_3327"/>
          <p:cNvPicPr preferRelativeResize="0"/>
          <p:nvPr/>
        </p:nvPicPr>
        <p:blipFill rotWithShape="1">
          <a:blip r:embed="rId6">
            <a:alphaModFix/>
          </a:blip>
          <a:srcRect/>
          <a:stretch/>
        </p:blipFill>
        <p:spPr>
          <a:xfrm>
            <a:off x="1635125" y="3995737"/>
            <a:ext cx="5708799" cy="2515262"/>
          </a:xfrm>
          <a:prstGeom prst="rect">
            <a:avLst/>
          </a:prstGeom>
          <a:noFill/>
          <a:ln>
            <a:noFill/>
          </a:ln>
        </p:spPr>
      </p:pic>
    </p:spTree>
    <p:extLst>
      <p:ext uri="{BB962C8B-B14F-4D97-AF65-F5344CB8AC3E}">
        <p14:creationId xmlns:p14="http://schemas.microsoft.com/office/powerpoint/2010/main" val="2278086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gd5be30c990_0_3338"/>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Error Backpropagation</a:t>
            </a:r>
            <a:endParaRPr>
              <a:latin typeface="Times New Roman"/>
              <a:ea typeface="Times New Roman"/>
              <a:cs typeface="Times New Roman"/>
              <a:sym typeface="Times New Roman"/>
            </a:endParaRPr>
          </a:p>
        </p:txBody>
      </p:sp>
      <p:sp>
        <p:nvSpPr>
          <p:cNvPr id="1623" name="Google Shape;1623;gd5be30c990_0_3338"/>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79</a:t>
            </a:fld>
            <a:endParaRPr sz="1200" b="1">
              <a:solidFill>
                <a:srgbClr val="FFFFFF"/>
              </a:solidFill>
              <a:latin typeface="Twentieth Century"/>
              <a:ea typeface="Twentieth Century"/>
              <a:cs typeface="Twentieth Century"/>
              <a:sym typeface="Twentieth Century"/>
            </a:endParaRPr>
          </a:p>
        </p:txBody>
      </p:sp>
      <p:sp>
        <p:nvSpPr>
          <p:cNvPr id="1624" name="Google Shape;1624;gd5be30c990_0_3338"/>
          <p:cNvSpPr txBox="1"/>
          <p:nvPr/>
        </p:nvSpPr>
        <p:spPr>
          <a:xfrm>
            <a:off x="454025" y="1417638"/>
            <a:ext cx="3066900" cy="3078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Optimize last layer weights w</a:t>
            </a:r>
            <a:r>
              <a:rPr lang="en-US" sz="1400" b="0" i="0" u="none" strike="noStrike" cap="none" baseline="-25000">
                <a:solidFill>
                  <a:schemeClr val="dk1"/>
                </a:solidFill>
                <a:latin typeface="Arial"/>
                <a:ea typeface="Arial"/>
                <a:cs typeface="Arial"/>
                <a:sym typeface="Arial"/>
              </a:rPr>
              <a:t>kl</a:t>
            </a:r>
            <a:endParaRPr sz="1400" b="0" i="0" u="none" strike="noStrike" cap="none">
              <a:solidFill>
                <a:srgbClr val="000000"/>
              </a:solidFill>
              <a:latin typeface="Arial"/>
              <a:ea typeface="Arial"/>
              <a:cs typeface="Arial"/>
              <a:sym typeface="Arial"/>
            </a:endParaRPr>
          </a:p>
        </p:txBody>
      </p:sp>
      <p:pic>
        <p:nvPicPr>
          <p:cNvPr id="1625" name="Google Shape;1625;gd5be30c990_0_3338" descr="latex-image-1.pdf"/>
          <p:cNvPicPr preferRelativeResize="0"/>
          <p:nvPr/>
        </p:nvPicPr>
        <p:blipFill rotWithShape="1">
          <a:blip r:embed="rId3">
            <a:alphaModFix/>
          </a:blip>
          <a:srcRect/>
          <a:stretch/>
        </p:blipFill>
        <p:spPr>
          <a:xfrm>
            <a:off x="4351338" y="1266825"/>
            <a:ext cx="2362200" cy="520700"/>
          </a:xfrm>
          <a:prstGeom prst="rect">
            <a:avLst/>
          </a:prstGeom>
          <a:noFill/>
          <a:ln>
            <a:noFill/>
          </a:ln>
        </p:spPr>
      </p:pic>
      <p:pic>
        <p:nvPicPr>
          <p:cNvPr id="1626" name="Google Shape;1626;gd5be30c990_0_3338" descr="latex-image-1.pdf"/>
          <p:cNvPicPr preferRelativeResize="0"/>
          <p:nvPr/>
        </p:nvPicPr>
        <p:blipFill rotWithShape="1">
          <a:blip r:embed="rId4">
            <a:alphaModFix/>
          </a:blip>
          <a:srcRect/>
          <a:stretch/>
        </p:blipFill>
        <p:spPr>
          <a:xfrm>
            <a:off x="1635125" y="1892300"/>
            <a:ext cx="3365500" cy="673100"/>
          </a:xfrm>
          <a:prstGeom prst="rect">
            <a:avLst/>
          </a:prstGeom>
          <a:noFill/>
          <a:ln>
            <a:noFill/>
          </a:ln>
        </p:spPr>
      </p:pic>
      <p:sp>
        <p:nvSpPr>
          <p:cNvPr id="1627" name="Google Shape;1627;gd5be30c990_0_3338"/>
          <p:cNvSpPr txBox="1"/>
          <p:nvPr/>
        </p:nvSpPr>
        <p:spPr>
          <a:xfrm>
            <a:off x="5611813" y="1928813"/>
            <a:ext cx="1932000" cy="323100"/>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Arial"/>
                <a:ea typeface="Arial"/>
                <a:cs typeface="Arial"/>
                <a:sym typeface="Arial"/>
              </a:rPr>
              <a:t>Calculus chain rule</a:t>
            </a:r>
            <a:endParaRPr sz="1500" b="0" i="0" u="none" strike="noStrike" cap="none">
              <a:solidFill>
                <a:srgbClr val="000000"/>
              </a:solidFill>
              <a:latin typeface="Arial"/>
              <a:ea typeface="Arial"/>
              <a:cs typeface="Arial"/>
              <a:sym typeface="Arial"/>
            </a:endParaRPr>
          </a:p>
        </p:txBody>
      </p:sp>
      <p:pic>
        <p:nvPicPr>
          <p:cNvPr id="1628" name="Google Shape;1628;gd5be30c990_0_3338" descr="latex-image-1.pdf"/>
          <p:cNvPicPr preferRelativeResize="0"/>
          <p:nvPr/>
        </p:nvPicPr>
        <p:blipFill rotWithShape="1">
          <a:blip r:embed="rId5">
            <a:alphaModFix/>
          </a:blip>
          <a:srcRect/>
          <a:stretch/>
        </p:blipFill>
        <p:spPr>
          <a:xfrm>
            <a:off x="64161" y="2762251"/>
            <a:ext cx="8994775" cy="1402310"/>
          </a:xfrm>
          <a:prstGeom prst="rect">
            <a:avLst/>
          </a:prstGeom>
          <a:noFill/>
          <a:ln>
            <a:noFill/>
          </a:ln>
        </p:spPr>
      </p:pic>
      <p:pic>
        <p:nvPicPr>
          <p:cNvPr id="1629" name="Google Shape;1629;gd5be30c990_0_3338"/>
          <p:cNvPicPr preferRelativeResize="0"/>
          <p:nvPr/>
        </p:nvPicPr>
        <p:blipFill rotWithShape="1">
          <a:blip r:embed="rId6">
            <a:alphaModFix/>
          </a:blip>
          <a:srcRect/>
          <a:stretch/>
        </p:blipFill>
        <p:spPr>
          <a:xfrm>
            <a:off x="1635125" y="4361412"/>
            <a:ext cx="5400454" cy="2379408"/>
          </a:xfrm>
          <a:prstGeom prst="rect">
            <a:avLst/>
          </a:prstGeom>
          <a:noFill/>
          <a:ln>
            <a:noFill/>
          </a:ln>
        </p:spPr>
      </p:pic>
    </p:spTree>
    <p:extLst>
      <p:ext uri="{BB962C8B-B14F-4D97-AF65-F5344CB8AC3E}">
        <p14:creationId xmlns:p14="http://schemas.microsoft.com/office/powerpoint/2010/main" val="3465864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5"/>
          <p:cNvSpPr txBox="1">
            <a:spLocks noGrp="1"/>
          </p:cNvSpPr>
          <p:nvPr>
            <p:ph type="title"/>
          </p:nvPr>
        </p:nvSpPr>
        <p:spPr>
          <a:xfrm>
            <a:off x="496078" y="228600"/>
            <a:ext cx="81534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800" b="1" i="0" u="none" strike="noStrike">
                <a:latin typeface="Times New Roman"/>
                <a:ea typeface="Times New Roman"/>
                <a:cs typeface="Times New Roman"/>
                <a:sym typeface="Times New Roman"/>
              </a:rPr>
              <a:t>Introduction to Deep learning</a:t>
            </a:r>
            <a:endParaRPr sz="2800" b="1">
              <a:latin typeface="Times New Roman"/>
              <a:ea typeface="Times New Roman"/>
              <a:cs typeface="Times New Roman"/>
              <a:sym typeface="Times New Roman"/>
            </a:endParaRPr>
          </a:p>
        </p:txBody>
      </p:sp>
      <p:sp>
        <p:nvSpPr>
          <p:cNvPr id="254" name="Google Shape;254;p5"/>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8</a:t>
            </a:fld>
            <a:endParaRPr/>
          </a:p>
        </p:txBody>
      </p:sp>
      <p:sp>
        <p:nvSpPr>
          <p:cNvPr id="255" name="Google Shape;255;p5"/>
          <p:cNvSpPr txBox="1"/>
          <p:nvPr/>
        </p:nvSpPr>
        <p:spPr>
          <a:xfrm>
            <a:off x="247976" y="6022528"/>
            <a:ext cx="87615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highlight>
                  <a:srgbClr val="FFFF00"/>
                </a:highlight>
                <a:latin typeface="Times New Roman"/>
                <a:ea typeface="Times New Roman"/>
                <a:cs typeface="Times New Roman"/>
                <a:sym typeface="Times New Roman"/>
              </a:rPr>
              <a:t>Machine learning with neural networks An introduction for scientists and engineers, Bernhard Mehlig (page no.91-123)</a:t>
            </a:r>
            <a:endParaRPr sz="1400" b="0" i="0" u="none" strike="noStrike" cap="none">
              <a:solidFill>
                <a:schemeClr val="dk1"/>
              </a:solidFill>
              <a:highlight>
                <a:srgbClr val="FFFF00"/>
              </a:highlight>
              <a:latin typeface="Arial"/>
              <a:ea typeface="Arial"/>
              <a:cs typeface="Arial"/>
              <a:sym typeface="Arial"/>
            </a:endParaRPr>
          </a:p>
        </p:txBody>
      </p:sp>
      <p:sp>
        <p:nvSpPr>
          <p:cNvPr id="256" name="Google Shape;256;p5"/>
          <p:cNvSpPr txBox="1"/>
          <p:nvPr/>
        </p:nvSpPr>
        <p:spPr>
          <a:xfrm>
            <a:off x="494523" y="1752601"/>
            <a:ext cx="8268477" cy="120032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Times New Roman"/>
                <a:ea typeface="Times New Roman"/>
                <a:cs typeface="Times New Roman"/>
                <a:sym typeface="Times New Roman"/>
              </a:rPr>
              <a:t>Why it is sometimes necessary to have a hidden layer?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Times New Roman"/>
                <a:ea typeface="Times New Roman"/>
                <a:cs typeface="Times New Roman"/>
                <a:sym typeface="Times New Roman"/>
              </a:rPr>
              <a:t>In order to solve problems that are not linearly separable.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Times New Roman"/>
              <a:ea typeface="Times New Roman"/>
              <a:cs typeface="Times New Roman"/>
              <a:sym typeface="Times New Roman"/>
            </a:endParaRPr>
          </a:p>
        </p:txBody>
      </p:sp>
      <p:pic>
        <p:nvPicPr>
          <p:cNvPr id="257" name="Google Shape;257;p5"/>
          <p:cNvPicPr preferRelativeResize="0"/>
          <p:nvPr/>
        </p:nvPicPr>
        <p:blipFill rotWithShape="1">
          <a:blip r:embed="rId3">
            <a:alphaModFix/>
          </a:blip>
          <a:srcRect/>
          <a:stretch/>
        </p:blipFill>
        <p:spPr>
          <a:xfrm>
            <a:off x="152400" y="3148873"/>
            <a:ext cx="4725377" cy="2760608"/>
          </a:xfrm>
          <a:prstGeom prst="rect">
            <a:avLst/>
          </a:prstGeom>
          <a:noFill/>
          <a:ln>
            <a:noFill/>
          </a:ln>
        </p:spPr>
      </p:pic>
      <p:pic>
        <p:nvPicPr>
          <p:cNvPr id="258" name="Google Shape;258;p5"/>
          <p:cNvPicPr preferRelativeResize="0"/>
          <p:nvPr/>
        </p:nvPicPr>
        <p:blipFill rotWithShape="1">
          <a:blip r:embed="rId4">
            <a:alphaModFix/>
          </a:blip>
          <a:srcRect/>
          <a:stretch/>
        </p:blipFill>
        <p:spPr>
          <a:xfrm>
            <a:off x="4842811" y="3486331"/>
            <a:ext cx="4114577" cy="2536197"/>
          </a:xfrm>
          <a:prstGeom prst="rect">
            <a:avLst/>
          </a:prstGeom>
          <a:noFill/>
          <a:ln>
            <a:noFill/>
          </a:ln>
        </p:spPr>
      </p:pic>
    </p:spTree>
    <p:extLst>
      <p:ext uri="{BB962C8B-B14F-4D97-AF65-F5344CB8AC3E}">
        <p14:creationId xmlns:p14="http://schemas.microsoft.com/office/powerpoint/2010/main" val="350105915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Google Shape;1635;gd5be30c990_0_3349"/>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Error Backpropagation</a:t>
            </a:r>
            <a:endParaRPr>
              <a:latin typeface="Times New Roman"/>
              <a:ea typeface="Times New Roman"/>
              <a:cs typeface="Times New Roman"/>
              <a:sym typeface="Times New Roman"/>
            </a:endParaRPr>
          </a:p>
        </p:txBody>
      </p:sp>
      <p:sp>
        <p:nvSpPr>
          <p:cNvPr id="1636" name="Google Shape;1636;gd5be30c990_0_3349"/>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80</a:t>
            </a:fld>
            <a:endParaRPr sz="1200" b="1">
              <a:solidFill>
                <a:srgbClr val="FFFFFF"/>
              </a:solidFill>
              <a:latin typeface="Twentieth Century"/>
              <a:ea typeface="Twentieth Century"/>
              <a:cs typeface="Twentieth Century"/>
              <a:sym typeface="Twentieth Century"/>
            </a:endParaRPr>
          </a:p>
        </p:txBody>
      </p:sp>
      <p:sp>
        <p:nvSpPr>
          <p:cNvPr id="1637" name="Google Shape;1637;gd5be30c990_0_3349"/>
          <p:cNvSpPr txBox="1"/>
          <p:nvPr/>
        </p:nvSpPr>
        <p:spPr>
          <a:xfrm>
            <a:off x="454025" y="1417638"/>
            <a:ext cx="3265500" cy="6465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Optimize last hidden weights w</a:t>
            </a:r>
            <a:r>
              <a:rPr lang="en-US" sz="1800" b="0" i="0" u="none" strike="noStrike" cap="none" baseline="-25000">
                <a:solidFill>
                  <a:schemeClr val="dk1"/>
                </a:solidFill>
                <a:latin typeface="Arial"/>
                <a:ea typeface="Arial"/>
                <a:cs typeface="Arial"/>
                <a:sym typeface="Arial"/>
              </a:rPr>
              <a:t>jk</a:t>
            </a:r>
            <a:endParaRPr sz="1400" b="0" i="0" u="none" strike="noStrike" cap="none">
              <a:solidFill>
                <a:srgbClr val="000000"/>
              </a:solidFill>
              <a:latin typeface="Arial"/>
              <a:ea typeface="Arial"/>
              <a:cs typeface="Arial"/>
              <a:sym typeface="Arial"/>
            </a:endParaRPr>
          </a:p>
        </p:txBody>
      </p:sp>
      <p:pic>
        <p:nvPicPr>
          <p:cNvPr id="1638" name="Google Shape;1638;gd5be30c990_0_3349" descr="latex-image-1.pdf"/>
          <p:cNvPicPr preferRelativeResize="0"/>
          <p:nvPr/>
        </p:nvPicPr>
        <p:blipFill rotWithShape="1">
          <a:blip r:embed="rId3">
            <a:alphaModFix/>
          </a:blip>
          <a:srcRect/>
          <a:stretch/>
        </p:blipFill>
        <p:spPr>
          <a:xfrm>
            <a:off x="612775" y="2382532"/>
            <a:ext cx="3479800" cy="673100"/>
          </a:xfrm>
          <a:prstGeom prst="rect">
            <a:avLst/>
          </a:prstGeom>
          <a:noFill/>
          <a:ln>
            <a:noFill/>
          </a:ln>
        </p:spPr>
      </p:pic>
      <p:pic>
        <p:nvPicPr>
          <p:cNvPr id="1639" name="Google Shape;1639;gd5be30c990_0_3349" descr="latex-image-1.pdf"/>
          <p:cNvPicPr preferRelativeResize="0"/>
          <p:nvPr/>
        </p:nvPicPr>
        <p:blipFill rotWithShape="1">
          <a:blip r:embed="rId4">
            <a:alphaModFix/>
          </a:blip>
          <a:srcRect/>
          <a:stretch/>
        </p:blipFill>
        <p:spPr>
          <a:xfrm>
            <a:off x="5564188" y="1868933"/>
            <a:ext cx="2781300" cy="647700"/>
          </a:xfrm>
          <a:prstGeom prst="rect">
            <a:avLst/>
          </a:prstGeom>
          <a:noFill/>
          <a:ln>
            <a:noFill/>
          </a:ln>
        </p:spPr>
      </p:pic>
      <p:pic>
        <p:nvPicPr>
          <p:cNvPr id="1640" name="Google Shape;1640;gd5be30c990_0_3349"/>
          <p:cNvPicPr preferRelativeResize="0"/>
          <p:nvPr/>
        </p:nvPicPr>
        <p:blipFill rotWithShape="1">
          <a:blip r:embed="rId5">
            <a:alphaModFix/>
          </a:blip>
          <a:srcRect/>
          <a:stretch/>
        </p:blipFill>
        <p:spPr>
          <a:xfrm>
            <a:off x="1351221" y="3564020"/>
            <a:ext cx="6038406" cy="2660486"/>
          </a:xfrm>
          <a:prstGeom prst="rect">
            <a:avLst/>
          </a:prstGeom>
          <a:noFill/>
          <a:ln>
            <a:noFill/>
          </a:ln>
        </p:spPr>
      </p:pic>
    </p:spTree>
    <p:extLst>
      <p:ext uri="{BB962C8B-B14F-4D97-AF65-F5344CB8AC3E}">
        <p14:creationId xmlns:p14="http://schemas.microsoft.com/office/powerpoint/2010/main" val="13036361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gd5be30c990_0_3359"/>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Error Backpropagation</a:t>
            </a:r>
            <a:endParaRPr>
              <a:latin typeface="Times New Roman"/>
              <a:ea typeface="Times New Roman"/>
              <a:cs typeface="Times New Roman"/>
              <a:sym typeface="Times New Roman"/>
            </a:endParaRPr>
          </a:p>
        </p:txBody>
      </p:sp>
      <p:sp>
        <p:nvSpPr>
          <p:cNvPr id="1647" name="Google Shape;1647;gd5be30c990_0_3359"/>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81</a:t>
            </a:fld>
            <a:endParaRPr sz="1200" b="1">
              <a:solidFill>
                <a:srgbClr val="FFFFFF"/>
              </a:solidFill>
              <a:latin typeface="Twentieth Century"/>
              <a:ea typeface="Twentieth Century"/>
              <a:cs typeface="Twentieth Century"/>
              <a:sym typeface="Twentieth Century"/>
            </a:endParaRPr>
          </a:p>
        </p:txBody>
      </p:sp>
      <p:sp>
        <p:nvSpPr>
          <p:cNvPr id="1648" name="Google Shape;1648;gd5be30c990_0_3359"/>
          <p:cNvSpPr txBox="1"/>
          <p:nvPr/>
        </p:nvSpPr>
        <p:spPr>
          <a:xfrm>
            <a:off x="454025" y="1417638"/>
            <a:ext cx="3265500" cy="6465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Optimize last hidden weights w</a:t>
            </a:r>
            <a:r>
              <a:rPr lang="en-US" sz="1800" b="0" i="0" u="none" strike="noStrike" cap="none" baseline="-25000">
                <a:solidFill>
                  <a:schemeClr val="dk1"/>
                </a:solidFill>
                <a:latin typeface="Arial"/>
                <a:ea typeface="Arial"/>
                <a:cs typeface="Arial"/>
                <a:sym typeface="Arial"/>
              </a:rPr>
              <a:t>jk</a:t>
            </a:r>
            <a:endParaRPr sz="1400" b="0" i="0" u="none" strike="noStrike" cap="none">
              <a:solidFill>
                <a:srgbClr val="000000"/>
              </a:solidFill>
              <a:latin typeface="Arial"/>
              <a:ea typeface="Arial"/>
              <a:cs typeface="Arial"/>
              <a:sym typeface="Arial"/>
            </a:endParaRPr>
          </a:p>
        </p:txBody>
      </p:sp>
      <p:sp>
        <p:nvSpPr>
          <p:cNvPr id="1649" name="Google Shape;1649;gd5be30c990_0_3359"/>
          <p:cNvSpPr txBox="1"/>
          <p:nvPr/>
        </p:nvSpPr>
        <p:spPr>
          <a:xfrm>
            <a:off x="5305425" y="2365828"/>
            <a:ext cx="2305200" cy="3078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Multivariate chain rule</a:t>
            </a:r>
            <a:endParaRPr sz="1400" b="0" i="0" u="none" strike="noStrike" cap="none">
              <a:solidFill>
                <a:srgbClr val="000000"/>
              </a:solidFill>
              <a:latin typeface="Arial"/>
              <a:ea typeface="Arial"/>
              <a:cs typeface="Arial"/>
              <a:sym typeface="Arial"/>
            </a:endParaRPr>
          </a:p>
        </p:txBody>
      </p:sp>
      <p:pic>
        <p:nvPicPr>
          <p:cNvPr id="1650" name="Google Shape;1650;gd5be30c990_0_3359" descr="latex-image-1.pdf"/>
          <p:cNvPicPr preferRelativeResize="0"/>
          <p:nvPr/>
        </p:nvPicPr>
        <p:blipFill rotWithShape="1">
          <a:blip r:embed="rId3">
            <a:alphaModFix/>
          </a:blip>
          <a:srcRect/>
          <a:stretch/>
        </p:blipFill>
        <p:spPr>
          <a:xfrm>
            <a:off x="612775" y="2069319"/>
            <a:ext cx="4533900" cy="774700"/>
          </a:xfrm>
          <a:prstGeom prst="rect">
            <a:avLst/>
          </a:prstGeom>
          <a:noFill/>
          <a:ln>
            <a:noFill/>
          </a:ln>
        </p:spPr>
      </p:pic>
      <p:pic>
        <p:nvPicPr>
          <p:cNvPr id="1651" name="Google Shape;1651;gd5be30c990_0_3359" descr="latex-image-1.pdf"/>
          <p:cNvPicPr preferRelativeResize="0"/>
          <p:nvPr/>
        </p:nvPicPr>
        <p:blipFill rotWithShape="1">
          <a:blip r:embed="rId4">
            <a:alphaModFix/>
          </a:blip>
          <a:srcRect/>
          <a:stretch/>
        </p:blipFill>
        <p:spPr>
          <a:xfrm>
            <a:off x="612775" y="2883325"/>
            <a:ext cx="3771900" cy="774700"/>
          </a:xfrm>
          <a:prstGeom prst="rect">
            <a:avLst/>
          </a:prstGeom>
          <a:noFill/>
          <a:ln>
            <a:noFill/>
          </a:ln>
        </p:spPr>
      </p:pic>
      <p:pic>
        <p:nvPicPr>
          <p:cNvPr id="1652" name="Google Shape;1652;gd5be30c990_0_3359" descr="latex-image-1.pdf"/>
          <p:cNvPicPr preferRelativeResize="0"/>
          <p:nvPr/>
        </p:nvPicPr>
        <p:blipFill rotWithShape="1">
          <a:blip r:embed="rId5">
            <a:alphaModFix/>
          </a:blip>
          <a:srcRect/>
          <a:stretch/>
        </p:blipFill>
        <p:spPr>
          <a:xfrm>
            <a:off x="5618779" y="1542942"/>
            <a:ext cx="2781300" cy="647700"/>
          </a:xfrm>
          <a:prstGeom prst="rect">
            <a:avLst/>
          </a:prstGeom>
          <a:noFill/>
          <a:ln>
            <a:noFill/>
          </a:ln>
        </p:spPr>
      </p:pic>
      <p:pic>
        <p:nvPicPr>
          <p:cNvPr id="1653" name="Google Shape;1653;gd5be30c990_0_3359"/>
          <p:cNvPicPr preferRelativeResize="0"/>
          <p:nvPr/>
        </p:nvPicPr>
        <p:blipFill rotWithShape="1">
          <a:blip r:embed="rId6">
            <a:alphaModFix/>
          </a:blip>
          <a:srcRect/>
          <a:stretch/>
        </p:blipFill>
        <p:spPr>
          <a:xfrm>
            <a:off x="1680830" y="3860062"/>
            <a:ext cx="5581207" cy="2459047"/>
          </a:xfrm>
          <a:prstGeom prst="rect">
            <a:avLst/>
          </a:prstGeom>
          <a:noFill/>
          <a:ln>
            <a:noFill/>
          </a:ln>
        </p:spPr>
      </p:pic>
    </p:spTree>
    <p:extLst>
      <p:ext uri="{BB962C8B-B14F-4D97-AF65-F5344CB8AC3E}">
        <p14:creationId xmlns:p14="http://schemas.microsoft.com/office/powerpoint/2010/main" val="2518562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gd5be30c990_0_3371"/>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Error Backpropagation</a:t>
            </a:r>
            <a:endParaRPr>
              <a:latin typeface="Times New Roman"/>
              <a:ea typeface="Times New Roman"/>
              <a:cs typeface="Times New Roman"/>
              <a:sym typeface="Times New Roman"/>
            </a:endParaRPr>
          </a:p>
        </p:txBody>
      </p:sp>
      <p:sp>
        <p:nvSpPr>
          <p:cNvPr id="1660" name="Google Shape;1660;gd5be30c990_0_3371"/>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82</a:t>
            </a:fld>
            <a:endParaRPr sz="1200" b="1">
              <a:solidFill>
                <a:srgbClr val="FFFFFF"/>
              </a:solidFill>
              <a:latin typeface="Twentieth Century"/>
              <a:ea typeface="Twentieth Century"/>
              <a:cs typeface="Twentieth Century"/>
              <a:sym typeface="Twentieth Century"/>
            </a:endParaRPr>
          </a:p>
        </p:txBody>
      </p:sp>
      <p:sp>
        <p:nvSpPr>
          <p:cNvPr id="1661" name="Google Shape;1661;gd5be30c990_0_3371"/>
          <p:cNvSpPr txBox="1"/>
          <p:nvPr/>
        </p:nvSpPr>
        <p:spPr>
          <a:xfrm>
            <a:off x="569354" y="1418254"/>
            <a:ext cx="3771900" cy="3693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Optimize last hidden weights w</a:t>
            </a:r>
            <a:r>
              <a:rPr lang="en-US" sz="1800" b="0" i="0" u="none" strike="noStrike" cap="none" baseline="-25000">
                <a:solidFill>
                  <a:schemeClr val="dk1"/>
                </a:solidFill>
                <a:latin typeface="Arial"/>
                <a:ea typeface="Arial"/>
                <a:cs typeface="Arial"/>
                <a:sym typeface="Arial"/>
              </a:rPr>
              <a:t>jk</a:t>
            </a:r>
            <a:endParaRPr sz="1800" b="0" i="0" u="none" strike="noStrike" cap="none" baseline="-25000">
              <a:solidFill>
                <a:schemeClr val="dk1"/>
              </a:solidFill>
              <a:latin typeface="Arial"/>
              <a:ea typeface="Arial"/>
              <a:cs typeface="Arial"/>
              <a:sym typeface="Arial"/>
            </a:endParaRPr>
          </a:p>
        </p:txBody>
      </p:sp>
      <p:sp>
        <p:nvSpPr>
          <p:cNvPr id="1662" name="Google Shape;1662;gd5be30c990_0_3371"/>
          <p:cNvSpPr txBox="1"/>
          <p:nvPr/>
        </p:nvSpPr>
        <p:spPr>
          <a:xfrm>
            <a:off x="5340350" y="2095499"/>
            <a:ext cx="2889300" cy="3693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Multivariate chain rule</a:t>
            </a:r>
            <a:endParaRPr sz="1400" b="0" i="0" u="none" strike="noStrike" cap="none">
              <a:solidFill>
                <a:srgbClr val="000000"/>
              </a:solidFill>
              <a:latin typeface="Arial"/>
              <a:ea typeface="Arial"/>
              <a:cs typeface="Arial"/>
              <a:sym typeface="Arial"/>
            </a:endParaRPr>
          </a:p>
        </p:txBody>
      </p:sp>
      <p:pic>
        <p:nvPicPr>
          <p:cNvPr id="1663" name="Google Shape;1663;gd5be30c990_0_3371" descr="latex-image-1.pdf"/>
          <p:cNvPicPr preferRelativeResize="0"/>
          <p:nvPr/>
        </p:nvPicPr>
        <p:blipFill rotWithShape="1">
          <a:blip r:embed="rId3">
            <a:alphaModFix/>
          </a:blip>
          <a:srcRect/>
          <a:stretch/>
        </p:blipFill>
        <p:spPr>
          <a:xfrm>
            <a:off x="630238" y="1906588"/>
            <a:ext cx="4533900" cy="774700"/>
          </a:xfrm>
          <a:prstGeom prst="rect">
            <a:avLst/>
          </a:prstGeom>
          <a:noFill/>
          <a:ln>
            <a:noFill/>
          </a:ln>
        </p:spPr>
      </p:pic>
      <p:pic>
        <p:nvPicPr>
          <p:cNvPr id="1664" name="Google Shape;1664;gd5be30c990_0_3371" descr="latex-image-1.pdf"/>
          <p:cNvPicPr preferRelativeResize="0"/>
          <p:nvPr/>
        </p:nvPicPr>
        <p:blipFill rotWithShape="1">
          <a:blip r:embed="rId4">
            <a:alphaModFix/>
          </a:blip>
          <a:srcRect/>
          <a:stretch/>
        </p:blipFill>
        <p:spPr>
          <a:xfrm>
            <a:off x="609600" y="2695575"/>
            <a:ext cx="3771900" cy="774700"/>
          </a:xfrm>
          <a:prstGeom prst="rect">
            <a:avLst/>
          </a:prstGeom>
          <a:noFill/>
          <a:ln>
            <a:noFill/>
          </a:ln>
        </p:spPr>
      </p:pic>
      <p:pic>
        <p:nvPicPr>
          <p:cNvPr id="1665" name="Google Shape;1665;gd5be30c990_0_3371" descr="latex-image-1.pdf"/>
          <p:cNvPicPr preferRelativeResize="0"/>
          <p:nvPr/>
        </p:nvPicPr>
        <p:blipFill rotWithShape="1">
          <a:blip r:embed="rId5">
            <a:alphaModFix/>
          </a:blip>
          <a:srcRect l="-4836" t="-16365" r="-4825" b="-16365"/>
          <a:stretch/>
        </p:blipFill>
        <p:spPr>
          <a:xfrm>
            <a:off x="5484813" y="2760663"/>
            <a:ext cx="2076450" cy="742950"/>
          </a:xfrm>
          <a:prstGeom prst="rect">
            <a:avLst/>
          </a:prstGeom>
          <a:noFill/>
          <a:ln w="9525" cap="flat" cmpd="sng">
            <a:solidFill>
              <a:schemeClr val="accent3"/>
            </a:solidFill>
            <a:prstDash val="solid"/>
            <a:round/>
            <a:headEnd type="none" w="sm" len="sm"/>
            <a:tailEnd type="none" w="sm" len="sm"/>
          </a:ln>
        </p:spPr>
      </p:pic>
      <p:pic>
        <p:nvPicPr>
          <p:cNvPr id="1666" name="Google Shape;1666;gd5be30c990_0_3371" descr="latex-image-1.pdf"/>
          <p:cNvPicPr preferRelativeResize="0"/>
          <p:nvPr/>
        </p:nvPicPr>
        <p:blipFill rotWithShape="1">
          <a:blip r:embed="rId6">
            <a:alphaModFix/>
          </a:blip>
          <a:srcRect/>
          <a:stretch/>
        </p:blipFill>
        <p:spPr>
          <a:xfrm>
            <a:off x="5564188" y="1316038"/>
            <a:ext cx="2781300" cy="647700"/>
          </a:xfrm>
          <a:prstGeom prst="rect">
            <a:avLst/>
          </a:prstGeom>
          <a:noFill/>
          <a:ln>
            <a:noFill/>
          </a:ln>
        </p:spPr>
      </p:pic>
      <p:pic>
        <p:nvPicPr>
          <p:cNvPr id="1667" name="Google Shape;1667;gd5be30c990_0_3371"/>
          <p:cNvPicPr preferRelativeResize="0"/>
          <p:nvPr/>
        </p:nvPicPr>
        <p:blipFill rotWithShape="1">
          <a:blip r:embed="rId7">
            <a:alphaModFix/>
          </a:blip>
          <a:srcRect/>
          <a:stretch/>
        </p:blipFill>
        <p:spPr>
          <a:xfrm>
            <a:off x="1501480" y="4174731"/>
            <a:ext cx="5283496" cy="2327877"/>
          </a:xfrm>
          <a:prstGeom prst="rect">
            <a:avLst/>
          </a:prstGeom>
          <a:noFill/>
          <a:ln>
            <a:noFill/>
          </a:ln>
        </p:spPr>
      </p:pic>
    </p:spTree>
    <p:extLst>
      <p:ext uri="{BB962C8B-B14F-4D97-AF65-F5344CB8AC3E}">
        <p14:creationId xmlns:p14="http://schemas.microsoft.com/office/powerpoint/2010/main" val="7059582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Google Shape;1673;gd5be30c990_0_3384"/>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Error Backpropagation</a:t>
            </a:r>
            <a:endParaRPr>
              <a:latin typeface="Times New Roman"/>
              <a:ea typeface="Times New Roman"/>
              <a:cs typeface="Times New Roman"/>
              <a:sym typeface="Times New Roman"/>
            </a:endParaRPr>
          </a:p>
        </p:txBody>
      </p:sp>
      <p:sp>
        <p:nvSpPr>
          <p:cNvPr id="1674" name="Google Shape;1674;gd5be30c990_0_3384"/>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83</a:t>
            </a:fld>
            <a:endParaRPr sz="1200" b="1">
              <a:solidFill>
                <a:srgbClr val="FFFFFF"/>
              </a:solidFill>
              <a:latin typeface="Twentieth Century"/>
              <a:ea typeface="Twentieth Century"/>
              <a:cs typeface="Twentieth Century"/>
              <a:sym typeface="Twentieth Century"/>
            </a:endParaRPr>
          </a:p>
        </p:txBody>
      </p:sp>
      <p:sp>
        <p:nvSpPr>
          <p:cNvPr id="1675" name="Google Shape;1675;gd5be30c990_0_3384"/>
          <p:cNvSpPr txBox="1"/>
          <p:nvPr/>
        </p:nvSpPr>
        <p:spPr>
          <a:xfrm>
            <a:off x="454025" y="1417638"/>
            <a:ext cx="3265500" cy="6465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Optimize last hidden weights w</a:t>
            </a:r>
            <a:r>
              <a:rPr lang="en-US" sz="1800" b="0" i="0" u="none" strike="noStrike" cap="none" baseline="-25000">
                <a:solidFill>
                  <a:schemeClr val="dk1"/>
                </a:solidFill>
                <a:latin typeface="Arial"/>
                <a:ea typeface="Arial"/>
                <a:cs typeface="Arial"/>
                <a:sym typeface="Arial"/>
              </a:rPr>
              <a:t>jk</a:t>
            </a:r>
            <a:endParaRPr sz="1400" b="0" i="0" u="none" strike="noStrike" cap="none">
              <a:solidFill>
                <a:srgbClr val="000000"/>
              </a:solidFill>
              <a:latin typeface="Arial"/>
              <a:ea typeface="Arial"/>
              <a:cs typeface="Arial"/>
              <a:sym typeface="Arial"/>
            </a:endParaRPr>
          </a:p>
        </p:txBody>
      </p:sp>
      <p:sp>
        <p:nvSpPr>
          <p:cNvPr id="1676" name="Google Shape;1676;gd5be30c990_0_3384"/>
          <p:cNvSpPr txBox="1"/>
          <p:nvPr/>
        </p:nvSpPr>
        <p:spPr>
          <a:xfrm>
            <a:off x="5340350" y="2095500"/>
            <a:ext cx="2305200" cy="6465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Multivariate chain rule</a:t>
            </a:r>
            <a:endParaRPr sz="1400" b="0" i="0" u="none" strike="noStrike" cap="none">
              <a:solidFill>
                <a:srgbClr val="000000"/>
              </a:solidFill>
              <a:latin typeface="Arial"/>
              <a:ea typeface="Arial"/>
              <a:cs typeface="Arial"/>
              <a:sym typeface="Arial"/>
            </a:endParaRPr>
          </a:p>
        </p:txBody>
      </p:sp>
      <p:pic>
        <p:nvPicPr>
          <p:cNvPr id="1677" name="Google Shape;1677;gd5be30c990_0_3384" descr="latex-image-1.pdf"/>
          <p:cNvPicPr preferRelativeResize="0"/>
          <p:nvPr/>
        </p:nvPicPr>
        <p:blipFill rotWithShape="1">
          <a:blip r:embed="rId3">
            <a:alphaModFix/>
          </a:blip>
          <a:srcRect/>
          <a:stretch/>
        </p:blipFill>
        <p:spPr>
          <a:xfrm>
            <a:off x="630238" y="1906588"/>
            <a:ext cx="4533900" cy="774700"/>
          </a:xfrm>
          <a:prstGeom prst="rect">
            <a:avLst/>
          </a:prstGeom>
          <a:noFill/>
          <a:ln>
            <a:noFill/>
          </a:ln>
        </p:spPr>
      </p:pic>
      <p:pic>
        <p:nvPicPr>
          <p:cNvPr id="1678" name="Google Shape;1678;gd5be30c990_0_3384" descr="latex-image-1.pdf"/>
          <p:cNvPicPr preferRelativeResize="0"/>
          <p:nvPr/>
        </p:nvPicPr>
        <p:blipFill rotWithShape="1">
          <a:blip r:embed="rId4">
            <a:alphaModFix/>
          </a:blip>
          <a:srcRect l="-4836" t="-16365" r="-4825" b="-16365"/>
          <a:stretch/>
        </p:blipFill>
        <p:spPr>
          <a:xfrm>
            <a:off x="420688" y="3570288"/>
            <a:ext cx="2074862" cy="741362"/>
          </a:xfrm>
          <a:prstGeom prst="rect">
            <a:avLst/>
          </a:prstGeom>
          <a:noFill/>
          <a:ln w="9525" cap="flat" cmpd="sng">
            <a:solidFill>
              <a:schemeClr val="accent3"/>
            </a:solidFill>
            <a:prstDash val="solid"/>
            <a:round/>
            <a:headEnd type="none" w="sm" len="sm"/>
            <a:tailEnd type="none" w="sm" len="sm"/>
          </a:ln>
        </p:spPr>
      </p:pic>
      <p:pic>
        <p:nvPicPr>
          <p:cNvPr id="1679" name="Google Shape;1679;gd5be30c990_0_3384" descr="latex-image-1.pdf"/>
          <p:cNvPicPr preferRelativeResize="0"/>
          <p:nvPr/>
        </p:nvPicPr>
        <p:blipFill rotWithShape="1">
          <a:blip r:embed="rId5">
            <a:alphaModFix/>
          </a:blip>
          <a:srcRect/>
          <a:stretch/>
        </p:blipFill>
        <p:spPr>
          <a:xfrm>
            <a:off x="601663" y="2708275"/>
            <a:ext cx="6908800" cy="774700"/>
          </a:xfrm>
          <a:prstGeom prst="rect">
            <a:avLst/>
          </a:prstGeom>
          <a:noFill/>
          <a:ln>
            <a:noFill/>
          </a:ln>
        </p:spPr>
      </p:pic>
      <p:pic>
        <p:nvPicPr>
          <p:cNvPr id="1680" name="Google Shape;1680;gd5be30c990_0_3384" descr="latex-image-1.pdf"/>
          <p:cNvPicPr preferRelativeResize="0"/>
          <p:nvPr/>
        </p:nvPicPr>
        <p:blipFill rotWithShape="1">
          <a:blip r:embed="rId6">
            <a:alphaModFix/>
          </a:blip>
          <a:srcRect/>
          <a:stretch/>
        </p:blipFill>
        <p:spPr>
          <a:xfrm>
            <a:off x="5564188" y="1316038"/>
            <a:ext cx="2781300" cy="647700"/>
          </a:xfrm>
          <a:prstGeom prst="rect">
            <a:avLst/>
          </a:prstGeom>
          <a:noFill/>
          <a:ln>
            <a:noFill/>
          </a:ln>
        </p:spPr>
      </p:pic>
      <p:pic>
        <p:nvPicPr>
          <p:cNvPr id="1681" name="Google Shape;1681;gd5be30c990_0_3384"/>
          <p:cNvPicPr preferRelativeResize="0"/>
          <p:nvPr/>
        </p:nvPicPr>
        <p:blipFill rotWithShape="1">
          <a:blip r:embed="rId7">
            <a:alphaModFix/>
          </a:blip>
          <a:srcRect/>
          <a:stretch/>
        </p:blipFill>
        <p:spPr>
          <a:xfrm>
            <a:off x="2897188" y="4403725"/>
            <a:ext cx="4921989" cy="2168599"/>
          </a:xfrm>
          <a:prstGeom prst="rect">
            <a:avLst/>
          </a:prstGeom>
          <a:noFill/>
          <a:ln>
            <a:noFill/>
          </a:ln>
        </p:spPr>
      </p:pic>
    </p:spTree>
    <p:extLst>
      <p:ext uri="{BB962C8B-B14F-4D97-AF65-F5344CB8AC3E}">
        <p14:creationId xmlns:p14="http://schemas.microsoft.com/office/powerpoint/2010/main" val="17193999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gd5be30c990_0_3397"/>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Error Backpropagation</a:t>
            </a:r>
            <a:endParaRPr>
              <a:latin typeface="Times New Roman"/>
              <a:ea typeface="Times New Roman"/>
              <a:cs typeface="Times New Roman"/>
              <a:sym typeface="Times New Roman"/>
            </a:endParaRPr>
          </a:p>
        </p:txBody>
      </p:sp>
      <p:sp>
        <p:nvSpPr>
          <p:cNvPr id="1688" name="Google Shape;1688;gd5be30c990_0_3397"/>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84</a:t>
            </a:fld>
            <a:endParaRPr sz="1200" b="1">
              <a:solidFill>
                <a:srgbClr val="FFFFFF"/>
              </a:solidFill>
              <a:latin typeface="Twentieth Century"/>
              <a:ea typeface="Twentieth Century"/>
              <a:cs typeface="Twentieth Century"/>
              <a:sym typeface="Twentieth Century"/>
            </a:endParaRPr>
          </a:p>
        </p:txBody>
      </p:sp>
      <p:sp>
        <p:nvSpPr>
          <p:cNvPr id="1689" name="Google Shape;1689;gd5be30c990_0_3397"/>
          <p:cNvSpPr txBox="1"/>
          <p:nvPr/>
        </p:nvSpPr>
        <p:spPr>
          <a:xfrm>
            <a:off x="454025" y="1417638"/>
            <a:ext cx="2881200" cy="6465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Repeat for all previous layers</a:t>
            </a:r>
            <a:endParaRPr sz="1800" b="0" i="0" u="none" strike="noStrike" cap="none" baseline="-25000">
              <a:solidFill>
                <a:schemeClr val="dk1"/>
              </a:solidFill>
              <a:latin typeface="Arial"/>
              <a:ea typeface="Arial"/>
              <a:cs typeface="Arial"/>
              <a:sym typeface="Arial"/>
            </a:endParaRPr>
          </a:p>
        </p:txBody>
      </p:sp>
      <p:pic>
        <p:nvPicPr>
          <p:cNvPr id="1690" name="Google Shape;1690;gd5be30c990_0_3397" descr="latex-image-1.pdf"/>
          <p:cNvPicPr preferRelativeResize="0"/>
          <p:nvPr/>
        </p:nvPicPr>
        <p:blipFill rotWithShape="1">
          <a:blip r:embed="rId3">
            <a:alphaModFix/>
          </a:blip>
          <a:srcRect/>
          <a:stretch/>
        </p:blipFill>
        <p:spPr>
          <a:xfrm>
            <a:off x="319088" y="1927225"/>
            <a:ext cx="8534400" cy="609600"/>
          </a:xfrm>
          <a:prstGeom prst="rect">
            <a:avLst/>
          </a:prstGeom>
          <a:noFill/>
          <a:ln>
            <a:noFill/>
          </a:ln>
        </p:spPr>
      </p:pic>
      <p:pic>
        <p:nvPicPr>
          <p:cNvPr id="1691" name="Google Shape;1691;gd5be30c990_0_3397" descr="latex-image-1.pdf"/>
          <p:cNvPicPr preferRelativeResize="0"/>
          <p:nvPr/>
        </p:nvPicPr>
        <p:blipFill rotWithShape="1">
          <a:blip r:embed="rId4">
            <a:alphaModFix/>
          </a:blip>
          <a:srcRect/>
          <a:stretch/>
        </p:blipFill>
        <p:spPr>
          <a:xfrm>
            <a:off x="200025" y="2486025"/>
            <a:ext cx="8648700" cy="698500"/>
          </a:xfrm>
          <a:prstGeom prst="rect">
            <a:avLst/>
          </a:prstGeom>
          <a:noFill/>
          <a:ln>
            <a:noFill/>
          </a:ln>
        </p:spPr>
      </p:pic>
      <p:pic>
        <p:nvPicPr>
          <p:cNvPr id="1692" name="Google Shape;1692;gd5be30c990_0_3397" descr="latex-image-1.pdf"/>
          <p:cNvPicPr preferRelativeResize="0"/>
          <p:nvPr/>
        </p:nvPicPr>
        <p:blipFill rotWithShape="1">
          <a:blip r:embed="rId5">
            <a:alphaModFix/>
          </a:blip>
          <a:srcRect/>
          <a:stretch/>
        </p:blipFill>
        <p:spPr>
          <a:xfrm>
            <a:off x="269875" y="3190875"/>
            <a:ext cx="8559800" cy="698500"/>
          </a:xfrm>
          <a:prstGeom prst="rect">
            <a:avLst/>
          </a:prstGeom>
          <a:noFill/>
          <a:ln>
            <a:noFill/>
          </a:ln>
        </p:spPr>
      </p:pic>
      <p:pic>
        <p:nvPicPr>
          <p:cNvPr id="1693" name="Google Shape;1693;gd5be30c990_0_3397"/>
          <p:cNvPicPr preferRelativeResize="0"/>
          <p:nvPr/>
        </p:nvPicPr>
        <p:blipFill rotWithShape="1">
          <a:blip r:embed="rId6">
            <a:alphaModFix/>
          </a:blip>
          <a:srcRect/>
          <a:stretch/>
        </p:blipFill>
        <p:spPr>
          <a:xfrm>
            <a:off x="1755036" y="4220208"/>
            <a:ext cx="5538676" cy="2440308"/>
          </a:xfrm>
          <a:prstGeom prst="rect">
            <a:avLst/>
          </a:prstGeom>
          <a:noFill/>
          <a:ln>
            <a:noFill/>
          </a:ln>
        </p:spPr>
      </p:pic>
    </p:spTree>
    <p:extLst>
      <p:ext uri="{BB962C8B-B14F-4D97-AF65-F5344CB8AC3E}">
        <p14:creationId xmlns:p14="http://schemas.microsoft.com/office/powerpoint/2010/main" val="40497549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gd5be30c990_0_3408"/>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Error Backpropagation</a:t>
            </a:r>
            <a:endParaRPr>
              <a:latin typeface="Times New Roman"/>
              <a:ea typeface="Times New Roman"/>
              <a:cs typeface="Times New Roman"/>
              <a:sym typeface="Times New Roman"/>
            </a:endParaRPr>
          </a:p>
        </p:txBody>
      </p:sp>
      <p:sp>
        <p:nvSpPr>
          <p:cNvPr id="1700" name="Google Shape;1700;gd5be30c990_0_3408"/>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85</a:t>
            </a:fld>
            <a:endParaRPr sz="1200" b="1">
              <a:solidFill>
                <a:srgbClr val="FFFFFF"/>
              </a:solidFill>
              <a:latin typeface="Twentieth Century"/>
              <a:ea typeface="Twentieth Century"/>
              <a:cs typeface="Twentieth Century"/>
              <a:sym typeface="Twentieth Century"/>
            </a:endParaRPr>
          </a:p>
        </p:txBody>
      </p:sp>
      <p:sp>
        <p:nvSpPr>
          <p:cNvPr id="1701" name="Google Shape;1701;gd5be30c990_0_3408"/>
          <p:cNvSpPr txBox="1"/>
          <p:nvPr/>
        </p:nvSpPr>
        <p:spPr>
          <a:xfrm>
            <a:off x="152400" y="1476040"/>
            <a:ext cx="7505400" cy="3078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Times New Roman"/>
                <a:ea typeface="Times New Roman"/>
                <a:cs typeface="Times New Roman"/>
                <a:sym typeface="Times New Roman"/>
              </a:rPr>
              <a:t>Now that we have well defined gradients for each parameter, update using Gradient Descent</a:t>
            </a:r>
            <a:endParaRPr sz="1400" b="0" i="0" u="none" strike="noStrike" cap="none" baseline="-25000">
              <a:solidFill>
                <a:schemeClr val="dk1"/>
              </a:solidFill>
              <a:latin typeface="Times New Roman"/>
              <a:ea typeface="Times New Roman"/>
              <a:cs typeface="Times New Roman"/>
              <a:sym typeface="Times New Roman"/>
            </a:endParaRPr>
          </a:p>
        </p:txBody>
      </p:sp>
      <p:pic>
        <p:nvPicPr>
          <p:cNvPr id="1702" name="Google Shape;1702;gd5be30c990_0_3408" descr="latex-image-1.pdf"/>
          <p:cNvPicPr preferRelativeResize="0"/>
          <p:nvPr/>
        </p:nvPicPr>
        <p:blipFill rotWithShape="1">
          <a:blip r:embed="rId3">
            <a:alphaModFix/>
          </a:blip>
          <a:srcRect/>
          <a:stretch/>
        </p:blipFill>
        <p:spPr>
          <a:xfrm>
            <a:off x="3302000" y="1768475"/>
            <a:ext cx="2247900" cy="1739900"/>
          </a:xfrm>
          <a:prstGeom prst="rect">
            <a:avLst/>
          </a:prstGeom>
          <a:noFill/>
          <a:ln>
            <a:noFill/>
          </a:ln>
        </p:spPr>
      </p:pic>
      <p:pic>
        <p:nvPicPr>
          <p:cNvPr id="1703" name="Google Shape;1703;gd5be30c990_0_3408"/>
          <p:cNvPicPr preferRelativeResize="0"/>
          <p:nvPr/>
        </p:nvPicPr>
        <p:blipFill rotWithShape="1">
          <a:blip r:embed="rId4">
            <a:alphaModFix/>
          </a:blip>
          <a:srcRect/>
          <a:stretch/>
        </p:blipFill>
        <p:spPr>
          <a:xfrm>
            <a:off x="1951517" y="4093978"/>
            <a:ext cx="5240965" cy="2309138"/>
          </a:xfrm>
          <a:prstGeom prst="rect">
            <a:avLst/>
          </a:prstGeom>
          <a:noFill/>
          <a:ln>
            <a:noFill/>
          </a:ln>
        </p:spPr>
      </p:pic>
    </p:spTree>
    <p:extLst>
      <p:ext uri="{BB962C8B-B14F-4D97-AF65-F5344CB8AC3E}">
        <p14:creationId xmlns:p14="http://schemas.microsoft.com/office/powerpoint/2010/main" val="23573939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Google Shape;1708;gd5be30c990_0_3417"/>
          <p:cNvSpPr txBox="1">
            <a:spLocks noGrp="1"/>
          </p:cNvSpPr>
          <p:nvPr>
            <p:ph type="title"/>
          </p:nvPr>
        </p:nvSpPr>
        <p:spPr>
          <a:xfrm>
            <a:off x="612775" y="228600"/>
            <a:ext cx="81534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Error Back-propagation</a:t>
            </a:r>
            <a:endParaRPr>
              <a:latin typeface="Times New Roman"/>
              <a:ea typeface="Times New Roman"/>
              <a:cs typeface="Times New Roman"/>
              <a:sym typeface="Times New Roman"/>
            </a:endParaRPr>
          </a:p>
        </p:txBody>
      </p:sp>
      <p:sp>
        <p:nvSpPr>
          <p:cNvPr id="1709" name="Google Shape;1709;gd5be30c990_0_3417"/>
          <p:cNvSpPr txBox="1">
            <a:spLocks noGrp="1"/>
          </p:cNvSpPr>
          <p:nvPr>
            <p:ph type="body" idx="1"/>
          </p:nvPr>
        </p:nvSpPr>
        <p:spPr>
          <a:xfrm>
            <a:off x="457200" y="1600200"/>
            <a:ext cx="8229600" cy="1917600"/>
          </a:xfrm>
          <a:prstGeom prst="rect">
            <a:avLst/>
          </a:prstGeom>
          <a:noFill/>
          <a:ln>
            <a:noFill/>
          </a:ln>
        </p:spPr>
        <p:txBody>
          <a:bodyPr spcFirstLastPara="1" wrap="square" lIns="91425" tIns="45700" rIns="91425" bIns="45700" anchor="t" anchorCtr="0">
            <a:normAutofit fontScale="85000" lnSpcReduction="20000"/>
          </a:bodyPr>
          <a:lstStyle/>
          <a:p>
            <a:pPr marL="319087" lvl="0" indent="-319087" algn="l" rtl="0">
              <a:lnSpc>
                <a:spcPct val="100000"/>
              </a:lnSpc>
              <a:spcBef>
                <a:spcPts val="0"/>
              </a:spcBef>
              <a:spcAft>
                <a:spcPts val="0"/>
              </a:spcAft>
              <a:buSzPct val="59998"/>
              <a:buChar char="◻"/>
            </a:pPr>
            <a:r>
              <a:rPr lang="en-US" dirty="0">
                <a:latin typeface="Times New Roman"/>
                <a:ea typeface="Times New Roman"/>
                <a:cs typeface="Times New Roman"/>
                <a:sym typeface="Times New Roman"/>
              </a:rPr>
              <a:t>Error </a:t>
            </a:r>
            <a:r>
              <a:rPr lang="en-US" dirty="0" smtClean="0">
                <a:latin typeface="Times New Roman"/>
                <a:ea typeface="Times New Roman"/>
                <a:cs typeface="Times New Roman"/>
                <a:sym typeface="Times New Roman"/>
              </a:rPr>
              <a:t>backpropagation </a:t>
            </a:r>
            <a:r>
              <a:rPr lang="en-US" dirty="0">
                <a:latin typeface="Times New Roman"/>
                <a:ea typeface="Times New Roman"/>
                <a:cs typeface="Times New Roman"/>
                <a:sym typeface="Times New Roman"/>
              </a:rPr>
              <a:t>unravels the multivariate chain rule and solves the gradient for each partial component separately.</a:t>
            </a:r>
            <a:endParaRPr dirty="0">
              <a:latin typeface="Times New Roman"/>
              <a:ea typeface="Times New Roman"/>
              <a:cs typeface="Times New Roman"/>
              <a:sym typeface="Times New Roman"/>
            </a:endParaRPr>
          </a:p>
          <a:p>
            <a:pPr marL="319087" lvl="0" indent="-319087" algn="l" rtl="0">
              <a:lnSpc>
                <a:spcPct val="100000"/>
              </a:lnSpc>
              <a:spcBef>
                <a:spcPts val="700"/>
              </a:spcBef>
              <a:spcAft>
                <a:spcPts val="0"/>
              </a:spcAft>
              <a:buSzPct val="59998"/>
              <a:buChar char="◻"/>
            </a:pPr>
            <a:r>
              <a:rPr lang="en-US" dirty="0">
                <a:latin typeface="Times New Roman"/>
                <a:ea typeface="Times New Roman"/>
                <a:cs typeface="Times New Roman"/>
                <a:sym typeface="Times New Roman"/>
              </a:rPr>
              <a:t>The target values for each layer come from the next layer.</a:t>
            </a:r>
            <a:endParaRPr dirty="0">
              <a:latin typeface="Times New Roman"/>
              <a:ea typeface="Times New Roman"/>
              <a:cs typeface="Times New Roman"/>
              <a:sym typeface="Times New Roman"/>
            </a:endParaRPr>
          </a:p>
          <a:p>
            <a:pPr marL="319087" lvl="0" indent="-319087" algn="l" rtl="0">
              <a:lnSpc>
                <a:spcPct val="100000"/>
              </a:lnSpc>
              <a:spcBef>
                <a:spcPts val="700"/>
              </a:spcBef>
              <a:spcAft>
                <a:spcPts val="0"/>
              </a:spcAft>
              <a:buSzPct val="59998"/>
              <a:buChar char="◻"/>
            </a:pPr>
            <a:r>
              <a:rPr lang="en-US" dirty="0">
                <a:latin typeface="Times New Roman"/>
                <a:ea typeface="Times New Roman"/>
                <a:cs typeface="Times New Roman"/>
                <a:sym typeface="Times New Roman"/>
              </a:rPr>
              <a:t>This feeds the errors back along the network.</a:t>
            </a:r>
            <a:endParaRPr dirty="0">
              <a:latin typeface="Times New Roman"/>
              <a:ea typeface="Times New Roman"/>
              <a:cs typeface="Times New Roman"/>
              <a:sym typeface="Times New Roman"/>
            </a:endParaRPr>
          </a:p>
        </p:txBody>
      </p:sp>
      <p:sp>
        <p:nvSpPr>
          <p:cNvPr id="1710" name="Google Shape;1710;gd5be30c990_0_3417"/>
          <p:cNvSpPr txBox="1">
            <a:spLocks noGrp="1"/>
          </p:cNvSpPr>
          <p:nvPr>
            <p:ph type="sldNum" idx="12"/>
          </p:nvPr>
        </p:nvSpPr>
        <p:spPr>
          <a:xfrm>
            <a:off x="0" y="1219200"/>
            <a:ext cx="533400" cy="2445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SzPts val="1200"/>
              <a:buNone/>
            </a:pPr>
            <a:fld id="{00000000-1234-1234-1234-123412341234}" type="slidenum">
              <a:rPr lang="en-US" sz="1200" b="1">
                <a:solidFill>
                  <a:srgbClr val="FFFFFF"/>
                </a:solidFill>
                <a:latin typeface="Twentieth Century"/>
                <a:ea typeface="Twentieth Century"/>
                <a:cs typeface="Twentieth Century"/>
                <a:sym typeface="Twentieth Century"/>
              </a:rPr>
              <a:t>86</a:t>
            </a:fld>
            <a:endParaRPr sz="1200" b="1">
              <a:solidFill>
                <a:srgbClr val="FFFFFF"/>
              </a:solidFill>
              <a:latin typeface="Twentieth Century"/>
              <a:ea typeface="Twentieth Century"/>
              <a:cs typeface="Twentieth Century"/>
              <a:sym typeface="Twentieth Century"/>
            </a:endParaRPr>
          </a:p>
        </p:txBody>
      </p:sp>
      <p:sp>
        <p:nvSpPr>
          <p:cNvPr id="1711" name="Google Shape;1711;gd5be30c990_0_3417"/>
          <p:cNvSpPr/>
          <p:nvPr/>
        </p:nvSpPr>
        <p:spPr>
          <a:xfrm>
            <a:off x="1508125" y="6165850"/>
            <a:ext cx="5472000" cy="404700"/>
          </a:xfrm>
          <a:prstGeom prst="leftArrow">
            <a:avLst>
              <a:gd name="adj1" fmla="val 50000"/>
              <a:gd name="adj2" fmla="val 50000"/>
            </a:avLst>
          </a:prstGeom>
          <a:solidFill>
            <a:srgbClr val="538CD5"/>
          </a:solidFill>
          <a:ln w="10000" cap="flat" cmpd="sng">
            <a:solidFill>
              <a:schemeClr val="accent3"/>
            </a:solidFill>
            <a:prstDash val="solid"/>
            <a:round/>
            <a:headEnd type="none" w="sm" len="sm"/>
            <a:tailEnd type="none" w="sm" len="sm"/>
          </a:ln>
          <a:effectLst>
            <a:outerShdw blurRad="38100" dist="30000" dir="5400000" rotWithShape="0">
              <a:srgbClr val="000000">
                <a:alpha val="443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712" name="Google Shape;1712;gd5be30c990_0_3417"/>
          <p:cNvPicPr preferRelativeResize="0"/>
          <p:nvPr/>
        </p:nvPicPr>
        <p:blipFill rotWithShape="1">
          <a:blip r:embed="rId3">
            <a:alphaModFix/>
          </a:blip>
          <a:srcRect/>
          <a:stretch/>
        </p:blipFill>
        <p:spPr>
          <a:xfrm>
            <a:off x="1508124" y="3654425"/>
            <a:ext cx="5472113" cy="2410980"/>
          </a:xfrm>
          <a:prstGeom prst="rect">
            <a:avLst/>
          </a:prstGeom>
          <a:noFill/>
          <a:ln>
            <a:noFill/>
          </a:ln>
        </p:spPr>
      </p:pic>
    </p:spTree>
    <p:extLst>
      <p:ext uri="{BB962C8B-B14F-4D97-AF65-F5344CB8AC3E}">
        <p14:creationId xmlns:p14="http://schemas.microsoft.com/office/powerpoint/2010/main" val="3250987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9"/>
          <p:cNvSpPr txBox="1">
            <a:spLocks noGrp="1"/>
          </p:cNvSpPr>
          <p:nvPr>
            <p:ph type="sldNum" idx="12"/>
          </p:nvPr>
        </p:nvSpPr>
        <p:spPr>
          <a:xfrm>
            <a:off x="0" y="1219200"/>
            <a:ext cx="533400" cy="244475"/>
          </a:xfrm>
          <a:prstGeom prst="rect">
            <a:avLst/>
          </a:prstGeom>
          <a:noFill/>
          <a:ln>
            <a:noFill/>
          </a:ln>
        </p:spPr>
        <p:txBody>
          <a:bodyPr spcFirstLastPara="1" wrap="square" lIns="91425" tIns="45700" rIns="91425" bIns="45700" anchor="ctr" anchorCtr="0">
            <a:normAutofit fontScale="85000" lnSpcReduction="20000"/>
          </a:bodyPr>
          <a:lstStyle/>
          <a:p>
            <a:pPr marL="0" lvl="0" indent="0" algn="ctr" rtl="0">
              <a:lnSpc>
                <a:spcPct val="100000"/>
              </a:lnSpc>
              <a:spcBef>
                <a:spcPts val="0"/>
              </a:spcBef>
              <a:spcAft>
                <a:spcPts val="0"/>
              </a:spcAft>
              <a:buSzPct val="100000"/>
              <a:buNone/>
            </a:pPr>
            <a:fld id="{00000000-1234-1234-1234-123412341234}" type="slidenum">
              <a:rPr lang="en-US"/>
              <a:t>9</a:t>
            </a:fld>
            <a:endParaRPr/>
          </a:p>
        </p:txBody>
      </p:sp>
      <p:sp>
        <p:nvSpPr>
          <p:cNvPr id="288" name="Google Shape;288;p9"/>
          <p:cNvSpPr txBox="1">
            <a:spLocks noGrp="1"/>
          </p:cNvSpPr>
          <p:nvPr>
            <p:ph type="title"/>
          </p:nvPr>
        </p:nvSpPr>
        <p:spPr>
          <a:xfrm>
            <a:off x="69981" y="341506"/>
            <a:ext cx="8422433"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2400" b="1">
                <a:latin typeface="Times New Roman"/>
                <a:ea typeface="Times New Roman"/>
                <a:cs typeface="Times New Roman"/>
                <a:sym typeface="Times New Roman"/>
              </a:rPr>
              <a:t>Difference between Machine Learning and Deep Learning </a:t>
            </a:r>
            <a:br>
              <a:rPr lang="en-US" sz="2400" b="1">
                <a:latin typeface="Times New Roman"/>
                <a:ea typeface="Times New Roman"/>
                <a:cs typeface="Times New Roman"/>
                <a:sym typeface="Times New Roman"/>
              </a:rPr>
            </a:br>
            <a:endParaRPr sz="2400" b="1">
              <a:latin typeface="Times New Roman"/>
              <a:ea typeface="Times New Roman"/>
              <a:cs typeface="Times New Roman"/>
              <a:sym typeface="Times New Roman"/>
            </a:endParaRPr>
          </a:p>
        </p:txBody>
      </p:sp>
      <p:sp>
        <p:nvSpPr>
          <p:cNvPr id="289" name="Google Shape;289;p9"/>
          <p:cNvSpPr txBox="1"/>
          <p:nvPr/>
        </p:nvSpPr>
        <p:spPr>
          <a:xfrm>
            <a:off x="381001" y="6301050"/>
            <a:ext cx="851496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highlight>
                  <a:srgbClr val="FFFF00"/>
                </a:highlight>
                <a:latin typeface="Times New Roman"/>
                <a:ea typeface="Times New Roman"/>
                <a:cs typeface="Times New Roman"/>
                <a:sym typeface="Times New Roman"/>
              </a:rPr>
              <a:t>https://www.geeksforgeeks.org/introduction-deep-learning/#:~:text=Deep%20Neural%20Network%20%E2%80%93%20It%20is,is%20multi%2Dlayer%20belief%20networks.</a:t>
            </a:r>
            <a:endParaRPr sz="1400" b="0" i="0" u="none" strike="noStrike" cap="none">
              <a:solidFill>
                <a:srgbClr val="000000"/>
              </a:solidFill>
              <a:latin typeface="Arial"/>
              <a:ea typeface="Arial"/>
              <a:cs typeface="Arial"/>
              <a:sym typeface="Arial"/>
            </a:endParaRPr>
          </a:p>
        </p:txBody>
      </p:sp>
      <p:graphicFrame>
        <p:nvGraphicFramePr>
          <p:cNvPr id="290" name="Google Shape;290;p9"/>
          <p:cNvGraphicFramePr/>
          <p:nvPr/>
        </p:nvGraphicFramePr>
        <p:xfrm>
          <a:off x="248038" y="1905000"/>
          <a:ext cx="8514950" cy="3429000"/>
        </p:xfrm>
        <a:graphic>
          <a:graphicData uri="http://schemas.openxmlformats.org/drawingml/2006/table">
            <a:tbl>
              <a:tblPr>
                <a:noFill/>
                <a:tableStyleId>{40CFC5D2-4A80-46B1-BC5E-9740D1F5B4B2}</a:tableStyleId>
              </a:tblPr>
              <a:tblGrid>
                <a:gridCol w="4257475">
                  <a:extLst>
                    <a:ext uri="{9D8B030D-6E8A-4147-A177-3AD203B41FA5}">
                      <a16:colId xmlns:a16="http://schemas.microsoft.com/office/drawing/2014/main" val="20000"/>
                    </a:ext>
                  </a:extLst>
                </a:gridCol>
                <a:gridCol w="4257475">
                  <a:extLst>
                    <a:ext uri="{9D8B030D-6E8A-4147-A177-3AD203B41FA5}">
                      <a16:colId xmlns:a16="http://schemas.microsoft.com/office/drawing/2014/main" val="20001"/>
                    </a:ext>
                  </a:extLst>
                </a:gridCol>
              </a:tblGrid>
              <a:tr h="433125">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Times New Roman"/>
                          <a:ea typeface="Times New Roman"/>
                          <a:cs typeface="Times New Roman"/>
                          <a:sym typeface="Times New Roman"/>
                        </a:rPr>
                        <a:t>Machine Learning</a:t>
                      </a:r>
                      <a:endParaRPr sz="1400" u="none" strike="noStrike" cap="none"/>
                    </a:p>
                  </a:txBody>
                  <a:tcPr marL="60950" marR="60950"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CB96B"/>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Times New Roman"/>
                          <a:ea typeface="Times New Roman"/>
                          <a:cs typeface="Times New Roman"/>
                          <a:sym typeface="Times New Roman"/>
                        </a:rPr>
                        <a:t>Deep Learning</a:t>
                      </a:r>
                      <a:endParaRPr sz="1400" u="none" strike="noStrike" cap="none"/>
                    </a:p>
                  </a:txBody>
                  <a:tcPr marL="60950" marR="60950" marT="60950" marB="6095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CB96B"/>
                    </a:solidFill>
                  </a:tcPr>
                </a:tc>
                <a:extLst>
                  <a:ext uri="{0D108BD9-81ED-4DB2-BD59-A6C34878D82A}">
                    <a16:rowId xmlns:a16="http://schemas.microsoft.com/office/drawing/2014/main" val="10000"/>
                  </a:ext>
                </a:extLst>
              </a:tr>
              <a:tr h="541425">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Times New Roman"/>
                          <a:ea typeface="Times New Roman"/>
                          <a:cs typeface="Times New Roman"/>
                          <a:sym typeface="Times New Roman"/>
                        </a:rPr>
                        <a:t>Works on small amount of Dataset for accuracy.</a:t>
                      </a:r>
                      <a:endParaRPr sz="1400" u="none" strike="noStrike" cap="none"/>
                    </a:p>
                  </a:txBody>
                  <a:tcPr marL="76200" marR="76200" marT="106675" marB="106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Times New Roman"/>
                          <a:ea typeface="Times New Roman"/>
                          <a:cs typeface="Times New Roman"/>
                          <a:sym typeface="Times New Roman"/>
                        </a:rPr>
                        <a:t>Works on Large amount of Dataset.</a:t>
                      </a:r>
                      <a:endParaRPr sz="1400" u="none" strike="noStrike" cap="none"/>
                    </a:p>
                  </a:txBody>
                  <a:tcPr marL="76200" marR="76200" marT="106675" marB="106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41425">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Times New Roman"/>
                          <a:ea typeface="Times New Roman"/>
                          <a:cs typeface="Times New Roman"/>
                          <a:sym typeface="Times New Roman"/>
                        </a:rPr>
                        <a:t>Dependent on Low-end Machine.</a:t>
                      </a:r>
                      <a:endParaRPr sz="1400" u="none" strike="noStrike" cap="none"/>
                    </a:p>
                  </a:txBody>
                  <a:tcPr marL="76200" marR="76200" marT="106675" marB="106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Times New Roman"/>
                          <a:ea typeface="Times New Roman"/>
                          <a:cs typeface="Times New Roman"/>
                          <a:sym typeface="Times New Roman"/>
                        </a:rPr>
                        <a:t>Heavily dependent on High-end Machine.</a:t>
                      </a:r>
                      <a:endParaRPr sz="1400" u="none" strike="noStrike" cap="none"/>
                    </a:p>
                  </a:txBody>
                  <a:tcPr marL="76200" marR="76200" marT="106675" marB="106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30175">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Times New Roman"/>
                          <a:ea typeface="Times New Roman"/>
                          <a:cs typeface="Times New Roman"/>
                          <a:sym typeface="Times New Roman"/>
                        </a:rPr>
                        <a:t>Divides the tasks into sub-tasks, solves them individually and finally combine the results.</a:t>
                      </a:r>
                      <a:endParaRPr sz="1400" u="none" strike="noStrike" cap="none"/>
                    </a:p>
                  </a:txBody>
                  <a:tcPr marL="76200" marR="76200" marT="106675" marB="106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Times New Roman"/>
                          <a:ea typeface="Times New Roman"/>
                          <a:cs typeface="Times New Roman"/>
                          <a:sym typeface="Times New Roman"/>
                        </a:rPr>
                        <a:t>Solves problem end to end.</a:t>
                      </a:r>
                      <a:endParaRPr sz="1400" u="none" strike="noStrike" cap="none"/>
                    </a:p>
                  </a:txBody>
                  <a:tcPr marL="76200" marR="76200" marT="106675" marB="106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41425">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Times New Roman"/>
                          <a:ea typeface="Times New Roman"/>
                          <a:cs typeface="Times New Roman"/>
                          <a:sym typeface="Times New Roman"/>
                        </a:rPr>
                        <a:t>Takes less time to train.</a:t>
                      </a:r>
                      <a:endParaRPr sz="1400" u="none" strike="noStrike" cap="none"/>
                    </a:p>
                  </a:txBody>
                  <a:tcPr marL="76200" marR="76200" marT="106675" marB="106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Times New Roman"/>
                          <a:ea typeface="Times New Roman"/>
                          <a:cs typeface="Times New Roman"/>
                          <a:sym typeface="Times New Roman"/>
                        </a:rPr>
                        <a:t>Takes longer time to train.</a:t>
                      </a:r>
                      <a:endParaRPr sz="1400" u="none" strike="noStrike" cap="none"/>
                    </a:p>
                  </a:txBody>
                  <a:tcPr marL="76200" marR="76200" marT="106675" marB="106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41425">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Times New Roman"/>
                          <a:ea typeface="Times New Roman"/>
                          <a:cs typeface="Times New Roman"/>
                          <a:sym typeface="Times New Roman"/>
                        </a:rPr>
                        <a:t>Testing time may increase.</a:t>
                      </a:r>
                      <a:endParaRPr sz="1400" u="none" strike="noStrike" cap="none"/>
                    </a:p>
                  </a:txBody>
                  <a:tcPr marL="76200" marR="76200" marT="106675" marB="106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b="0" u="none" strike="noStrike" cap="none">
                          <a:latin typeface="Times New Roman"/>
                          <a:ea typeface="Times New Roman"/>
                          <a:cs typeface="Times New Roman"/>
                          <a:sym typeface="Times New Roman"/>
                        </a:rPr>
                        <a:t>Less time to test the data.</a:t>
                      </a:r>
                      <a:endParaRPr sz="1400" u="none" strike="noStrike" cap="none"/>
                    </a:p>
                  </a:txBody>
                  <a:tcPr marL="76200" marR="76200" marT="106675" marB="10667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Media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edia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edia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577</TotalTime>
  <Words>3124</Words>
  <Application>Microsoft Office PowerPoint</Application>
  <PresentationFormat>On-screen Show (4:3)</PresentationFormat>
  <Paragraphs>515</Paragraphs>
  <Slides>86</Slides>
  <Notes>86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86</vt:i4>
      </vt:variant>
    </vt:vector>
  </HeadingPairs>
  <TitlesOfParts>
    <vt:vector size="96" baseType="lpstr">
      <vt:lpstr>Times New Roman</vt:lpstr>
      <vt:lpstr>Arial</vt:lpstr>
      <vt:lpstr>Nunito Sans</vt:lpstr>
      <vt:lpstr>Twentieth Century</vt:lpstr>
      <vt:lpstr>Calibri</vt:lpstr>
      <vt:lpstr>Noto Sans Symbols</vt:lpstr>
      <vt:lpstr>Tahoma</vt:lpstr>
      <vt:lpstr>Median</vt:lpstr>
      <vt:lpstr>Median</vt:lpstr>
      <vt:lpstr>Median</vt:lpstr>
      <vt:lpstr>UNIT – II INTRODUCTION TO DEEP LEARNING</vt:lpstr>
      <vt:lpstr>Unit II : Contents</vt:lpstr>
      <vt:lpstr>PowerPoint Presentation</vt:lpstr>
      <vt:lpstr>Introduction to Deep learning</vt:lpstr>
      <vt:lpstr>PowerPoint Presentation</vt:lpstr>
      <vt:lpstr>Deep Neural Network</vt:lpstr>
      <vt:lpstr>Deep Neural Network</vt:lpstr>
      <vt:lpstr>Introduction to Deep learning</vt:lpstr>
      <vt:lpstr>Difference between Machine Learning and Deep Learning  </vt:lpstr>
      <vt:lpstr>Difference Between Neural Network And  Deep Neural Network</vt:lpstr>
      <vt:lpstr>Multilayer Perceptron (MLP)</vt:lpstr>
      <vt:lpstr>Multilayer Perceptron (MLP)</vt:lpstr>
      <vt:lpstr>Solving XOR using Multilayer Perceptron</vt:lpstr>
      <vt:lpstr>Multilayer Perceptron (MLP)</vt:lpstr>
      <vt:lpstr>Multilayer Perceptron (MLP)</vt:lpstr>
      <vt:lpstr>Backpropagation in Multilayer Perceptron (MLP)</vt:lpstr>
      <vt:lpstr>Backpropagation in Multilayer Perceptron (MLP)</vt:lpstr>
      <vt:lpstr>Chain Rule</vt:lpstr>
      <vt:lpstr>Chain Rule</vt:lpstr>
      <vt:lpstr>Chain Rule</vt:lpstr>
      <vt:lpstr>Training Multilayer Perceptron (MLP)</vt:lpstr>
      <vt:lpstr>Training MLP- Data Preparation</vt:lpstr>
      <vt:lpstr>Training MLP- Weight Update Algorithm</vt:lpstr>
      <vt:lpstr>Training MLP- Weight Update Algorithm</vt:lpstr>
      <vt:lpstr>Training MLP- Weight Update Algorithm</vt:lpstr>
      <vt:lpstr>Training MLP- Prediction</vt:lpstr>
      <vt:lpstr>Gradient Descent</vt:lpstr>
      <vt:lpstr>Gradient Descent</vt:lpstr>
      <vt:lpstr>Gradient Descent</vt:lpstr>
      <vt:lpstr>Gradient Descent</vt:lpstr>
      <vt:lpstr>Convergence</vt:lpstr>
      <vt:lpstr>Convergence</vt:lpstr>
      <vt:lpstr>Learning Rate (Hyper-parameter)</vt:lpstr>
      <vt:lpstr>Learning Rate</vt:lpstr>
      <vt:lpstr>Optimization </vt:lpstr>
      <vt:lpstr>Optimization</vt:lpstr>
      <vt:lpstr>How Learning Differs from Pure Optimization</vt:lpstr>
      <vt:lpstr>Gradient descent</vt:lpstr>
      <vt:lpstr>Gradient descent variants</vt:lpstr>
      <vt:lpstr>Batch gradient descent  </vt:lpstr>
      <vt:lpstr>Batch gradient descent  </vt:lpstr>
      <vt:lpstr>Batch gradient descent Algorithm </vt:lpstr>
      <vt:lpstr>Batch gradient descent  </vt:lpstr>
      <vt:lpstr>Stochastic gradient descent</vt:lpstr>
      <vt:lpstr>Stochastic gradient descent</vt:lpstr>
      <vt:lpstr>Mini-batch gradient descent</vt:lpstr>
      <vt:lpstr>Mini-batch gradient descent</vt:lpstr>
      <vt:lpstr>Comparison of trade-offs of gradient descent variants</vt:lpstr>
      <vt:lpstr>Optimization Methods</vt:lpstr>
      <vt:lpstr>Optimization Methods</vt:lpstr>
      <vt:lpstr>Optimization Methods</vt:lpstr>
      <vt:lpstr>Optimization Methods</vt:lpstr>
      <vt:lpstr>PowerPoint Presentation</vt:lpstr>
      <vt:lpstr>The Neuron Metaphor</vt:lpstr>
      <vt:lpstr>Types of Neurons</vt:lpstr>
      <vt:lpstr>Multilayer Networks</vt:lpstr>
      <vt:lpstr>Linear Neural Networks</vt:lpstr>
      <vt:lpstr>Linear Neural Networks</vt:lpstr>
      <vt:lpstr>Neural Networks</vt:lpstr>
      <vt:lpstr>Linear Separability</vt:lpstr>
      <vt:lpstr>Feed-Forward Networks</vt:lpstr>
      <vt:lpstr>Feed-Forward Networks</vt:lpstr>
      <vt:lpstr>Feed-Forward Networks</vt:lpstr>
      <vt:lpstr>Feed-Forward Networks</vt:lpstr>
      <vt:lpstr>Feed-Forward Networks</vt:lpstr>
      <vt:lpstr>Feed-Forward Networks</vt:lpstr>
      <vt:lpstr>Forward Activity- Backward Error</vt:lpstr>
      <vt:lpstr>Backward propagation</vt:lpstr>
      <vt:lpstr>Error Backpropagation</vt:lpstr>
      <vt:lpstr>Error Backpropagation</vt:lpstr>
      <vt:lpstr>Error Backpropagation</vt:lpstr>
      <vt:lpstr>Error Backpropagation</vt:lpstr>
      <vt:lpstr>Error Backpropagation</vt:lpstr>
      <vt:lpstr>Error Backpropagation</vt:lpstr>
      <vt:lpstr>Error Backpropagation</vt:lpstr>
      <vt:lpstr>Error Backpropagation</vt:lpstr>
      <vt:lpstr>Error Backpropagation</vt:lpstr>
      <vt:lpstr>Error Backpropagation</vt:lpstr>
      <vt:lpstr>Error Backpropagation</vt:lpstr>
      <vt:lpstr>Error Backpropagation</vt:lpstr>
      <vt:lpstr>Error Backpropagation</vt:lpstr>
      <vt:lpstr>Error Backpropagation</vt:lpstr>
      <vt:lpstr>Error Backpropagation</vt:lpstr>
      <vt:lpstr>Error Backpropagation</vt:lpstr>
      <vt:lpstr>Error Backpropagation</vt:lpstr>
      <vt:lpstr>Error Back-propagation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 II INTRODUCTION TO DEEP LEARNING</dc:title>
  <dc:creator>test</dc:creator>
  <cp:lastModifiedBy>computer</cp:lastModifiedBy>
  <cp:revision>30</cp:revision>
  <dcterms:created xsi:type="dcterms:W3CDTF">2015-05-30T10:13:23Z</dcterms:created>
  <dcterms:modified xsi:type="dcterms:W3CDTF">2023-09-25T08:29:45Z</dcterms:modified>
</cp:coreProperties>
</file>